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B33B-00CE-4018-BDF4-4AE08AD0C861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DA5B6-1D59-469B-8370-EC2DC46E57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495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B33B-00CE-4018-BDF4-4AE08AD0C861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DA5B6-1D59-469B-8370-EC2DC46E57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149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B33B-00CE-4018-BDF4-4AE08AD0C861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DA5B6-1D59-469B-8370-EC2DC46E57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36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B33B-00CE-4018-BDF4-4AE08AD0C861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DA5B6-1D59-469B-8370-EC2DC46E57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39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B33B-00CE-4018-BDF4-4AE08AD0C861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DA5B6-1D59-469B-8370-EC2DC46E57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764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B33B-00CE-4018-BDF4-4AE08AD0C861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DA5B6-1D59-469B-8370-EC2DC46E57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55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B33B-00CE-4018-BDF4-4AE08AD0C861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DA5B6-1D59-469B-8370-EC2DC46E57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257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B33B-00CE-4018-BDF4-4AE08AD0C861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DA5B6-1D59-469B-8370-EC2DC46E57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3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B33B-00CE-4018-BDF4-4AE08AD0C861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DA5B6-1D59-469B-8370-EC2DC46E57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579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B33B-00CE-4018-BDF4-4AE08AD0C861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DA5B6-1D59-469B-8370-EC2DC46E57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41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B33B-00CE-4018-BDF4-4AE08AD0C861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DA5B6-1D59-469B-8370-EC2DC46E57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359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2B33B-00CE-4018-BDF4-4AE08AD0C861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DA5B6-1D59-469B-8370-EC2DC46E57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977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66670"/>
            <a:ext cx="10515600" cy="5821251"/>
          </a:xfrm>
        </p:spPr>
        <p:txBody>
          <a:bodyPr/>
          <a:lstStyle/>
          <a:p>
            <a:r>
              <a:rPr lang="en-US" sz="2400" dirty="0" smtClean="0"/>
              <a:t>Linguistic category model (</a:t>
            </a:r>
            <a:r>
              <a:rPr lang="en-US" sz="2400" dirty="0" err="1" smtClean="0"/>
              <a:t>Semin</a:t>
            </a:r>
            <a:r>
              <a:rPr lang="en-US" sz="2400" dirty="0" smtClean="0"/>
              <a:t>, Fiedler, 1988),</a:t>
            </a:r>
            <a:br>
              <a:rPr lang="en-US" sz="2400" dirty="0" smtClean="0"/>
            </a:br>
            <a:r>
              <a:rPr lang="en-US" sz="2400" dirty="0" smtClean="0"/>
              <a:t>language abstractness (</a:t>
            </a:r>
            <a:r>
              <a:rPr lang="en-US" sz="2400" dirty="0" err="1" smtClean="0"/>
              <a:t>Maass</a:t>
            </a:r>
            <a:r>
              <a:rPr lang="en-US" sz="2400" dirty="0" smtClean="0"/>
              <a:t> et al., 1989)</a:t>
            </a:r>
          </a:p>
          <a:p>
            <a:pPr lvl="1"/>
            <a:r>
              <a:rPr lang="en-US" sz="2000" dirty="0" smtClean="0"/>
              <a:t>Levels of abstractness in language we use to describe people</a:t>
            </a:r>
          </a:p>
          <a:p>
            <a:pPr lvl="1"/>
            <a:r>
              <a:rPr lang="en-US" sz="2000" dirty="0" smtClean="0"/>
              <a:t>More abstract language – perceived as more stable behavior driven primarily by the actor characteristics</a:t>
            </a:r>
          </a:p>
          <a:p>
            <a:pPr lvl="1"/>
            <a:r>
              <a:rPr lang="en-US" sz="2000" dirty="0" smtClean="0"/>
              <a:t>More concrete language – perceived as more situation specific behavior driven primarily by situation characteristics</a:t>
            </a:r>
          </a:p>
          <a:p>
            <a:r>
              <a:rPr lang="en-US" sz="2400" dirty="0" smtClean="0"/>
              <a:t>Language intergroup bias (e.g. </a:t>
            </a:r>
            <a:r>
              <a:rPr lang="en-US" sz="2400" dirty="0" err="1" smtClean="0"/>
              <a:t>Hewstone</a:t>
            </a:r>
            <a:r>
              <a:rPr lang="en-US" sz="2400" dirty="0" smtClean="0"/>
              <a:t>, Rubin, Willis, 2002)</a:t>
            </a:r>
          </a:p>
          <a:p>
            <a:pPr lvl="1"/>
            <a:r>
              <a:rPr lang="en-US" sz="2000" dirty="0" smtClean="0"/>
              <a:t>Tendency to describe negative behavior of outgroup by more abstract language and positive behavior of outgroup by more concrete language and</a:t>
            </a:r>
            <a:r>
              <a:rPr lang="en-US" sz="2000" dirty="0" smtClean="0"/>
              <a:t> inversely</a:t>
            </a:r>
            <a:r>
              <a:rPr lang="cs-CZ" sz="2000" dirty="0" smtClean="0"/>
              <a:t> </a:t>
            </a:r>
            <a:r>
              <a:rPr lang="en-US" sz="2000" dirty="0" smtClean="0"/>
              <a:t>tendency </a:t>
            </a:r>
            <a:r>
              <a:rPr lang="cs-CZ" sz="2000" dirty="0" smtClean="0"/>
              <a:t>to </a:t>
            </a:r>
            <a:r>
              <a:rPr lang="en-US" sz="2000" dirty="0" smtClean="0"/>
              <a:t>describe negative behavior of </a:t>
            </a:r>
            <a:r>
              <a:rPr lang="en-US" sz="2000" dirty="0" err="1" smtClean="0"/>
              <a:t>ingroup</a:t>
            </a:r>
            <a:r>
              <a:rPr lang="en-US" sz="2000" dirty="0" smtClean="0"/>
              <a:t> by more concrete language and positive behavior of outgroup by more abstract language</a:t>
            </a:r>
          </a:p>
          <a:p>
            <a:r>
              <a:rPr lang="en-US" sz="2400" dirty="0" smtClean="0"/>
              <a:t>Nouns – the most abstract type of language, high level of essentialism, more abstract than adjectives</a:t>
            </a:r>
          </a:p>
          <a:p>
            <a:pPr lvl="1"/>
            <a:r>
              <a:rPr lang="en-US" sz="2000" dirty="0" smtClean="0"/>
              <a:t>Tendency to describe outgroup members in media by nouns instead of adjectives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6729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/>
          </a:bodyPr>
          <a:lstStyle/>
          <a:p>
            <a:pPr algn="ctr"/>
            <a:r>
              <a:rPr lang="cs-CZ" sz="4000" dirty="0" err="1" smtClean="0"/>
              <a:t>The</a:t>
            </a:r>
            <a:r>
              <a:rPr lang="cs-CZ" sz="4000" dirty="0" smtClean="0"/>
              <a:t> experiment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59100"/>
            <a:ext cx="10515600" cy="534473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3x2 inter-subject experiment</a:t>
            </a:r>
          </a:p>
          <a:p>
            <a:r>
              <a:rPr lang="en-US" sz="2400" dirty="0" smtClean="0"/>
              <a:t>1. independent variable: news article valence </a:t>
            </a:r>
            <a:br>
              <a:rPr lang="en-US" sz="2400" dirty="0" smtClean="0"/>
            </a:br>
            <a:r>
              <a:rPr lang="en-US" sz="2400" dirty="0" smtClean="0"/>
              <a:t>	(3 levels: positive, neutral, negative)</a:t>
            </a:r>
          </a:p>
          <a:p>
            <a:r>
              <a:rPr lang="en-US" sz="2400" dirty="0" smtClean="0"/>
              <a:t>2. independent variable: language abstractness</a:t>
            </a:r>
            <a:br>
              <a:rPr lang="en-US" sz="2400" dirty="0" smtClean="0"/>
            </a:br>
            <a:r>
              <a:rPr lang="en-US" sz="2400" dirty="0" smtClean="0"/>
              <a:t>	(2 levels: nouns, adjectives)</a:t>
            </a:r>
          </a:p>
          <a:p>
            <a:r>
              <a:rPr lang="en-US" sz="2400" dirty="0" smtClean="0"/>
              <a:t>There were six different news articles (3x2) about a member of Vietnamese minority.</a:t>
            </a:r>
          </a:p>
          <a:p>
            <a:pPr lvl="1"/>
            <a:r>
              <a:rPr lang="en-US" sz="2200" dirty="0" smtClean="0"/>
              <a:t>Negative articles wrote about an attack of a Vietnamese man on a Czech man. Positive articles wrote about an attacked Czech man, who was saved by a Vietnamese man. Neutral articles were about Vietnamese culture.</a:t>
            </a:r>
          </a:p>
          <a:p>
            <a:pPr lvl="1"/>
            <a:r>
              <a:rPr lang="en-US" sz="2200" dirty="0" smtClean="0"/>
              <a:t>3 articles used nouns for description of the actor, like Vietnamese, attacker Vietnamese, savior Vietnamese etc.</a:t>
            </a:r>
          </a:p>
          <a:p>
            <a:pPr lvl="1"/>
            <a:r>
              <a:rPr lang="en-US" sz="2200" dirty="0" smtClean="0"/>
              <a:t>3 articles used nouns for description of the actor, like Vietnamese man, Vietnamese attacker, Vietnamese savior etc.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75940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/>
          </a:bodyPr>
          <a:lstStyle/>
          <a:p>
            <a:pPr algn="ctr"/>
            <a:r>
              <a:rPr lang="cs-CZ" sz="4000" dirty="0" err="1" smtClean="0"/>
              <a:t>The</a:t>
            </a:r>
            <a:r>
              <a:rPr lang="cs-CZ" sz="4000" dirty="0" smtClean="0"/>
              <a:t> experiment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59100"/>
            <a:ext cx="10515600" cy="5344731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Dependent</a:t>
            </a:r>
            <a:r>
              <a:rPr lang="cs-CZ" sz="2400" dirty="0" smtClean="0"/>
              <a:t> </a:t>
            </a:r>
            <a:r>
              <a:rPr lang="cs-CZ" sz="2400" dirty="0" err="1" smtClean="0"/>
              <a:t>variables</a:t>
            </a:r>
            <a:r>
              <a:rPr lang="cs-CZ" sz="2400" dirty="0" smtClean="0"/>
              <a:t>:</a:t>
            </a:r>
          </a:p>
          <a:p>
            <a:pPr lvl="1"/>
            <a:r>
              <a:rPr lang="cs-CZ" sz="2000" dirty="0" err="1" smtClean="0"/>
              <a:t>Attitudes</a:t>
            </a:r>
            <a:r>
              <a:rPr lang="cs-CZ" sz="2000" dirty="0" smtClean="0"/>
              <a:t> </a:t>
            </a:r>
            <a:r>
              <a:rPr lang="cs-CZ" sz="2000" dirty="0" err="1" smtClean="0"/>
              <a:t>toward</a:t>
            </a:r>
            <a:r>
              <a:rPr lang="cs-CZ" sz="2000" dirty="0" smtClean="0"/>
              <a:t> </a:t>
            </a:r>
            <a:r>
              <a:rPr lang="cs-CZ" sz="2000" dirty="0" err="1" smtClean="0"/>
              <a:t>Vietnamese</a:t>
            </a:r>
            <a:r>
              <a:rPr lang="cs-CZ" sz="2000" dirty="0" smtClean="0"/>
              <a:t> </a:t>
            </a:r>
            <a:r>
              <a:rPr lang="cs-CZ" sz="2000" dirty="0" err="1" smtClean="0"/>
              <a:t>group</a:t>
            </a:r>
            <a:r>
              <a:rPr lang="cs-CZ" sz="2000" dirty="0" smtClean="0"/>
              <a:t> (</a:t>
            </a:r>
            <a:r>
              <a:rPr lang="cs-CZ" sz="2000" dirty="0" err="1" smtClean="0"/>
              <a:t>attitude</a:t>
            </a:r>
            <a:r>
              <a:rPr lang="cs-CZ" sz="2000" dirty="0" smtClean="0"/>
              <a:t> </a:t>
            </a:r>
            <a:r>
              <a:rPr lang="cs-CZ" sz="2000" dirty="0" err="1" smtClean="0"/>
              <a:t>thermometer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err="1" smtClean="0"/>
              <a:t>Intergroup</a:t>
            </a:r>
            <a:r>
              <a:rPr lang="cs-CZ" sz="2000" dirty="0" smtClean="0"/>
              <a:t> </a:t>
            </a:r>
            <a:r>
              <a:rPr lang="cs-CZ" sz="2000" dirty="0" err="1" smtClean="0"/>
              <a:t>bias</a:t>
            </a:r>
            <a:r>
              <a:rPr lang="cs-CZ" sz="2000" dirty="0" smtClean="0"/>
              <a:t> (</a:t>
            </a:r>
            <a:r>
              <a:rPr lang="cs-CZ" sz="2000" dirty="0" err="1" smtClean="0"/>
              <a:t>difference</a:t>
            </a:r>
            <a:r>
              <a:rPr lang="cs-CZ" sz="2000" dirty="0" smtClean="0"/>
              <a:t> </a:t>
            </a:r>
            <a:r>
              <a:rPr lang="cs-CZ" sz="2000" dirty="0" err="1" smtClean="0"/>
              <a:t>between</a:t>
            </a:r>
            <a:r>
              <a:rPr lang="cs-CZ" sz="2000" dirty="0" smtClean="0"/>
              <a:t> </a:t>
            </a:r>
            <a:r>
              <a:rPr lang="cs-CZ" sz="2000" dirty="0" err="1" smtClean="0"/>
              <a:t>attitude</a:t>
            </a:r>
            <a:r>
              <a:rPr lang="cs-CZ" sz="2000" dirty="0" smtClean="0"/>
              <a:t> </a:t>
            </a:r>
            <a:r>
              <a:rPr lang="cs-CZ" sz="2000" dirty="0" err="1" smtClean="0"/>
              <a:t>towards</a:t>
            </a:r>
            <a:r>
              <a:rPr lang="cs-CZ" sz="2000" dirty="0" smtClean="0"/>
              <a:t> </a:t>
            </a:r>
            <a:r>
              <a:rPr lang="cs-CZ" sz="2000" dirty="0" err="1" smtClean="0"/>
              <a:t>Vietnamese</a:t>
            </a:r>
            <a:r>
              <a:rPr lang="cs-CZ" sz="2000" dirty="0" smtClean="0"/>
              <a:t> and </a:t>
            </a:r>
            <a:r>
              <a:rPr lang="cs-CZ" sz="2000" dirty="0" err="1" smtClean="0"/>
              <a:t>towards</a:t>
            </a:r>
            <a:r>
              <a:rPr lang="cs-CZ" sz="2000" dirty="0" smtClean="0"/>
              <a:t> Czech)</a:t>
            </a:r>
          </a:p>
          <a:p>
            <a:pPr lvl="1"/>
            <a:r>
              <a:rPr lang="cs-CZ" sz="2000" dirty="0" err="1" smtClean="0"/>
              <a:t>Emotion</a:t>
            </a:r>
            <a:r>
              <a:rPr lang="cs-CZ" sz="2000" dirty="0" smtClean="0"/>
              <a:t> </a:t>
            </a:r>
            <a:r>
              <a:rPr lang="cs-CZ" sz="2000" dirty="0" err="1" smtClean="0"/>
              <a:t>scale</a:t>
            </a:r>
            <a:r>
              <a:rPr lang="cs-CZ" sz="2000" dirty="0" smtClean="0"/>
              <a:t> </a:t>
            </a:r>
            <a:r>
              <a:rPr lang="cs-CZ" sz="2000" dirty="0" err="1" smtClean="0"/>
              <a:t>towards</a:t>
            </a:r>
            <a:r>
              <a:rPr lang="cs-CZ" sz="2000" dirty="0" smtClean="0"/>
              <a:t> </a:t>
            </a:r>
            <a:r>
              <a:rPr lang="cs-CZ" sz="2000" dirty="0" err="1" smtClean="0"/>
              <a:t>Vietnamese</a:t>
            </a:r>
            <a:endParaRPr lang="cs-CZ" sz="2000" dirty="0" smtClean="0"/>
          </a:p>
          <a:p>
            <a:pPr lvl="1"/>
            <a:r>
              <a:rPr lang="cs-CZ" sz="2000" dirty="0" smtClean="0"/>
              <a:t>Trust </a:t>
            </a:r>
            <a:r>
              <a:rPr lang="cs-CZ" sz="2000" dirty="0" err="1" smtClean="0"/>
              <a:t>towards</a:t>
            </a:r>
            <a:r>
              <a:rPr lang="cs-CZ" sz="2000" dirty="0" smtClean="0"/>
              <a:t> </a:t>
            </a:r>
            <a:r>
              <a:rPr lang="cs-CZ" sz="2000" dirty="0" err="1" smtClean="0"/>
              <a:t>Vietnamese</a:t>
            </a:r>
            <a:endParaRPr lang="en-US" sz="2000" dirty="0" smtClean="0"/>
          </a:p>
          <a:p>
            <a:r>
              <a:rPr lang="cs-CZ" sz="2400" dirty="0" err="1" smtClean="0"/>
              <a:t>Intervening</a:t>
            </a:r>
            <a:r>
              <a:rPr lang="cs-CZ" sz="2400" dirty="0" smtClean="0"/>
              <a:t> </a:t>
            </a:r>
            <a:r>
              <a:rPr lang="cs-CZ" sz="2400" dirty="0" err="1" smtClean="0"/>
              <a:t>variables</a:t>
            </a:r>
            <a:r>
              <a:rPr lang="cs-CZ" sz="2400" dirty="0" smtClean="0"/>
              <a:t>:</a:t>
            </a:r>
          </a:p>
          <a:p>
            <a:pPr lvl="1"/>
            <a:r>
              <a:rPr lang="cs-CZ" sz="2000" dirty="0" err="1" smtClean="0"/>
              <a:t>Level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contact</a:t>
            </a:r>
            <a:r>
              <a:rPr lang="cs-CZ" sz="2000" dirty="0" smtClean="0"/>
              <a:t>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Vietnamese</a:t>
            </a:r>
            <a:r>
              <a:rPr lang="cs-CZ" sz="2000" dirty="0" smtClean="0"/>
              <a:t> </a:t>
            </a:r>
            <a:r>
              <a:rPr lang="cs-CZ" sz="2000" dirty="0" err="1" smtClean="0"/>
              <a:t>people</a:t>
            </a:r>
            <a:r>
              <a:rPr lang="cs-CZ" sz="2000" dirty="0" smtClean="0"/>
              <a:t> in </a:t>
            </a:r>
            <a:r>
              <a:rPr lang="cs-CZ" sz="2000" dirty="0" err="1" smtClean="0"/>
              <a:t>real</a:t>
            </a:r>
            <a:r>
              <a:rPr lang="cs-CZ" sz="2000" dirty="0" smtClean="0"/>
              <a:t> </a:t>
            </a:r>
            <a:r>
              <a:rPr lang="cs-CZ" sz="2000" dirty="0" err="1" smtClean="0"/>
              <a:t>life</a:t>
            </a:r>
            <a:r>
              <a:rPr lang="cs-CZ" sz="2000" dirty="0" smtClean="0"/>
              <a:t> and in media</a:t>
            </a:r>
          </a:p>
          <a:p>
            <a:pPr lvl="1"/>
            <a:r>
              <a:rPr lang="cs-CZ" sz="2000" dirty="0" err="1" smtClean="0"/>
              <a:t>National</a:t>
            </a:r>
            <a:r>
              <a:rPr lang="cs-CZ" sz="2000" dirty="0" smtClean="0"/>
              <a:t> </a:t>
            </a:r>
            <a:r>
              <a:rPr lang="cs-CZ" sz="2000" dirty="0" err="1" smtClean="0"/>
              <a:t>identification</a:t>
            </a:r>
            <a:endParaRPr lang="cs-CZ" sz="2000" dirty="0" smtClean="0"/>
          </a:p>
          <a:p>
            <a:pPr lvl="1"/>
            <a:r>
              <a:rPr lang="cs-CZ" sz="2000" dirty="0" err="1" smtClean="0"/>
              <a:t>Need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 smtClean="0"/>
              <a:t>congitive</a:t>
            </a:r>
            <a:r>
              <a:rPr lang="cs-CZ" sz="2000" dirty="0" smtClean="0"/>
              <a:t> </a:t>
            </a:r>
            <a:r>
              <a:rPr lang="cs-CZ" sz="2000" dirty="0" err="1" smtClean="0"/>
              <a:t>closure</a:t>
            </a:r>
            <a:endParaRPr lang="cs-CZ" sz="2000" dirty="0" smtClean="0"/>
          </a:p>
          <a:p>
            <a:pPr lvl="1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50486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76</Words>
  <Application>Microsoft Office PowerPoint</Application>
  <PresentationFormat>Širokoúhlá obrazovka</PresentationFormat>
  <Paragraphs>26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Prezentace aplikace PowerPoint</vt:lpstr>
      <vt:lpstr>The experiment</vt:lpstr>
      <vt:lpstr>The experiment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 Linhartová</dc:creator>
  <cp:lastModifiedBy>Pavla Linhartová</cp:lastModifiedBy>
  <cp:revision>5</cp:revision>
  <dcterms:created xsi:type="dcterms:W3CDTF">2016-05-02T07:23:10Z</dcterms:created>
  <dcterms:modified xsi:type="dcterms:W3CDTF">2016-05-02T07:51:42Z</dcterms:modified>
</cp:coreProperties>
</file>