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3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052D-68F8-41EA-9B27-8856DD134AD9}" type="datetimeFigureOut">
              <a:rPr lang="it-IT" smtClean="0"/>
              <a:t>17/04/2016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C6E8-0F82-4DA6-9521-2240BE93FAA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052D-68F8-41EA-9B27-8856DD134AD9}" type="datetimeFigureOut">
              <a:rPr lang="it-IT" smtClean="0"/>
              <a:t>17/04/2016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C6E8-0F82-4DA6-9521-2240BE93FAA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052D-68F8-41EA-9B27-8856DD134AD9}" type="datetimeFigureOut">
              <a:rPr lang="it-IT" smtClean="0"/>
              <a:t>17/04/2016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C6E8-0F82-4DA6-9521-2240BE93FAA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052D-68F8-41EA-9B27-8856DD134AD9}" type="datetimeFigureOut">
              <a:rPr lang="it-IT" smtClean="0"/>
              <a:t>17/04/2016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C6E8-0F82-4DA6-9521-2240BE93FAA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052D-68F8-41EA-9B27-8856DD134AD9}" type="datetimeFigureOut">
              <a:rPr lang="it-IT" smtClean="0"/>
              <a:t>17/04/2016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C6E8-0F82-4DA6-9521-2240BE93FAA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052D-68F8-41EA-9B27-8856DD134AD9}" type="datetimeFigureOut">
              <a:rPr lang="it-IT" smtClean="0"/>
              <a:t>17/04/2016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C6E8-0F82-4DA6-9521-2240BE93FAA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052D-68F8-41EA-9B27-8856DD134AD9}" type="datetimeFigureOut">
              <a:rPr lang="it-IT" smtClean="0"/>
              <a:t>17/04/2016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C6E8-0F82-4DA6-9521-2240BE93FAA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052D-68F8-41EA-9B27-8856DD134AD9}" type="datetimeFigureOut">
              <a:rPr lang="it-IT" smtClean="0"/>
              <a:t>17/04/2016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C6E8-0F82-4DA6-9521-2240BE93FAA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052D-68F8-41EA-9B27-8856DD134AD9}" type="datetimeFigureOut">
              <a:rPr lang="it-IT" smtClean="0"/>
              <a:t>17/04/2016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C6E8-0F82-4DA6-9521-2240BE93FAA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052D-68F8-41EA-9B27-8856DD134AD9}" type="datetimeFigureOut">
              <a:rPr lang="it-IT" smtClean="0"/>
              <a:t>17/04/2016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C6E8-0F82-4DA6-9521-2240BE93FAA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052D-68F8-41EA-9B27-8856DD134AD9}" type="datetimeFigureOut">
              <a:rPr lang="it-IT" smtClean="0"/>
              <a:t>17/04/2016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C6E8-0F82-4DA6-9521-2240BE93FAA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0052D-68F8-41EA-9B27-8856DD134AD9}" type="datetimeFigureOut">
              <a:rPr lang="it-IT" smtClean="0"/>
              <a:t>17/04/2016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AC6E8-0F82-4DA6-9521-2240BE93FAA6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Caratteristiche del </a:t>
            </a:r>
            <a:r>
              <a:rPr lang="it-IT" dirty="0" smtClean="0"/>
              <a:t>lessico burocratico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Tecnicismi specifici </a:t>
            </a:r>
            <a:r>
              <a:rPr lang="it-IT" dirty="0" smtClean="0"/>
              <a:t>che non esistono nella lingua comune (</a:t>
            </a:r>
            <a:r>
              <a:rPr lang="it-IT" i="1" dirty="0" smtClean="0"/>
              <a:t>usucapione</a:t>
            </a:r>
            <a:r>
              <a:rPr lang="it-IT" dirty="0" smtClean="0"/>
              <a:t>, </a:t>
            </a:r>
            <a:r>
              <a:rPr lang="it-IT" i="1" dirty="0" smtClean="0"/>
              <a:t>rogatoria</a:t>
            </a:r>
            <a:r>
              <a:rPr lang="it-IT" dirty="0" smtClean="0"/>
              <a:t>, </a:t>
            </a:r>
            <a:r>
              <a:rPr lang="it-IT" i="1" dirty="0" err="1" smtClean="0"/>
              <a:t>contumacia</a:t>
            </a:r>
            <a:r>
              <a:rPr lang="it-IT" dirty="0" err="1" smtClean="0"/>
              <a:t>…</a:t>
            </a:r>
            <a:r>
              <a:rPr lang="it-IT" dirty="0" smtClean="0"/>
              <a:t>)</a:t>
            </a:r>
          </a:p>
          <a:p>
            <a:r>
              <a:rPr lang="it-IT" b="1" dirty="0" smtClean="0">
                <a:solidFill>
                  <a:schemeClr val="bg2">
                    <a:lumMod val="25000"/>
                  </a:schemeClr>
                </a:solidFill>
              </a:rPr>
              <a:t>Ridefinizioni</a:t>
            </a:r>
            <a:r>
              <a:rPr lang="it-IT" dirty="0" smtClean="0"/>
              <a:t>, ovvero termini che esistono nella lingua comune ma qui acquistano un valore tecnico (</a:t>
            </a:r>
            <a:r>
              <a:rPr lang="it-IT" i="1" dirty="0" smtClean="0"/>
              <a:t>fermo</a:t>
            </a:r>
            <a:r>
              <a:rPr lang="it-IT" dirty="0" smtClean="0"/>
              <a:t>, </a:t>
            </a:r>
            <a:r>
              <a:rPr lang="it-IT" i="1" dirty="0" smtClean="0"/>
              <a:t>vizio</a:t>
            </a:r>
            <a:r>
              <a:rPr lang="it-IT" dirty="0" smtClean="0"/>
              <a:t>, </a:t>
            </a:r>
            <a:r>
              <a:rPr lang="it-IT" i="1" dirty="0" smtClean="0"/>
              <a:t>viziare</a:t>
            </a:r>
            <a:r>
              <a:rPr lang="it-IT" dirty="0" smtClean="0"/>
              <a:t>, </a:t>
            </a:r>
            <a:r>
              <a:rPr lang="it-IT" i="1" dirty="0" smtClean="0"/>
              <a:t>istruire,</a:t>
            </a:r>
            <a:r>
              <a:rPr lang="it-IT" dirty="0" smtClean="0"/>
              <a:t>…)</a:t>
            </a:r>
          </a:p>
          <a:p>
            <a:r>
              <a:rPr lang="it-IT" b="1" dirty="0" smtClean="0">
                <a:solidFill>
                  <a:srgbClr val="C00000"/>
                </a:solidFill>
              </a:rPr>
              <a:t>Tecnicismi collaterali</a:t>
            </a:r>
            <a:r>
              <a:rPr lang="it-IT" dirty="0" smtClean="0"/>
              <a:t>, ovvero espressioni prese dalla lingua comune e che appaiono come stereotipiche e tecniche </a:t>
            </a:r>
          </a:p>
          <a:p>
            <a:pPr lvl="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Scelte verbali </a:t>
            </a:r>
            <a:r>
              <a:rPr lang="cs-CZ" dirty="0" smtClean="0"/>
              <a:t>(soprattutto legate alle singole operazioni procedurali): </a:t>
            </a:r>
            <a:r>
              <a:rPr lang="cs-CZ" i="1" dirty="0" smtClean="0"/>
              <a:t>argomentare</a:t>
            </a:r>
            <a:r>
              <a:rPr lang="cs-CZ" dirty="0" smtClean="0"/>
              <a:t> – dedurre; </a:t>
            </a:r>
            <a:r>
              <a:rPr lang="cs-CZ" i="1" dirty="0" smtClean="0"/>
              <a:t>denunciare</a:t>
            </a:r>
            <a:r>
              <a:rPr lang="cs-CZ" dirty="0" smtClean="0"/>
              <a:t> – lamentare; </a:t>
            </a:r>
            <a:r>
              <a:rPr lang="cs-CZ" i="1" dirty="0" smtClean="0"/>
              <a:t>presentare ricorso</a:t>
            </a:r>
            <a:r>
              <a:rPr lang="cs-CZ" dirty="0" smtClean="0"/>
              <a:t> , </a:t>
            </a:r>
            <a:r>
              <a:rPr lang="cs-CZ" i="1" dirty="0" smtClean="0"/>
              <a:t>istanza</a:t>
            </a:r>
            <a:r>
              <a:rPr lang="cs-CZ" dirty="0" smtClean="0"/>
              <a:t> – domanda; </a:t>
            </a:r>
            <a:r>
              <a:rPr lang="cs-CZ" i="1" dirty="0" smtClean="0"/>
              <a:t>emettere</a:t>
            </a:r>
            <a:r>
              <a:rPr lang="cs-CZ" dirty="0" smtClean="0"/>
              <a:t> (una sentenza) – pronunciare; </a:t>
            </a:r>
            <a:r>
              <a:rPr lang="cs-CZ" i="1" dirty="0" smtClean="0"/>
              <a:t>apporre</a:t>
            </a:r>
            <a:r>
              <a:rPr lang="cs-CZ" dirty="0" smtClean="0"/>
              <a:t> – mettere; </a:t>
            </a:r>
            <a:r>
              <a:rPr lang="cs-CZ" i="1" dirty="0" smtClean="0"/>
              <a:t>interloquire</a:t>
            </a:r>
            <a:r>
              <a:rPr lang="cs-CZ" dirty="0" smtClean="0"/>
              <a:t> - parlare… </a:t>
            </a:r>
            <a:r>
              <a:rPr lang="it-IT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>
                <a:solidFill>
                  <a:srgbClr val="C00000"/>
                </a:solidFill>
              </a:rPr>
              <a:t>Aggettivi relazionali</a:t>
            </a:r>
            <a:r>
              <a:rPr lang="it-IT" dirty="0" smtClean="0"/>
              <a:t>: (associazione) </a:t>
            </a:r>
            <a:r>
              <a:rPr lang="it-IT" i="1" dirty="0" smtClean="0"/>
              <a:t>criminosa</a:t>
            </a:r>
            <a:r>
              <a:rPr lang="it-IT" dirty="0" smtClean="0"/>
              <a:t>, (udienza) </a:t>
            </a:r>
            <a:r>
              <a:rPr lang="it-IT" i="1" dirty="0" smtClean="0"/>
              <a:t>dibattimentale</a:t>
            </a:r>
            <a:r>
              <a:rPr lang="it-IT" dirty="0" smtClean="0"/>
              <a:t>, (prova) </a:t>
            </a:r>
            <a:r>
              <a:rPr lang="it-IT" i="1" dirty="0" smtClean="0"/>
              <a:t>documentale</a:t>
            </a:r>
            <a:r>
              <a:rPr lang="it-IT" dirty="0" smtClean="0"/>
              <a:t>, (elemento) </a:t>
            </a:r>
            <a:r>
              <a:rPr lang="it-IT" i="1" dirty="0" err="1" smtClean="0"/>
              <a:t>probatorio</a:t>
            </a:r>
            <a:r>
              <a:rPr lang="it-IT" dirty="0" err="1" smtClean="0"/>
              <a:t>…</a:t>
            </a:r>
            <a:endParaRPr lang="it-IT" dirty="0" smtClean="0"/>
          </a:p>
          <a:p>
            <a:pPr>
              <a:buFont typeface="Wingdings" pitchFamily="2" charset="2"/>
              <a:buChar char="Ø"/>
            </a:pPr>
            <a:r>
              <a:rPr lang="it-IT" dirty="0" smtClean="0">
                <a:solidFill>
                  <a:srgbClr val="C00000"/>
                </a:solidFill>
              </a:rPr>
              <a:t>Nessi preposizionali</a:t>
            </a:r>
            <a:r>
              <a:rPr lang="it-IT" dirty="0" smtClean="0"/>
              <a:t>: </a:t>
            </a:r>
            <a:r>
              <a:rPr lang="it-IT" i="1" dirty="0" smtClean="0"/>
              <a:t>ai sensi di</a:t>
            </a:r>
            <a:r>
              <a:rPr lang="it-IT" dirty="0" smtClean="0"/>
              <a:t>, </a:t>
            </a:r>
            <a:r>
              <a:rPr lang="it-IT" i="1" dirty="0" smtClean="0"/>
              <a:t>a titolo di</a:t>
            </a:r>
            <a:r>
              <a:rPr lang="it-IT" dirty="0" smtClean="0"/>
              <a:t>, </a:t>
            </a:r>
            <a:r>
              <a:rPr lang="it-IT" i="1" dirty="0" smtClean="0"/>
              <a:t>con riferimento a</a:t>
            </a:r>
            <a:r>
              <a:rPr lang="it-IT" dirty="0" smtClean="0"/>
              <a:t>, </a:t>
            </a:r>
            <a:r>
              <a:rPr lang="it-IT" i="1" dirty="0" err="1" smtClean="0"/>
              <a:t>a</a:t>
            </a:r>
            <a:r>
              <a:rPr lang="it-IT" i="1" dirty="0" smtClean="0"/>
              <a:t> norma di</a:t>
            </a:r>
            <a:r>
              <a:rPr lang="it-IT" dirty="0" smtClean="0"/>
              <a:t>, </a:t>
            </a:r>
            <a:r>
              <a:rPr lang="it-IT" i="1" dirty="0" smtClean="0"/>
              <a:t>in sede </a:t>
            </a:r>
            <a:r>
              <a:rPr lang="it-IT" i="1" dirty="0" err="1" smtClean="0"/>
              <a:t>di</a:t>
            </a:r>
            <a:r>
              <a:rPr lang="it-IT" dirty="0" err="1" smtClean="0"/>
              <a:t>…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Altre caratteristiche del lessico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Parole auliche e sinonimi elevati</a:t>
            </a:r>
            <a:r>
              <a:rPr lang="it-IT" dirty="0" smtClean="0"/>
              <a:t> al posto di parole di uso comune: </a:t>
            </a:r>
            <a:r>
              <a:rPr lang="it-IT" i="1" dirty="0" smtClean="0"/>
              <a:t>diniego</a:t>
            </a:r>
            <a:r>
              <a:rPr lang="it-IT" dirty="0" smtClean="0"/>
              <a:t> – rifiuto, </a:t>
            </a:r>
            <a:r>
              <a:rPr lang="it-IT" i="1" dirty="0" smtClean="0"/>
              <a:t>interloquire</a:t>
            </a:r>
            <a:r>
              <a:rPr lang="it-IT" dirty="0" smtClean="0"/>
              <a:t> – parlare, </a:t>
            </a:r>
            <a:r>
              <a:rPr lang="it-IT" i="1" dirty="0" smtClean="0"/>
              <a:t>apporre</a:t>
            </a:r>
            <a:r>
              <a:rPr lang="it-IT" dirty="0" smtClean="0"/>
              <a:t> – </a:t>
            </a:r>
            <a:r>
              <a:rPr lang="it-IT" dirty="0" err="1" smtClean="0"/>
              <a:t>mettere…</a:t>
            </a:r>
            <a:r>
              <a:rPr lang="it-IT" dirty="0" smtClean="0"/>
              <a:t> 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Formule anaforiche desuete</a:t>
            </a:r>
            <a:r>
              <a:rPr lang="it-IT" dirty="0" smtClean="0"/>
              <a:t>: </a:t>
            </a:r>
            <a:r>
              <a:rPr lang="it-IT" i="1" dirty="0" smtClean="0"/>
              <a:t>sovrascritto</a:t>
            </a:r>
            <a:r>
              <a:rPr lang="it-IT" dirty="0" smtClean="0"/>
              <a:t>, </a:t>
            </a:r>
            <a:r>
              <a:rPr lang="it-IT" i="1" dirty="0" smtClean="0"/>
              <a:t>summenzionato</a:t>
            </a:r>
            <a:r>
              <a:rPr lang="it-IT" dirty="0" smtClean="0"/>
              <a:t>, </a:t>
            </a:r>
            <a:r>
              <a:rPr lang="it-IT" i="1" dirty="0" smtClean="0"/>
              <a:t>predetto</a:t>
            </a:r>
            <a:r>
              <a:rPr lang="it-IT" dirty="0" smtClean="0"/>
              <a:t>, </a:t>
            </a:r>
            <a:r>
              <a:rPr lang="it-IT" i="1" dirty="0" smtClean="0"/>
              <a:t>di cui </a:t>
            </a:r>
            <a:r>
              <a:rPr lang="it-IT" i="1" dirty="0" err="1" smtClean="0"/>
              <a:t>sopra</a:t>
            </a:r>
            <a:r>
              <a:rPr lang="it-IT" dirty="0" err="1" smtClean="0"/>
              <a:t>…</a:t>
            </a:r>
            <a:endParaRPr lang="it-IT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Vari aggettivi in </a:t>
            </a:r>
            <a:r>
              <a:rPr lang="cs-CZ" i="1" dirty="0" smtClean="0">
                <a:solidFill>
                  <a:srgbClr val="C00000"/>
                </a:solidFill>
              </a:rPr>
              <a:t>–ale</a:t>
            </a:r>
            <a:r>
              <a:rPr lang="cs-CZ" dirty="0" smtClean="0"/>
              <a:t>: </a:t>
            </a:r>
            <a:r>
              <a:rPr lang="cs-CZ" i="1" dirty="0" smtClean="0"/>
              <a:t>dibattimentale</a:t>
            </a:r>
            <a:r>
              <a:rPr lang="cs-CZ" dirty="0" smtClean="0"/>
              <a:t>, </a:t>
            </a:r>
            <a:r>
              <a:rPr lang="cs-CZ" i="1" dirty="0" smtClean="0"/>
              <a:t>procedimentale</a:t>
            </a:r>
            <a:r>
              <a:rPr lang="cs-CZ" dirty="0" smtClean="0"/>
              <a:t>, </a:t>
            </a:r>
            <a:r>
              <a:rPr lang="cs-CZ" i="1" dirty="0" smtClean="0"/>
              <a:t>concorsuale</a:t>
            </a:r>
            <a:r>
              <a:rPr lang="cs-CZ" dirty="0" smtClean="0"/>
              <a:t>, </a:t>
            </a:r>
            <a:r>
              <a:rPr lang="cs-CZ" i="1" dirty="0" smtClean="0"/>
              <a:t>processuale</a:t>
            </a:r>
            <a:endParaRPr lang="it-IT" dirty="0" smtClean="0"/>
          </a:p>
          <a:p>
            <a:r>
              <a:rPr lang="it-IT" dirty="0" smtClean="0">
                <a:solidFill>
                  <a:srgbClr val="C00000"/>
                </a:solidFill>
              </a:rPr>
              <a:t>Parole astratte, solitamente più lunghe</a:t>
            </a:r>
            <a:r>
              <a:rPr lang="it-IT" dirty="0" smtClean="0"/>
              <a:t> di quelle di uso più comune: </a:t>
            </a:r>
            <a:r>
              <a:rPr lang="it-IT" i="1" dirty="0" smtClean="0"/>
              <a:t>documentazione</a:t>
            </a:r>
            <a:r>
              <a:rPr lang="it-IT" dirty="0" smtClean="0"/>
              <a:t> – documenti, </a:t>
            </a:r>
            <a:r>
              <a:rPr lang="it-IT" i="1" dirty="0" smtClean="0"/>
              <a:t>modalità</a:t>
            </a:r>
            <a:r>
              <a:rPr lang="it-IT" dirty="0" smtClean="0"/>
              <a:t> – </a:t>
            </a:r>
            <a:r>
              <a:rPr lang="it-IT" dirty="0" err="1" smtClean="0"/>
              <a:t>modo…</a:t>
            </a:r>
            <a:r>
              <a:rPr lang="it-IT" dirty="0" smtClean="0"/>
              <a:t> 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Arcaismi</a:t>
            </a:r>
            <a:r>
              <a:rPr lang="it-IT" dirty="0" smtClean="0"/>
              <a:t> (causati dalla “</a:t>
            </a:r>
            <a:r>
              <a:rPr lang="it-IT" dirty="0" err="1" smtClean="0"/>
              <a:t>conservatività</a:t>
            </a:r>
            <a:r>
              <a:rPr lang="it-IT" dirty="0" smtClean="0"/>
              <a:t>” del linguaggio burocratico): </a:t>
            </a:r>
            <a:r>
              <a:rPr lang="it-IT" i="1" dirty="0" smtClean="0"/>
              <a:t>qualsivoglia</a:t>
            </a:r>
            <a:r>
              <a:rPr lang="it-IT" dirty="0" smtClean="0"/>
              <a:t> – qualsiasi, </a:t>
            </a:r>
            <a:r>
              <a:rPr lang="it-IT" i="1" dirty="0" smtClean="0"/>
              <a:t>orbene</a:t>
            </a:r>
            <a:r>
              <a:rPr lang="it-IT" dirty="0" smtClean="0"/>
              <a:t> – dunque, </a:t>
            </a:r>
            <a:r>
              <a:rPr lang="it-IT" i="1" dirty="0" smtClean="0"/>
              <a:t>altresì</a:t>
            </a:r>
            <a:r>
              <a:rPr lang="it-IT" dirty="0" smtClean="0"/>
              <a:t> – </a:t>
            </a:r>
            <a:r>
              <a:rPr lang="it-IT" dirty="0" err="1" smtClean="0"/>
              <a:t>anche…</a:t>
            </a:r>
            <a:endParaRPr lang="it-IT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Preposizioni usate in modo particolare</a:t>
            </a:r>
            <a:r>
              <a:rPr lang="cs-CZ" dirty="0" smtClean="0"/>
              <a:t>: </a:t>
            </a:r>
            <a:r>
              <a:rPr lang="cs-CZ" i="1" dirty="0" smtClean="0"/>
              <a:t>in </a:t>
            </a:r>
            <a:r>
              <a:rPr lang="cs-CZ" dirty="0" smtClean="0"/>
              <a:t>+ città</a:t>
            </a:r>
            <a:endParaRPr lang="it-IT" dirty="0" smtClean="0"/>
          </a:p>
          <a:p>
            <a:r>
              <a:rPr lang="it-IT" dirty="0" smtClean="0">
                <a:solidFill>
                  <a:srgbClr val="C00000"/>
                </a:solidFill>
              </a:rPr>
              <a:t>Sintagmi e locuzioni tipiche/stereotipate</a:t>
            </a:r>
            <a:r>
              <a:rPr lang="it-IT" dirty="0" smtClean="0"/>
              <a:t>: </a:t>
            </a:r>
            <a:r>
              <a:rPr lang="it-IT" i="1" dirty="0" smtClean="0"/>
              <a:t>portare a conoscenza</a:t>
            </a:r>
            <a:r>
              <a:rPr lang="it-IT" dirty="0" smtClean="0"/>
              <a:t>, </a:t>
            </a:r>
            <a:r>
              <a:rPr lang="it-IT" i="1" dirty="0" smtClean="0"/>
              <a:t>previa autorizzazione</a:t>
            </a:r>
            <a:r>
              <a:rPr lang="it-IT" dirty="0" smtClean="0"/>
              <a:t>, </a:t>
            </a:r>
            <a:r>
              <a:rPr lang="it-IT" i="1" dirty="0" smtClean="0"/>
              <a:t>a tal fine</a:t>
            </a:r>
            <a:r>
              <a:rPr lang="it-IT" dirty="0" smtClean="0"/>
              <a:t>, </a:t>
            </a:r>
            <a:r>
              <a:rPr lang="it-IT" i="1" dirty="0" smtClean="0"/>
              <a:t>porre in </a:t>
            </a:r>
            <a:r>
              <a:rPr lang="it-IT" i="1" dirty="0" err="1" smtClean="0"/>
              <a:t>essere</a:t>
            </a:r>
            <a:r>
              <a:rPr lang="it-IT" dirty="0" err="1" smtClean="0"/>
              <a:t>…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Elementi di morfosintassi e testuali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 smtClean="0"/>
              <a:t>Periodi molto lunghi con molti incisi e frasi relative.</a:t>
            </a:r>
          </a:p>
          <a:p>
            <a:r>
              <a:rPr lang="it-IT" dirty="0" smtClean="0"/>
              <a:t>Nominalizzazione: uso di sostantivi invece che di verbi: </a:t>
            </a:r>
            <a:r>
              <a:rPr lang="it-IT" i="1" dirty="0" smtClean="0"/>
              <a:t>La cassazione ha più volte chiarito che la prova indiziaria deve consentire la ricostruzione del </a:t>
            </a:r>
            <a:r>
              <a:rPr lang="it-IT" i="1" dirty="0" err="1" smtClean="0"/>
              <a:t>fatto…</a:t>
            </a:r>
            <a:endParaRPr lang="it-IT" i="1" dirty="0" smtClean="0"/>
          </a:p>
          <a:p>
            <a:r>
              <a:rPr lang="it-IT" dirty="0" smtClean="0"/>
              <a:t>Costruzione verbo generico + sostantivo: </a:t>
            </a:r>
            <a:r>
              <a:rPr lang="it-IT" i="1" dirty="0" smtClean="0"/>
              <a:t>dare seguito</a:t>
            </a:r>
            <a:r>
              <a:rPr lang="it-IT" dirty="0" smtClean="0"/>
              <a:t> – seguire, </a:t>
            </a:r>
            <a:r>
              <a:rPr lang="it-IT" i="1" dirty="0" smtClean="0"/>
              <a:t>dare lettura </a:t>
            </a:r>
            <a:r>
              <a:rPr lang="it-IT" dirty="0" smtClean="0"/>
              <a:t>– leggere</a:t>
            </a:r>
          </a:p>
          <a:p>
            <a:r>
              <a:rPr lang="it-IT" dirty="0" smtClean="0"/>
              <a:t>Struttura impersonale e costruzione passiva: </a:t>
            </a:r>
            <a:r>
              <a:rPr lang="it-IT" i="1" dirty="0" smtClean="0"/>
              <a:t>La documentazione è stata inoltrata</a:t>
            </a:r>
            <a:r>
              <a:rPr lang="it-IT" dirty="0" smtClean="0"/>
              <a:t>...; </a:t>
            </a:r>
            <a:r>
              <a:rPr lang="it-IT" i="1" dirty="0" smtClean="0"/>
              <a:t>Si fa presente </a:t>
            </a:r>
            <a:r>
              <a:rPr lang="it-IT" i="1" dirty="0" err="1" smtClean="0"/>
              <a:t>che</a:t>
            </a:r>
            <a:r>
              <a:rPr lang="it-IT" dirty="0" err="1" smtClean="0"/>
              <a:t>…</a:t>
            </a:r>
            <a:r>
              <a:rPr lang="it-IT" dirty="0" smtClean="0"/>
              <a:t> </a:t>
            </a:r>
          </a:p>
          <a:p>
            <a:r>
              <a:rPr lang="it-IT" dirty="0" smtClean="0"/>
              <a:t>Ampio utilizzo del gerundio e del participio presente: </a:t>
            </a:r>
            <a:r>
              <a:rPr lang="it-IT" i="1" dirty="0" smtClean="0"/>
              <a:t>lo scrivente ufficio</a:t>
            </a:r>
            <a:r>
              <a:rPr lang="it-IT" dirty="0" smtClean="0"/>
              <a:t>, </a:t>
            </a:r>
            <a:r>
              <a:rPr lang="it-IT" i="1" dirty="0" smtClean="0"/>
              <a:t>il delegante</a:t>
            </a:r>
            <a:r>
              <a:rPr lang="it-IT" dirty="0" smtClean="0"/>
              <a:t>, </a:t>
            </a:r>
            <a:r>
              <a:rPr lang="it-IT" i="1" dirty="0" smtClean="0"/>
              <a:t>il dichiarante</a:t>
            </a:r>
            <a:r>
              <a:rPr lang="it-IT" dirty="0" smtClean="0"/>
              <a:t> (forme sostantivate )…</a:t>
            </a:r>
          </a:p>
          <a:p>
            <a:r>
              <a:rPr lang="it-IT" dirty="0" smtClean="0"/>
              <a:t>Ampio utilizzo dei participi passati, soprattutto nelle formule di esordio: </a:t>
            </a:r>
            <a:r>
              <a:rPr lang="it-IT" dirty="0" err="1" smtClean="0"/>
              <a:t>vista…</a:t>
            </a:r>
            <a:r>
              <a:rPr lang="it-IT" dirty="0" smtClean="0"/>
              <a:t> </a:t>
            </a:r>
            <a:r>
              <a:rPr lang="it-IT" dirty="0" err="1" smtClean="0"/>
              <a:t>vista…</a:t>
            </a:r>
            <a:r>
              <a:rPr lang="it-IT" dirty="0" smtClean="0"/>
              <a:t>, </a:t>
            </a:r>
            <a:r>
              <a:rPr lang="it-IT" dirty="0" err="1" smtClean="0"/>
              <a:t>considerato…</a:t>
            </a:r>
            <a:r>
              <a:rPr lang="it-IT" dirty="0" smtClean="0"/>
              <a:t> </a:t>
            </a:r>
            <a:r>
              <a:rPr lang="it-IT" dirty="0" err="1" smtClean="0"/>
              <a:t>considerato…</a:t>
            </a:r>
            <a:endParaRPr lang="it-IT" dirty="0" smtClean="0"/>
          </a:p>
          <a:p>
            <a:r>
              <a:rPr lang="it-IT" dirty="0" smtClean="0"/>
              <a:t>Enclisi pronominale con indicativo e congiuntivo: </a:t>
            </a:r>
            <a:r>
              <a:rPr lang="it-IT" i="1" dirty="0" smtClean="0"/>
              <a:t>trattasi</a:t>
            </a:r>
            <a:r>
              <a:rPr lang="it-IT" dirty="0" smtClean="0"/>
              <a:t>, </a:t>
            </a:r>
            <a:r>
              <a:rPr lang="it-IT" i="1" dirty="0" smtClean="0"/>
              <a:t>dicasi</a:t>
            </a:r>
            <a:r>
              <a:rPr lang="it-IT" dirty="0" smtClean="0"/>
              <a:t>, </a:t>
            </a:r>
            <a:r>
              <a:rPr lang="it-IT" i="1" dirty="0" err="1" smtClean="0"/>
              <a:t>vedasi</a:t>
            </a:r>
            <a:r>
              <a:rPr lang="it-IT" dirty="0" err="1" smtClean="0"/>
              <a:t>…</a:t>
            </a:r>
            <a:endParaRPr lang="it-IT" dirty="0" smtClean="0"/>
          </a:p>
          <a:p>
            <a:r>
              <a:rPr lang="it-IT" dirty="0" smtClean="0"/>
              <a:t>Uso dell’imperfetto narrativo: </a:t>
            </a:r>
            <a:r>
              <a:rPr lang="it-IT" i="1" dirty="0" smtClean="0"/>
              <a:t>il giorno 16 marzo 2014 l’imputato qui presente, Mario Bianchi, veniva sorpreso dal poliziotto Rossi nell’atto </a:t>
            </a:r>
            <a:r>
              <a:rPr lang="it-IT" i="1" dirty="0" err="1" smtClean="0"/>
              <a:t>di</a:t>
            </a:r>
            <a:r>
              <a:rPr lang="it-IT" dirty="0" err="1" smtClean="0"/>
              <a:t>…</a:t>
            </a:r>
            <a:endParaRPr lang="it-IT" dirty="0" smtClean="0"/>
          </a:p>
          <a:p>
            <a:r>
              <a:rPr lang="cs-CZ" dirty="0" smtClean="0"/>
              <a:t>Deverbali a suffisso zero: </a:t>
            </a:r>
            <a:r>
              <a:rPr lang="cs-CZ" i="1" dirty="0" smtClean="0"/>
              <a:t>inoltro</a:t>
            </a:r>
            <a:r>
              <a:rPr lang="cs-CZ" dirty="0" smtClean="0"/>
              <a:t>, </a:t>
            </a:r>
            <a:r>
              <a:rPr lang="cs-CZ" i="1" dirty="0" smtClean="0"/>
              <a:t>delibera</a:t>
            </a:r>
            <a:r>
              <a:rPr lang="cs-CZ" dirty="0" smtClean="0"/>
              <a:t>, </a:t>
            </a:r>
            <a:r>
              <a:rPr lang="cs-CZ" i="1" dirty="0" smtClean="0"/>
              <a:t>convalida</a:t>
            </a:r>
            <a:r>
              <a:rPr lang="cs-CZ" dirty="0" smtClean="0"/>
              <a:t>, </a:t>
            </a:r>
            <a:r>
              <a:rPr lang="cs-CZ" i="1" dirty="0" smtClean="0"/>
              <a:t>sollecito</a:t>
            </a:r>
            <a:r>
              <a:rPr lang="cs-CZ" dirty="0" smtClean="0"/>
              <a:t>, </a:t>
            </a:r>
            <a:r>
              <a:rPr lang="cs-CZ" i="1" dirty="0" smtClean="0"/>
              <a:t>utilizzo</a:t>
            </a:r>
            <a:r>
              <a:rPr lang="cs-CZ" dirty="0" smtClean="0"/>
              <a:t>…</a:t>
            </a:r>
            <a:endParaRPr lang="it-IT" dirty="0" smtClean="0"/>
          </a:p>
          <a:p>
            <a:r>
              <a:rPr lang="it-IT" dirty="0" smtClean="0"/>
              <a:t>Ordini non canonici delle parole: aggettivo prima del nome (</a:t>
            </a:r>
            <a:r>
              <a:rPr lang="it-IT" i="1" dirty="0" smtClean="0"/>
              <a:t>le riportate osservazioni, manifesta ubriachezza</a:t>
            </a:r>
            <a:r>
              <a:rPr lang="it-IT" dirty="0" smtClean="0"/>
              <a:t>), posposizione del numerale (</a:t>
            </a:r>
            <a:r>
              <a:rPr lang="it-IT" i="1" dirty="0" smtClean="0"/>
              <a:t>quantitativo di kg 40 di cocaina</a:t>
            </a:r>
            <a:r>
              <a:rPr lang="it-IT" dirty="0" smtClean="0"/>
              <a:t>), omissione dell’articolo in formule ormai fisse (</a:t>
            </a:r>
            <a:r>
              <a:rPr lang="it-IT" i="1" dirty="0" smtClean="0"/>
              <a:t>presentare istanza, a mezzo lettera</a:t>
            </a:r>
            <a:r>
              <a:rPr lang="it-IT" dirty="0" smtClean="0"/>
              <a:t>)</a:t>
            </a:r>
          </a:p>
          <a:p>
            <a:r>
              <a:rPr lang="cs-CZ" dirty="0" smtClean="0"/>
              <a:t>Ridondanza: </a:t>
            </a:r>
            <a:r>
              <a:rPr lang="cs-CZ" i="1" dirty="0" smtClean="0"/>
              <a:t>elenco </a:t>
            </a:r>
            <a:r>
              <a:rPr lang="cs-CZ" i="1" u="sng" dirty="0" smtClean="0"/>
              <a:t>debitamente</a:t>
            </a:r>
            <a:r>
              <a:rPr lang="cs-CZ" i="1" dirty="0" smtClean="0"/>
              <a:t> timbrato e firmato</a:t>
            </a:r>
            <a:r>
              <a:rPr lang="cs-CZ" dirty="0" smtClean="0"/>
              <a:t>, </a:t>
            </a:r>
            <a:r>
              <a:rPr lang="cs-CZ" i="1" dirty="0" smtClean="0"/>
              <a:t>presso il </a:t>
            </a:r>
            <a:r>
              <a:rPr lang="cs-CZ" i="1" u="sng" dirty="0" smtClean="0"/>
              <a:t>competente</a:t>
            </a:r>
            <a:r>
              <a:rPr lang="cs-CZ" i="1" dirty="0" smtClean="0"/>
              <a:t> ufficio</a:t>
            </a:r>
            <a:r>
              <a:rPr lang="cs-CZ" dirty="0" smtClean="0"/>
              <a:t>, </a:t>
            </a:r>
            <a:r>
              <a:rPr lang="cs-CZ" i="1" dirty="0" smtClean="0"/>
              <a:t>secondo la normativa </a:t>
            </a:r>
            <a:r>
              <a:rPr lang="cs-CZ" i="1" u="sng" dirty="0" smtClean="0"/>
              <a:t>vigente</a:t>
            </a:r>
            <a:r>
              <a:rPr lang="cs-CZ" dirty="0" smtClean="0"/>
              <a:t>…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504</Words>
  <Application>Microsoft Office PowerPoint</Application>
  <PresentationFormat>Presentazione su schermo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Caratteristiche del lessico burocratico</vt:lpstr>
      <vt:lpstr>Altre caratteristiche del lessico</vt:lpstr>
      <vt:lpstr>Elementi di morfosintassi e testuali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Caratteristiche del lessico burocratico</dc:title>
  <dc:creator>De Tommaso</dc:creator>
  <cp:lastModifiedBy>De Tommaso</cp:lastModifiedBy>
  <cp:revision>1</cp:revision>
  <dcterms:created xsi:type="dcterms:W3CDTF">2016-04-17T19:13:24Z</dcterms:created>
  <dcterms:modified xsi:type="dcterms:W3CDTF">2016-04-17T19:18:54Z</dcterms:modified>
</cp:coreProperties>
</file>