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76" r:id="rId5"/>
    <p:sldId id="278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6" r:id="rId14"/>
    <p:sldId id="277" r:id="rId15"/>
    <p:sldId id="268" r:id="rId16"/>
    <p:sldId id="269" r:id="rId17"/>
    <p:sldId id="270" r:id="rId18"/>
    <p:sldId id="271" r:id="rId19"/>
    <p:sldId id="272" r:id="rId20"/>
    <p:sldId id="274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EB8AE-8B99-4720-B5B5-F273FE6FEE57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6D7B8-2D5C-4478-A9F4-CC9879C1F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535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6D7B8-2D5C-4478-A9F4-CC9879C1FD4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5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58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36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63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21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9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7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0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01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24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0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9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783F-3996-4CF5-8D65-DED6D4FAB51B}" type="datetimeFigureOut">
              <a:rPr lang="cs-CZ" smtClean="0"/>
              <a:t>13. 5. 2016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3154E-5F7E-4DF4-813F-BA4EFF6E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57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.uk/catalogues/istc" TargetMode="External"/><Relationship Id="rId2" Type="http://schemas.openxmlformats.org/officeDocument/2006/relationships/hyperlink" Target="http://www.iccu.sbn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l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b="1" i="1" dirty="0" smtClean="0"/>
              <a:t>La </a:t>
            </a:r>
            <a:r>
              <a:rPr lang="cs-CZ" b="1" i="1" dirty="0" err="1" smtClean="0"/>
              <a:t>filologia</a:t>
            </a:r>
            <a:r>
              <a:rPr lang="cs-CZ" b="1" i="1" dirty="0" smtClean="0"/>
              <a:t> dei testi a </a:t>
            </a:r>
            <a:r>
              <a:rPr lang="cs-CZ" b="1" i="1" dirty="0" err="1" smtClean="0"/>
              <a:t>stampa</a:t>
            </a:r>
            <a:r>
              <a:rPr lang="cs-CZ" b="1" i="1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Bibliografia</a:t>
            </a:r>
            <a:r>
              <a:rPr lang="cs-CZ" i="1" dirty="0" smtClean="0"/>
              <a:t>, </a:t>
            </a:r>
            <a:r>
              <a:rPr lang="cs-CZ" i="1" dirty="0" err="1" smtClean="0"/>
              <a:t>Textual</a:t>
            </a:r>
            <a:r>
              <a:rPr lang="cs-CZ" i="1" dirty="0" smtClean="0"/>
              <a:t> </a:t>
            </a:r>
            <a:r>
              <a:rPr lang="cs-CZ" i="1" dirty="0" err="1" smtClean="0"/>
              <a:t>Bibliography</a:t>
            </a:r>
            <a:r>
              <a:rPr lang="cs-CZ" i="1" dirty="0" smtClean="0"/>
              <a:t>)</a:t>
            </a:r>
            <a:endParaRPr lang="cs-CZ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600" dirty="0" smtClean="0">
              <a:solidFill>
                <a:schemeClr val="tx1"/>
              </a:solidFill>
            </a:endParaRPr>
          </a:p>
          <a:p>
            <a:endParaRPr lang="cs-CZ" sz="1600" dirty="0">
              <a:solidFill>
                <a:schemeClr val="tx1"/>
              </a:solidFill>
            </a:endParaRPr>
          </a:p>
          <a:p>
            <a:endParaRPr lang="cs-CZ" sz="1600" dirty="0" smtClean="0">
              <a:solidFill>
                <a:schemeClr val="tx1"/>
              </a:solidFill>
            </a:endParaRP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cs-CZ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Susanna</a:t>
            </a:r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Villari</a:t>
            </a:r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cos</a:t>
            </a:r>
            <a:r>
              <a:rPr lang="it-IT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cs-CZ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la </a:t>
            </a:r>
            <a:r>
              <a:rPr lang="cs-CZ" sz="1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filologia</a:t>
            </a:r>
            <a:r>
              <a:rPr lang="cs-CZ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dei testi a </a:t>
            </a:r>
            <a:r>
              <a:rPr lang="cs-CZ" sz="1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Roma, </a:t>
            </a:r>
            <a:r>
              <a:rPr lang="cs-CZ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Carocci</a:t>
            </a:r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2014.</a:t>
            </a:r>
            <a:endParaRPr lang="cs-CZ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fascicolo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atlantico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platano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fascicolo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originarie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foglio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2°- 2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foglio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ripiegato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volta,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facciate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quarto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4°- 4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foglio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ripiegato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facciate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ottavo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°- 8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foglio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ripiegato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facciate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Segnature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fascicolo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una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segnatura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alfabetici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simboli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Libro in 8°- ha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segnature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prime 4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A2, A3, A4, B, B2, B3, B4……..AA, AA2, AA3, AA4, BB, BB2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Es.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1561 - 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contiene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A-3D⁸</a:t>
            </a:r>
            <a:endParaRPr lang="cs-C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ultima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avvolte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richiamo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 fine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libro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troviamo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6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64704"/>
            <a:ext cx="3600400" cy="536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20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Impronta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sequenza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alfanumerica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16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Può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aiutare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contengono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alcune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differenze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Es.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chDo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 1561 (R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1°recto che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frontespizio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l‘ultima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penultima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algn="just">
              <a:buAutoNum type="arabicParenR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4°recto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succesivamente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precedente</a:t>
            </a:r>
          </a:p>
          <a:p>
            <a:pPr marL="514350" indent="-514350" algn="just">
              <a:buAutoNum type="arabicParenR"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particolari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</a:p>
          <a:p>
            <a:pPr marL="514350" indent="-514350" algn="just">
              <a:buAutoNum type="arabicParenR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volta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inizio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novelle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scelte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[1566?]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nazionale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Firenze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Impronta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leme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ta&amp;p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 1566 (R)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Impronta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elin todi n-no Loto (3) 1571 (R) 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Impronta: inha e.oa al,&amp; biue (3) 1571 (R) 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Tradizione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filologia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tradizionale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dipendenti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</a:t>
            </a:r>
            <a:r>
              <a:rPr lang="it-I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antigrafo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risultino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cioè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alcuni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più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filologia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necessariamente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perché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ciascuna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potrebbe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erreditato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precedente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ascrivibili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stati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tiratura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74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ezioni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primitive 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 Ax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(stato2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B		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 Ax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(stato2)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B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899592" y="234888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843808" y="407707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18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perduti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      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revisionato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perduto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     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revisionato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perduto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     D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originali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perduti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fungono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originali)</a:t>
            </a:r>
          </a:p>
          <a:p>
            <a:pPr marL="0" indent="0"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filologia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tradizionale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originale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movimento</a:t>
            </a:r>
            <a:endParaRPr lang="cs-CZ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materialmente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stesso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fasi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diverse)</a:t>
            </a:r>
          </a:p>
          <a:p>
            <a:pPr marL="0" indent="0">
              <a:buNone/>
            </a:pP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	      B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offrono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testimonianze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fasi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diverse</a:t>
            </a:r>
          </a:p>
          <a:p>
            <a:pPr marL="0" indent="0">
              <a:buNone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allestimento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971600" y="177281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907704" y="1916832"/>
            <a:ext cx="0" cy="489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146857" y="270892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1922806" y="2854389"/>
            <a:ext cx="0" cy="504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977533" y="2850285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899592" y="458112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688263" y="4797152"/>
            <a:ext cx="0" cy="601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2195736" y="4797152"/>
            <a:ext cx="0" cy="601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3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Tradizione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radiale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7007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			A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B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	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	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Bx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     D		C       D              C	       D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E   		E                        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331640" y="2132856"/>
            <a:ext cx="0" cy="770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331640" y="3427543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340826" y="3441398"/>
            <a:ext cx="50405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1331640" y="4493185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419872" y="2132856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419872" y="344139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3419872" y="4493185"/>
            <a:ext cx="0" cy="736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4355976" y="344139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614014" y="321297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6156176" y="2132856"/>
            <a:ext cx="0" cy="770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6156176" y="3427543"/>
            <a:ext cx="0" cy="589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7740352" y="3427543"/>
            <a:ext cx="0" cy="589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156176" y="4493185"/>
            <a:ext cx="0" cy="736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86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scelta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una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trasmissione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scoprono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significative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sicuri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interventi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d‘autore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utilizzata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princeps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alcuni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stesso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autorità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cioè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stati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allestiti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sotto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sorveglianza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autore)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filologo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decidere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sceglie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1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Filologia</a:t>
            </a:r>
            <a:r>
              <a:rPr lang="cs-CZ" dirty="0" smtClean="0"/>
              <a:t> dei testi a </a:t>
            </a:r>
            <a:r>
              <a:rPr lang="cs-CZ" dirty="0" err="1" smtClean="0"/>
              <a:t>stampa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inizio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ʼ900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Inghilterra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(1914 -Walter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Ronald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McKerrow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Italia è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penetrata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 (1987 -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Pasquale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Stoppelli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1988 -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Fahy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Oggetto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studio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testi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9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ultima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volontà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Riguarda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tradizioni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pluritestimoniali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tradizioni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unitestimoniali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cerca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illustrare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libro</a:t>
            </a: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concetto di ultima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volontà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cronologico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„ultime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volontà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edizioni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„originali“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 -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Orlando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furioso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1516, 1521, 1532)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2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Lezioni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sostanziali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accidentali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sostanziali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riguardano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sostanza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lessico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grammatica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morfologia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sintassi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accidentali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grafici 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paragrafematici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diacritici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interpuntivi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maiuscole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minuscole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5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Stampa-varianti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sostituita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meccanica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inizio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XV-XIX sec.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contengono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96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inaffidabilità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impronta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92888" cy="34339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Cento</a:t>
            </a:r>
            <a:r>
              <a:rPr lang="cs-CZ" sz="3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novelle</a:t>
            </a:r>
            <a:r>
              <a:rPr lang="cs-CZ" sz="3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scelte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1562 – Francesco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Sansovino</a:t>
            </a:r>
            <a:endParaRPr lang="cs-CZ" sz="3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esemplari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Österreichische</a:t>
            </a:r>
            <a:r>
              <a:rPr lang="cs-CZ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Nationalbibliothek</a:t>
            </a:r>
            <a:r>
              <a:rPr lang="cs-CZ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</a:t>
            </a:r>
            <a:r>
              <a:rPr lang="it-IT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Bayerische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Staatsbibliothek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contengono</a:t>
            </a:r>
            <a:r>
              <a:rPr lang="cs-CZ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stessa</a:t>
            </a:r>
            <a:r>
              <a:rPr lang="cs-CZ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impronta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cs-CZ" sz="3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n-to </a:t>
            </a:r>
            <a:r>
              <a:rPr lang="cs-CZ" sz="3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cs-CZ" sz="3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3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tome</a:t>
            </a:r>
            <a:r>
              <a:rPr lang="cs-CZ" sz="3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udpr</a:t>
            </a:r>
            <a:r>
              <a:rPr lang="cs-CZ" sz="3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(3) 1562 (R</a:t>
            </a:r>
            <a:r>
              <a:rPr lang="cs-CZ" sz="3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cs-CZ" sz="3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Vedere la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giornata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partire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dalla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terza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novella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tavole </a:t>
            </a:r>
            <a:r>
              <a:rPr lang="cs-CZ" sz="3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finali</a:t>
            </a:r>
            <a:r>
              <a:rPr lang="cs-CZ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2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01214"/>
              </p:ext>
            </p:extLst>
          </p:nvPr>
        </p:nvGraphicFramePr>
        <p:xfrm>
          <a:off x="755576" y="692696"/>
          <a:ext cx="8136903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cs-CZ" sz="1200" dirty="0" err="1" smtClean="0"/>
                        <a:t>Testo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Bayerische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Staatsbibliothek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e 28. 682 - A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della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Österreichische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Nationalbibliothek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</a:p>
                    <a:p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 smtClean="0"/>
                        <a:t>Testo</a:t>
                      </a:r>
                      <a:r>
                        <a:rPr lang="cs-CZ" dirty="0" smtClean="0"/>
                        <a:t> (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686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A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della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Österreichische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Nationalbibliothek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Tavole </a:t>
                      </a:r>
                      <a:r>
                        <a:rPr lang="cs-CZ" sz="1200" dirty="0" err="1" smtClean="0"/>
                        <a:t>finali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N. 1)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Due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giovani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Sanesi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amano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due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gentil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donne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N. 1)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Due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giovani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Sanesi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amano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due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gentil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donne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N. 1)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Due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giovani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Sanesi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amano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due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gentil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donne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2)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Galgano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 Siena s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’innamora di madonna Minoccia</a:t>
                      </a: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(N.2)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Galgano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 Siena s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’innamora di madonna Minoccia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2)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Galgano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 Siena s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’innamora di madonna Minoccia</a:t>
                      </a: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3)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giovane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vestita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Frate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innamora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’un Prete</a:t>
                      </a: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4)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giovane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vestita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Frate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innamora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’un Prete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4)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Fulvio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innamora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in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Tivoli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4)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giovane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vestita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Frate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innamora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’un Prete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5)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Fulvio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innamora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in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Tivoli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5)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Gilberto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Madonna Francesca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5)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Fulvio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innamora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in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Tivoli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6)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Gilberto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Madonna Francesca</a:t>
                      </a: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6)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Gilberto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disperato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della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sua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donna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6)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Gilberto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Madonna Francesca</a:t>
                      </a: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7)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Gilberto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disperato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della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sua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donna</a:t>
                      </a:r>
                      <a:endParaRPr kumimoji="0" lang="cs-CZ" alt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7)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figliuola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del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re di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Bertagna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fugge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dal padre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7)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Gilberto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disperato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della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sua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donna</a:t>
                      </a:r>
                      <a:endParaRPr kumimoji="0" lang="cs-CZ" alt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8)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figliuola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del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re di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Bertagna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fugge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dal padre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8)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figliuola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del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re di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Bertagna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si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fugge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dal padre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9)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Sismondo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figliuol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’Augusto Re di Polonia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9)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Sismondo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figliuol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’Augusto Re di Polonia </a:t>
                      </a:r>
                      <a:endParaRPr kumimoji="0" lang="cs-CZ" alt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9)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Sismondo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figliuol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d</a:t>
                      </a: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’Augusto Re di Polonia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10) 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Paolo </a:t>
                      </a: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una </a:t>
                      </a: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vedova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10) 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Paolo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una </a:t>
                      </a:r>
                      <a:r>
                        <a:rPr kumimoji="0" lang="cs-CZ" alt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vedova</a:t>
                      </a: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(N. 10) 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Paolo </a:t>
                      </a: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ama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una </a:t>
                      </a: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vedova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8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 cosa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bisogna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edizione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Raccolta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recensio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censimento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biblioteche-cataloghi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cartacei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online,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negozi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decrizione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Collazione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codicum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apparato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critico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Scegliere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47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Cataloghi</a:t>
            </a:r>
            <a:r>
              <a:rPr lang="cs-CZ" dirty="0" smtClean="0"/>
              <a:t> online: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(Online Public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cataloghi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straniere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Iccu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Istituto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unico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per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informazioni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www.iccu.sbn.it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Edit16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Censimento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edizioni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XVI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ISTC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Incunabula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catalogue-British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www.bl.uk/catalogues/istc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CERL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Consortium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libreries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www.cerl.org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http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://www1.cuni.cz/~brt/W4LS/nalib.html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68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Composizione</a:t>
            </a:r>
            <a:r>
              <a:rPr lang="cs-CZ" dirty="0" smtClean="0"/>
              <a:t> dei </a:t>
            </a:r>
            <a:r>
              <a:rPr lang="cs-CZ" dirty="0" err="1" smtClean="0"/>
              <a:t>libri</a:t>
            </a:r>
            <a:r>
              <a:rPr lang="cs-CZ" dirty="0" smtClean="0"/>
              <a:t> a </a:t>
            </a:r>
            <a:r>
              <a:rPr lang="cs-CZ" dirty="0" err="1" smtClean="0"/>
              <a:t>stampa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 smtClean="0"/>
              <a:t>fascicoli</a:t>
            </a:r>
            <a:endParaRPr lang="cs-CZ" dirty="0" smtClean="0"/>
          </a:p>
          <a:p>
            <a:pPr algn="just"/>
            <a:r>
              <a:rPr lang="cs-CZ" dirty="0" err="1" smtClean="0"/>
              <a:t>fogli</a:t>
            </a:r>
            <a:endParaRPr lang="cs-CZ" dirty="0" smtClean="0"/>
          </a:p>
          <a:p>
            <a:pPr algn="just"/>
            <a:r>
              <a:rPr lang="cs-CZ" dirty="0" err="1" smtClean="0"/>
              <a:t>carte</a:t>
            </a:r>
            <a:r>
              <a:rPr lang="cs-CZ" dirty="0" smtClean="0"/>
              <a:t> (</a:t>
            </a:r>
            <a:r>
              <a:rPr lang="cs-CZ" dirty="0" err="1" smtClean="0"/>
              <a:t>recto</a:t>
            </a:r>
            <a:r>
              <a:rPr lang="cs-CZ" dirty="0" smtClean="0"/>
              <a:t>-la </a:t>
            </a:r>
            <a:r>
              <a:rPr lang="cs-CZ" dirty="0" err="1" smtClean="0"/>
              <a:t>facciata</a:t>
            </a:r>
            <a:r>
              <a:rPr lang="cs-CZ" dirty="0" smtClean="0"/>
              <a:t> </a:t>
            </a:r>
            <a:r>
              <a:rPr lang="cs-CZ" dirty="0" err="1" smtClean="0"/>
              <a:t>anteriore</a:t>
            </a:r>
            <a:r>
              <a:rPr lang="cs-CZ" dirty="0" smtClean="0"/>
              <a:t>, </a:t>
            </a:r>
            <a:r>
              <a:rPr lang="cs-CZ" dirty="0" err="1" smtClean="0"/>
              <a:t>verso</a:t>
            </a:r>
            <a:r>
              <a:rPr lang="cs-CZ" dirty="0" smtClean="0"/>
              <a:t>-la </a:t>
            </a:r>
            <a:r>
              <a:rPr lang="cs-CZ" dirty="0" err="1" smtClean="0"/>
              <a:t>facciata</a:t>
            </a:r>
            <a:r>
              <a:rPr lang="cs-CZ" dirty="0" smtClean="0"/>
              <a:t> </a:t>
            </a:r>
            <a:r>
              <a:rPr lang="cs-CZ" dirty="0" err="1" smtClean="0"/>
              <a:t>posteriore</a:t>
            </a:r>
            <a:r>
              <a:rPr lang="cs-CZ" dirty="0" smtClean="0"/>
              <a:t>)</a:t>
            </a:r>
          </a:p>
          <a:p>
            <a:pPr algn="just"/>
            <a:r>
              <a:rPr lang="cs-CZ" dirty="0" err="1"/>
              <a:t>l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misure</a:t>
            </a:r>
            <a:r>
              <a:rPr lang="cs-CZ" dirty="0" smtClean="0"/>
              <a:t> di </a:t>
            </a:r>
            <a:r>
              <a:rPr lang="cs-CZ" dirty="0" err="1" smtClean="0"/>
              <a:t>carte</a:t>
            </a:r>
            <a:r>
              <a:rPr lang="cs-CZ" dirty="0" smtClean="0"/>
              <a:t> </a:t>
            </a:r>
            <a:r>
              <a:rPr lang="cs-CZ" dirty="0" err="1" smtClean="0"/>
              <a:t>vengono</a:t>
            </a:r>
            <a:r>
              <a:rPr lang="cs-CZ" dirty="0" smtClean="0"/>
              <a:t> </a:t>
            </a:r>
            <a:r>
              <a:rPr lang="cs-CZ" dirty="0" err="1" smtClean="0"/>
              <a:t>riportate</a:t>
            </a:r>
            <a:r>
              <a:rPr lang="cs-CZ" dirty="0" smtClean="0"/>
              <a:t> in </a:t>
            </a:r>
            <a:r>
              <a:rPr lang="cs-CZ" dirty="0" err="1" smtClean="0"/>
              <a:t>altezza</a:t>
            </a:r>
            <a:r>
              <a:rPr lang="cs-CZ" dirty="0" smtClean="0"/>
              <a:t> per </a:t>
            </a:r>
            <a:r>
              <a:rPr lang="cs-CZ" dirty="0" err="1" smtClean="0"/>
              <a:t>larghezza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440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Descrizione</a:t>
            </a:r>
            <a:r>
              <a:rPr lang="cs-CZ" dirty="0" smtClean="0"/>
              <a:t> dei </a:t>
            </a:r>
            <a:r>
              <a:rPr lang="cs-CZ" dirty="0" err="1" smtClean="0"/>
              <a:t>libri</a:t>
            </a:r>
            <a:r>
              <a:rPr lang="cs-CZ" dirty="0" smtClean="0"/>
              <a:t> a </a:t>
            </a:r>
            <a:r>
              <a:rPr lang="cs-CZ" dirty="0" err="1" smtClean="0"/>
              <a:t>stampa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studio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autore 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titolo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editore,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luogo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anno di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numero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complessivo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pergamena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editoriale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filigrane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caratteri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dettagli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legatura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postile)</a:t>
            </a:r>
          </a:p>
          <a:p>
            <a:pPr marL="514350" indent="-514350" algn="just">
              <a:buAutoNum type="arabicParenR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catalografica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concreto,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avvolte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contiene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impronta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d.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bibliografica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-descrive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stati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edizione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prodotti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tiratura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più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contiene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sigle che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contrasegnano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cui si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esemplare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(se 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esempio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a, b, c d si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indicherà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a-d),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fascicoli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1380</Words>
  <Application>Microsoft Office PowerPoint</Application>
  <PresentationFormat>Předvádění na obrazovce (4:3)</PresentationFormat>
  <Paragraphs>146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  La filologia dei testi a stampa (Bibliografia, Textual Bibliography)</vt:lpstr>
      <vt:lpstr>Filologia dei testi a stampa</vt:lpstr>
      <vt:lpstr>Stampa-varianti di stato</vt:lpstr>
      <vt:lpstr>Un esempio – varianti di stato e l’inaffidabilità dell’impronta</vt:lpstr>
      <vt:lpstr>Prezentace aplikace PowerPoint</vt:lpstr>
      <vt:lpstr>Che cosa bisogna fare per preparare un’edizione critica?</vt:lpstr>
      <vt:lpstr>Cataloghi online: </vt:lpstr>
      <vt:lpstr>Composizione dei libri a stampa</vt:lpstr>
      <vt:lpstr>Descrizione dei libri a stampa</vt:lpstr>
      <vt:lpstr>Tipi di fascicoli</vt:lpstr>
      <vt:lpstr>Segnature dei fascicoli</vt:lpstr>
      <vt:lpstr>Prezentace aplikace PowerPoint</vt:lpstr>
      <vt:lpstr>Impronta</vt:lpstr>
      <vt:lpstr>Cento novelle scelte, [1566?]</vt:lpstr>
      <vt:lpstr>Tradizione lineare</vt:lpstr>
      <vt:lpstr>Varianti di stato : lezioni primitive e definitive</vt:lpstr>
      <vt:lpstr>Esemplari perduti</vt:lpstr>
      <vt:lpstr>Tradizione radiale</vt:lpstr>
      <vt:lpstr>La scelta di testo base</vt:lpstr>
      <vt:lpstr>L’ultima volontà d’autore</vt:lpstr>
      <vt:lpstr>Lezioni e varianti sostanziali e accidentali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Confronto tra La filologia dei testi a stampa (Bibliografia, Textual Bibliography) e</dc:title>
  <dc:creator>okay</dc:creator>
  <cp:lastModifiedBy>okay</cp:lastModifiedBy>
  <cp:revision>83</cp:revision>
  <dcterms:created xsi:type="dcterms:W3CDTF">2016-04-23T07:29:32Z</dcterms:created>
  <dcterms:modified xsi:type="dcterms:W3CDTF">2016-05-13T10:02:38Z</dcterms:modified>
</cp:coreProperties>
</file>