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257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7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533" autoAdjust="0"/>
  </p:normalViewPr>
  <p:slideViewPr>
    <p:cSldViewPr>
      <p:cViewPr varScale="1">
        <p:scale>
          <a:sx n="76" d="100"/>
          <a:sy n="76" d="100"/>
        </p:scale>
        <p:origin x="12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07.04.2016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FFCC00"/>
                </a:solidFill>
              </a:rPr>
              <a:t>Dejiny slovenského múzejníctva (MUI_336)</a:t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b="1" dirty="0" smtClean="0">
                <a:solidFill>
                  <a:srgbClr val="FFCC00"/>
                </a:solidFill>
              </a:rPr>
              <a:t/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sz="3600" b="1" dirty="0">
                <a:solidFill>
                  <a:srgbClr val="FFCC00"/>
                </a:solidFill>
              </a:rPr>
              <a:t>6</a:t>
            </a:r>
            <a:r>
              <a:rPr lang="sk-SK" sz="3600" b="1" dirty="0" smtClean="0">
                <a:solidFill>
                  <a:srgbClr val="FFCC00"/>
                </a:solidFill>
              </a:rPr>
              <a:t>. </a:t>
            </a:r>
            <a:r>
              <a:rPr lang="sk-SK" sz="3600" b="1" dirty="0">
                <a:solidFill>
                  <a:srgbClr val="FFCC00"/>
                </a:solidFill>
              </a:rPr>
              <a:t>prednáška </a:t>
            </a:r>
            <a:r>
              <a:rPr lang="sk-SK" sz="3600" b="1" dirty="0" smtClean="0">
                <a:solidFill>
                  <a:srgbClr val="FFCC00"/>
                </a:solidFill>
              </a:rPr>
              <a:t/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- </a:t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Slovenské múzejníctvo v rokoch 1945–1961</a:t>
            </a:r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352928" cy="1752600"/>
          </a:xfrm>
        </p:spPr>
        <p:txBody>
          <a:bodyPr>
            <a:normAutofit lnSpcReduction="10000"/>
          </a:bodyPr>
          <a:lstStyle/>
          <a:p>
            <a:endParaRPr lang="sk-SK" sz="2400" dirty="0" smtClean="0"/>
          </a:p>
          <a:p>
            <a:endParaRPr lang="sk-SK" sz="2400" dirty="0" smtClean="0"/>
          </a:p>
          <a:p>
            <a:r>
              <a:rPr lang="sk-SK" sz="2400" dirty="0" smtClean="0">
                <a:solidFill>
                  <a:srgbClr val="FFCC00"/>
                </a:solidFill>
              </a:rPr>
              <a:t>Mgr. Martin </a:t>
            </a:r>
            <a:r>
              <a:rPr lang="sk-SK" sz="2400" dirty="0" err="1" smtClean="0">
                <a:solidFill>
                  <a:srgbClr val="FFCC00"/>
                </a:solidFill>
              </a:rPr>
              <a:t>Vitko</a:t>
            </a:r>
            <a:endParaRPr lang="sk-SK" sz="2400" dirty="0" smtClean="0">
              <a:solidFill>
                <a:srgbClr val="FFCC00"/>
              </a:solidFill>
            </a:endParaRPr>
          </a:p>
          <a:p>
            <a:r>
              <a:rPr lang="sk-SK" sz="2400" dirty="0" smtClean="0">
                <a:solidFill>
                  <a:srgbClr val="FFCC00"/>
                </a:solidFill>
              </a:rPr>
              <a:t>Filozofická fakulta Masarykovej univerzity</a:t>
            </a: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Organizovanie prvej siete múzeí na Slovensku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20888"/>
            <a:ext cx="8229600" cy="4565650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n</a:t>
            </a:r>
            <a:r>
              <a:rPr lang="sk-SK" dirty="0" smtClean="0">
                <a:solidFill>
                  <a:srgbClr val="FFCC00"/>
                </a:solidFill>
              </a:rPr>
              <a:t>ové špeciálne, krajské, okresné vlastivedné múzeá;  pamätné miesta a pamätné izby s múzejnými expozíciami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reinštalovanie starých a vznik nových múzejných expozícií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centrálne múzeá:	</a:t>
            </a:r>
            <a:r>
              <a:rPr lang="sk-SK" sz="2000" b="1" dirty="0" smtClean="0">
                <a:solidFill>
                  <a:srgbClr val="FFCC00"/>
                </a:solidFill>
              </a:rPr>
              <a:t>Slovenské </a:t>
            </a:r>
            <a:r>
              <a:rPr lang="sk-SK" sz="2000" b="1" dirty="0">
                <a:solidFill>
                  <a:srgbClr val="FFCC00"/>
                </a:solidFill>
              </a:rPr>
              <a:t>múzeum </a:t>
            </a:r>
            <a:r>
              <a:rPr lang="sk-SK" sz="2000" dirty="0">
                <a:solidFill>
                  <a:srgbClr val="FFCC00"/>
                </a:solidFill>
              </a:rPr>
              <a:t>(</a:t>
            </a:r>
            <a:r>
              <a:rPr lang="sk-SK" sz="2000" dirty="0" smtClean="0">
                <a:solidFill>
                  <a:srgbClr val="FFCC00"/>
                </a:solidFill>
              </a:rPr>
              <a:t>Bratislava)</a:t>
            </a: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Slovenské </a:t>
            </a:r>
            <a:r>
              <a:rPr lang="sk-SK" b="1" dirty="0">
                <a:solidFill>
                  <a:srgbClr val="FFCC00"/>
                </a:solidFill>
              </a:rPr>
              <a:t>národné múzeum </a:t>
            </a:r>
            <a:r>
              <a:rPr lang="sk-SK" dirty="0">
                <a:solidFill>
                  <a:srgbClr val="FFCC00"/>
                </a:solidFill>
              </a:rPr>
              <a:t>(</a:t>
            </a:r>
            <a:r>
              <a:rPr lang="sk-SK" dirty="0" smtClean="0">
                <a:solidFill>
                  <a:srgbClr val="FFCC00"/>
                </a:solidFill>
              </a:rPr>
              <a:t>Martin)</a:t>
            </a:r>
          </a:p>
          <a:p>
            <a:pPr lvl="1"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T</a:t>
            </a:r>
            <a:r>
              <a:rPr lang="sk-SK" b="1" dirty="0" smtClean="0">
                <a:solidFill>
                  <a:srgbClr val="FFCC00"/>
                </a:solidFill>
              </a:rPr>
              <a:t>echnické </a:t>
            </a:r>
            <a:r>
              <a:rPr lang="sk-SK" b="1" dirty="0">
                <a:solidFill>
                  <a:srgbClr val="FFCC00"/>
                </a:solidFill>
              </a:rPr>
              <a:t>múzeum </a:t>
            </a:r>
            <a:r>
              <a:rPr lang="sk-SK" dirty="0">
                <a:solidFill>
                  <a:srgbClr val="FFCC00"/>
                </a:solidFill>
              </a:rPr>
              <a:t>(</a:t>
            </a:r>
            <a:r>
              <a:rPr lang="sk-SK" dirty="0" smtClean="0">
                <a:solidFill>
                  <a:srgbClr val="FFCC00"/>
                </a:solidFill>
              </a:rPr>
              <a:t>Košice)</a:t>
            </a: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Múzeum </a:t>
            </a:r>
            <a:r>
              <a:rPr lang="sk-SK" b="1" dirty="0">
                <a:solidFill>
                  <a:srgbClr val="FFCC00"/>
                </a:solidFill>
              </a:rPr>
              <a:t>Slovenského krasu </a:t>
            </a:r>
            <a:r>
              <a:rPr lang="sk-SK" dirty="0">
                <a:solidFill>
                  <a:srgbClr val="FFCC00"/>
                </a:solidFill>
              </a:rPr>
              <a:t>(Liptovský </a:t>
            </a:r>
            <a:r>
              <a:rPr lang="sk-SK" dirty="0" smtClean="0">
                <a:solidFill>
                  <a:srgbClr val="FFCC00"/>
                </a:solidFill>
              </a:rPr>
              <a:t>Mikuláš)</a:t>
            </a: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Banské </a:t>
            </a:r>
            <a:r>
              <a:rPr lang="sk-SK" b="1" dirty="0">
                <a:solidFill>
                  <a:srgbClr val="FFCC00"/>
                </a:solidFill>
              </a:rPr>
              <a:t>múzeum D. Štúra</a:t>
            </a:r>
            <a:r>
              <a:rPr lang="sk-SK" dirty="0">
                <a:solidFill>
                  <a:srgbClr val="FFCC00"/>
                </a:solidFill>
              </a:rPr>
              <a:t> (Banská </a:t>
            </a:r>
            <a:r>
              <a:rPr lang="sk-SK" dirty="0" smtClean="0">
                <a:solidFill>
                  <a:srgbClr val="FFCC00"/>
                </a:solidFill>
              </a:rPr>
              <a:t>Štiavnica)</a:t>
            </a: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Lesnícke </a:t>
            </a:r>
            <a:r>
              <a:rPr lang="sk-SK" b="1" dirty="0">
                <a:solidFill>
                  <a:srgbClr val="FFCC00"/>
                </a:solidFill>
              </a:rPr>
              <a:t>a drevárske múzeum </a:t>
            </a:r>
            <a:r>
              <a:rPr lang="sk-SK" dirty="0">
                <a:solidFill>
                  <a:srgbClr val="FFCC00"/>
                </a:solidFill>
              </a:rPr>
              <a:t>(</a:t>
            </a:r>
            <a:r>
              <a:rPr lang="sk-SK" dirty="0" smtClean="0">
                <a:solidFill>
                  <a:srgbClr val="FFCC00"/>
                </a:solidFill>
              </a:rPr>
              <a:t>Zvolen)</a:t>
            </a: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Múzeum </a:t>
            </a:r>
            <a:r>
              <a:rPr lang="sk-SK" b="1" dirty="0">
                <a:solidFill>
                  <a:srgbClr val="FFCC00"/>
                </a:solidFill>
              </a:rPr>
              <a:t>V. I. Lenina </a:t>
            </a:r>
            <a:r>
              <a:rPr lang="sk-SK" dirty="0">
                <a:solidFill>
                  <a:srgbClr val="FFCC00"/>
                </a:solidFill>
              </a:rPr>
              <a:t>(</a:t>
            </a:r>
            <a:r>
              <a:rPr lang="sk-SK" dirty="0" smtClean="0">
                <a:solidFill>
                  <a:srgbClr val="FFCC00"/>
                </a:solidFill>
              </a:rPr>
              <a:t>Bratislava)</a:t>
            </a: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Múzeum </a:t>
            </a:r>
            <a:r>
              <a:rPr lang="sk-SK" b="1" dirty="0">
                <a:solidFill>
                  <a:srgbClr val="FFCC00"/>
                </a:solidFill>
              </a:rPr>
              <a:t>Slovenského národného povstania</a:t>
            </a:r>
            <a:r>
              <a:rPr lang="sk-SK" dirty="0">
                <a:solidFill>
                  <a:srgbClr val="FFCC00"/>
                </a:solidFill>
              </a:rPr>
              <a:t> (Banská Bystrica)</a:t>
            </a:r>
            <a:endParaRPr lang="sk-SK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59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8363272" cy="4565650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krajské: </a:t>
            </a:r>
            <a:r>
              <a:rPr lang="sk-SK" sz="2000" dirty="0">
                <a:solidFill>
                  <a:srgbClr val="FFCC00"/>
                </a:solidFill>
              </a:rPr>
              <a:t>Žilina, Bojnice, Banská Bystrica, Košice, Prešov, </a:t>
            </a:r>
            <a:r>
              <a:rPr lang="sk-SK" sz="2000" dirty="0" smtClean="0">
                <a:solidFill>
                  <a:srgbClr val="FFCC00"/>
                </a:solidFill>
              </a:rPr>
              <a:t>Trnava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okresné a mestské: </a:t>
            </a:r>
            <a:r>
              <a:rPr lang="sk-SK" sz="2000" dirty="0">
                <a:solidFill>
                  <a:srgbClr val="FFCC00"/>
                </a:solidFill>
              </a:rPr>
              <a:t>Bratislava, Piešťany, Skalica, Nové Mesto nad Váhom, Trenčín, Púchov, Komárno, Levice, Nová Baňa, Ružomberok, Kremnica, Banská Štiavnica, Zvolen, Fiľakovo, Rimavská Sobota, Kežmarok, Poprad, Levoča, Gelnica, Spišská Nová Ves, Bardejov, Zlaté </a:t>
            </a:r>
            <a:r>
              <a:rPr lang="sk-SK" sz="2000" dirty="0" smtClean="0">
                <a:solidFill>
                  <a:srgbClr val="FFCC00"/>
                </a:solidFill>
              </a:rPr>
              <a:t>Moravce</a:t>
            </a:r>
          </a:p>
          <a:p>
            <a:pPr lvl="0"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l</a:t>
            </a:r>
            <a:r>
              <a:rPr lang="sk-SK" b="1" dirty="0" smtClean="0">
                <a:solidFill>
                  <a:srgbClr val="FFCC00"/>
                </a:solidFill>
              </a:rPr>
              <a:t>iterárne (pamiatkové) múzeá: </a:t>
            </a:r>
            <a:r>
              <a:rPr lang="sk-SK" sz="2000" dirty="0">
                <a:solidFill>
                  <a:srgbClr val="FFCC00"/>
                </a:solidFill>
              </a:rPr>
              <a:t>Múzeum Janka Jesenského (Bratislava), Múzeum Petra Jilemnického (Svätý Jur), Múzeum Pavla Országha Hviezdoslava (Dolný </a:t>
            </a:r>
            <a:r>
              <a:rPr lang="sk-SK" sz="2000" dirty="0" smtClean="0">
                <a:solidFill>
                  <a:srgbClr val="FFCC00"/>
                </a:solidFill>
              </a:rPr>
              <a:t>Kubín</a:t>
            </a:r>
            <a:r>
              <a:rPr lang="sk-SK" sz="2000" dirty="0">
                <a:solidFill>
                  <a:srgbClr val="FFCC00"/>
                </a:solidFill>
              </a:rPr>
              <a:t>), Múzeum Jána Kupeckého (</a:t>
            </a:r>
            <a:r>
              <a:rPr lang="sk-SK" sz="2000" dirty="0" smtClean="0">
                <a:solidFill>
                  <a:srgbClr val="FFCC00"/>
                </a:solidFill>
              </a:rPr>
              <a:t>Pezinok)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múzeá </a:t>
            </a:r>
            <a:r>
              <a:rPr lang="sk-SK" b="1" dirty="0">
                <a:solidFill>
                  <a:srgbClr val="FFCC00"/>
                </a:solidFill>
              </a:rPr>
              <a:t>v objektoch štátneho kultúrneho majetku: </a:t>
            </a:r>
            <a:r>
              <a:rPr lang="sk-SK" sz="2000" dirty="0">
                <a:solidFill>
                  <a:srgbClr val="FFCC00"/>
                </a:solidFill>
              </a:rPr>
              <a:t>Červený Kameň, Oravský Podzámok, Betliar, Krásna Hôrka, Hodkovce, Sv. </a:t>
            </a:r>
            <a:r>
              <a:rPr lang="sk-SK" sz="2000" dirty="0" smtClean="0">
                <a:solidFill>
                  <a:srgbClr val="FFCC00"/>
                </a:solidFill>
              </a:rPr>
              <a:t>Anton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galérie</a:t>
            </a:r>
            <a:r>
              <a:rPr lang="sk-SK" b="1" dirty="0">
                <a:solidFill>
                  <a:srgbClr val="FFCC00"/>
                </a:solidFill>
              </a:rPr>
              <a:t>: </a:t>
            </a:r>
            <a:r>
              <a:rPr lang="sk-SK" sz="2000" dirty="0">
                <a:solidFill>
                  <a:srgbClr val="FFCC00"/>
                </a:solidFill>
              </a:rPr>
              <a:t>Slovenská národná galéria (</a:t>
            </a:r>
            <a:r>
              <a:rPr lang="sk-SK" sz="2000" dirty="0" smtClean="0">
                <a:solidFill>
                  <a:srgbClr val="FFCC00"/>
                </a:solidFill>
              </a:rPr>
              <a:t>Bratislava); </a:t>
            </a:r>
            <a:r>
              <a:rPr lang="sk-SK" sz="2000" dirty="0">
                <a:solidFill>
                  <a:srgbClr val="FFCC00"/>
                </a:solidFill>
              </a:rPr>
              <a:t>krajské galérie v Košiciach, Banskej Bystrici; okresné galérie v Nitre, Liptovskom Mikuláši, Prešove a </a:t>
            </a:r>
            <a:r>
              <a:rPr lang="sk-SK" sz="2000">
                <a:solidFill>
                  <a:srgbClr val="FFCC00"/>
                </a:solidFill>
              </a:rPr>
              <a:t>Oravskom </a:t>
            </a:r>
            <a:r>
              <a:rPr lang="sk-SK" sz="2000" smtClean="0">
                <a:solidFill>
                  <a:srgbClr val="FFCC00"/>
                </a:solidFill>
              </a:rPr>
              <a:t>Podzámku</a:t>
            </a:r>
            <a:endParaRPr lang="sk-SK" sz="20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9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Organizovanie prvej siete múzeí na Slovensku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20888"/>
            <a:ext cx="8229600" cy="4565650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začlenenie múzeí do systémy ľudovej správy (1954) – </a:t>
            </a:r>
            <a:r>
              <a:rPr lang="sk-SK" b="1" dirty="0" smtClean="0">
                <a:solidFill>
                  <a:srgbClr val="FFCC00"/>
                </a:solidFill>
              </a:rPr>
              <a:t>zákon o národných výboroch</a:t>
            </a:r>
            <a:r>
              <a:rPr lang="sk-SK" dirty="0" smtClean="0">
                <a:solidFill>
                  <a:srgbClr val="FFCC00"/>
                </a:solidFill>
              </a:rPr>
              <a:t> -</a:t>
            </a:r>
            <a:r>
              <a:rPr lang="en-GB" dirty="0" smtClean="0">
                <a:solidFill>
                  <a:srgbClr val="FFCC00"/>
                </a:solidFill>
              </a:rPr>
              <a:t>&gt;</a:t>
            </a:r>
            <a:r>
              <a:rPr lang="sk-SK" dirty="0" smtClean="0">
                <a:solidFill>
                  <a:srgbClr val="FFCC00"/>
                </a:solidFill>
              </a:rPr>
              <a:t> poštátnenie dovtedajších spolkových múzeí – národné výbory prevzali zodpovednosť za priame riadenie a usmerňovanie práce múzeí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Perspektívny plán výstavby siete múzeí na roky 1954–1960 </a:t>
            </a:r>
            <a:r>
              <a:rPr lang="sk-SK" dirty="0" smtClean="0">
                <a:solidFill>
                  <a:srgbClr val="FFCC00"/>
                </a:solidFill>
              </a:rPr>
              <a:t>– vypracovaný Muzeálnou radou s určením profilu a zamerania jednotlivých múzeí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za obdobie 1948–1961 pribudlo približne 30 múzeí; v r. 1963 celkovo </a:t>
            </a:r>
            <a:r>
              <a:rPr lang="sk-SK" b="1" dirty="0" smtClean="0">
                <a:solidFill>
                  <a:srgbClr val="FFCC00"/>
                </a:solidFill>
              </a:rPr>
              <a:t>83</a:t>
            </a:r>
            <a:r>
              <a:rPr lang="sk-SK" dirty="0" smtClean="0">
                <a:solidFill>
                  <a:srgbClr val="FFCC00"/>
                </a:solidFill>
              </a:rPr>
              <a:t> </a:t>
            </a:r>
            <a:r>
              <a:rPr lang="sk-SK" b="1" dirty="0" smtClean="0">
                <a:solidFill>
                  <a:srgbClr val="FFCC00"/>
                </a:solidFill>
              </a:rPr>
              <a:t>múzeí </a:t>
            </a:r>
            <a:r>
              <a:rPr lang="sk-SK" dirty="0">
                <a:solidFill>
                  <a:srgbClr val="FFCC00"/>
                </a:solidFill>
              </a:rPr>
              <a:t>na Slovensku </a:t>
            </a:r>
            <a:endParaRPr lang="sk-SK" b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9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Organizovanie prvej siete múzeí na Slovensku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20888"/>
            <a:ext cx="8229600" cy="3528392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priznanie charakteru vedeckého pracoviska: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Slovenské národné múzeum </a:t>
            </a:r>
            <a:r>
              <a:rPr lang="sk-SK" sz="2200" dirty="0" smtClean="0">
                <a:solidFill>
                  <a:srgbClr val="FFCC00"/>
                </a:solidFill>
              </a:rPr>
              <a:t>(Martin)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Slovenské múzeum</a:t>
            </a:r>
            <a:r>
              <a:rPr lang="sk-SK" sz="2200" dirty="0" smtClean="0">
                <a:solidFill>
                  <a:srgbClr val="FFCC00"/>
                </a:solidFill>
              </a:rPr>
              <a:t> (Bratislava)</a:t>
            </a:r>
            <a:endParaRPr lang="sk-SK" sz="2200" b="1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Technické múzeum</a:t>
            </a:r>
            <a:r>
              <a:rPr lang="sk-SK" sz="2200" dirty="0" smtClean="0">
                <a:solidFill>
                  <a:srgbClr val="FFCC00"/>
                </a:solidFill>
              </a:rPr>
              <a:t> (Košice)</a:t>
            </a:r>
            <a:endParaRPr lang="sk-SK" sz="2200" b="1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Východoslovenské múzeum</a:t>
            </a:r>
            <a:r>
              <a:rPr lang="sk-SK" sz="2200" dirty="0" smtClean="0">
                <a:solidFill>
                  <a:srgbClr val="FFCC00"/>
                </a:solidFill>
              </a:rPr>
              <a:t> (</a:t>
            </a:r>
            <a:r>
              <a:rPr lang="sk-SK" sz="2200" dirty="0">
                <a:solidFill>
                  <a:srgbClr val="FFCC00"/>
                </a:solidFill>
              </a:rPr>
              <a:t>K</a:t>
            </a:r>
            <a:r>
              <a:rPr lang="sk-SK" sz="2200" dirty="0" smtClean="0">
                <a:solidFill>
                  <a:srgbClr val="FFCC00"/>
                </a:solidFill>
              </a:rPr>
              <a:t>ošice)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Slovenská akadémia vied neuznávala muzeológiu za vedu</a:t>
            </a:r>
            <a:endParaRPr lang="sk-SK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61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204864"/>
            <a:ext cx="8229600" cy="3960440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Smernice pre nákup zbierkových predmetov </a:t>
            </a:r>
            <a:r>
              <a:rPr lang="sk-SK" dirty="0" smtClean="0">
                <a:solidFill>
                  <a:srgbClr val="FFCC00"/>
                </a:solidFill>
              </a:rPr>
              <a:t>(1953)</a:t>
            </a:r>
          </a:p>
          <a:p>
            <a:pPr lvl="1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m</a:t>
            </a:r>
            <a:r>
              <a:rPr lang="sk-SK" sz="2200" dirty="0" smtClean="0">
                <a:solidFill>
                  <a:srgbClr val="FFCC00"/>
                </a:solidFill>
              </a:rPr>
              <a:t>ožnosť nakupovať zbierkové </a:t>
            </a:r>
            <a:r>
              <a:rPr lang="sk-SK" sz="2200" dirty="0">
                <a:solidFill>
                  <a:srgbClr val="FFCC00"/>
                </a:solidFill>
              </a:rPr>
              <a:t>alebo iné dokumentárne </a:t>
            </a:r>
            <a:r>
              <a:rPr lang="sk-SK" sz="2200" dirty="0" smtClean="0">
                <a:solidFill>
                  <a:srgbClr val="FFCC00"/>
                </a:solidFill>
              </a:rPr>
              <a:t>predmety </a:t>
            </a:r>
            <a:r>
              <a:rPr lang="sk-SK" sz="2200" dirty="0">
                <a:solidFill>
                  <a:srgbClr val="FFCC00"/>
                </a:solidFill>
              </a:rPr>
              <a:t>od súkromných </a:t>
            </a:r>
            <a:r>
              <a:rPr lang="sk-SK" sz="2200" dirty="0" smtClean="0">
                <a:solidFill>
                  <a:srgbClr val="FFCC00"/>
                </a:solidFill>
              </a:rPr>
              <a:t>osôb, </a:t>
            </a:r>
            <a:r>
              <a:rPr lang="sk-SK" sz="2200" dirty="0">
                <a:solidFill>
                  <a:srgbClr val="FFCC00"/>
                </a:solidFill>
              </a:rPr>
              <a:t>ale len v prípadoch, kedy hrozí nebezpečie ich straty a </a:t>
            </a:r>
            <a:r>
              <a:rPr lang="sk-SK" sz="2200" dirty="0" smtClean="0">
                <a:solidFill>
                  <a:srgbClr val="FFCC00"/>
                </a:solidFill>
              </a:rPr>
              <a:t>zničenia</a:t>
            </a:r>
          </a:p>
          <a:p>
            <a:pPr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Pokyny na vykonanie súpisu zbierkových predmetov v múzeách</a:t>
            </a:r>
            <a:r>
              <a:rPr lang="sk-SK" dirty="0">
                <a:solidFill>
                  <a:srgbClr val="FFCC00"/>
                </a:solidFill>
              </a:rPr>
              <a:t> (1953</a:t>
            </a:r>
            <a:r>
              <a:rPr lang="sk-SK" dirty="0" smtClean="0">
                <a:solidFill>
                  <a:srgbClr val="FFCC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v</a:t>
            </a:r>
            <a:r>
              <a:rPr lang="sk-SK" sz="2200" dirty="0" smtClean="0">
                <a:solidFill>
                  <a:srgbClr val="FFCC00"/>
                </a:solidFill>
              </a:rPr>
              <a:t> rámci súpisu </a:t>
            </a:r>
            <a:r>
              <a:rPr lang="sk-SK" sz="2200" dirty="0">
                <a:solidFill>
                  <a:srgbClr val="FFCC00"/>
                </a:solidFill>
              </a:rPr>
              <a:t>národného majetku museli všetky múzeá evidenčne podchytiť všetok </a:t>
            </a:r>
            <a:r>
              <a:rPr lang="sk-SK" sz="2200" dirty="0" smtClean="0">
                <a:solidFill>
                  <a:srgbClr val="FFCC00"/>
                </a:solidFill>
              </a:rPr>
              <a:t>materiál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Knihy prírastkov</a:t>
            </a:r>
            <a:endParaRPr lang="sk-SK" sz="2200" b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Program československého múzejníctva (1954)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20888"/>
            <a:ext cx="8229600" cy="410445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Rezolúcia zo zjazdu českých a slovenských múzeí:</a:t>
            </a:r>
          </a:p>
          <a:p>
            <a:pPr lvl="1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p</a:t>
            </a:r>
            <a:r>
              <a:rPr lang="sk-SK" sz="2200" dirty="0" smtClean="0">
                <a:solidFill>
                  <a:srgbClr val="FFCC00"/>
                </a:solidFill>
              </a:rPr>
              <a:t>omáhať strane </a:t>
            </a:r>
            <a:r>
              <a:rPr lang="sk-SK" sz="2200" dirty="0">
                <a:solidFill>
                  <a:srgbClr val="FFCC00"/>
                </a:solidFill>
              </a:rPr>
              <a:t>a vláde </a:t>
            </a:r>
            <a:r>
              <a:rPr lang="sk-SK" sz="2200" dirty="0" smtClean="0">
                <a:solidFill>
                  <a:srgbClr val="FFCC00"/>
                </a:solidFill>
              </a:rPr>
              <a:t>šíriť </a:t>
            </a:r>
            <a:r>
              <a:rPr lang="sk-SK" sz="2200" dirty="0">
                <a:solidFill>
                  <a:srgbClr val="FFCC00"/>
                </a:solidFill>
              </a:rPr>
              <a:t>vedecký svetový </a:t>
            </a:r>
            <a:r>
              <a:rPr lang="sk-SK" sz="2200" dirty="0" smtClean="0">
                <a:solidFill>
                  <a:srgbClr val="FFCC00"/>
                </a:solidFill>
              </a:rPr>
              <a:t>názor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propagačnou </a:t>
            </a:r>
            <a:r>
              <a:rPr lang="sk-SK" sz="2200" dirty="0">
                <a:solidFill>
                  <a:srgbClr val="FFCC00"/>
                </a:solidFill>
              </a:rPr>
              <a:t>činnosť </a:t>
            </a:r>
            <a:r>
              <a:rPr lang="sk-SK" sz="2200" dirty="0" smtClean="0">
                <a:solidFill>
                  <a:srgbClr val="FFCC00"/>
                </a:solidFill>
              </a:rPr>
              <a:t>pomáhať </a:t>
            </a:r>
            <a:r>
              <a:rPr lang="sk-SK" sz="2200" dirty="0">
                <a:solidFill>
                  <a:srgbClr val="FFCC00"/>
                </a:solidFill>
              </a:rPr>
              <a:t>rozvoju </a:t>
            </a:r>
            <a:r>
              <a:rPr lang="sk-SK" sz="2200" dirty="0" smtClean="0">
                <a:solidFill>
                  <a:srgbClr val="FFCC00"/>
                </a:solidFill>
              </a:rPr>
              <a:t>poľnohospodárstva a budovaniu </a:t>
            </a:r>
            <a:r>
              <a:rPr lang="sk-SK" sz="2200" dirty="0">
                <a:solidFill>
                  <a:srgbClr val="FFCC00"/>
                </a:solidFill>
              </a:rPr>
              <a:t>pohraničných vlastivedných </a:t>
            </a:r>
            <a:r>
              <a:rPr lang="sk-SK" sz="2200" dirty="0" smtClean="0">
                <a:solidFill>
                  <a:srgbClr val="FFCC00"/>
                </a:solidFill>
              </a:rPr>
              <a:t>múzeí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sledovať </a:t>
            </a:r>
            <a:r>
              <a:rPr lang="sk-SK" sz="2200" dirty="0">
                <a:solidFill>
                  <a:srgbClr val="FFCC00"/>
                </a:solidFill>
              </a:rPr>
              <a:t>významné súčasné udalosti a ich odraz v zberných </a:t>
            </a:r>
            <a:r>
              <a:rPr lang="sk-SK" sz="2200" dirty="0" smtClean="0">
                <a:solidFill>
                  <a:srgbClr val="FFCC00"/>
                </a:solidFill>
              </a:rPr>
              <a:t>oblastiach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pre </a:t>
            </a:r>
            <a:r>
              <a:rPr lang="sk-SK" sz="2200" dirty="0">
                <a:solidFill>
                  <a:srgbClr val="FFCC00"/>
                </a:solidFill>
              </a:rPr>
              <a:t>prácu v múzeách získať dobrovoľníkov zo závodov, družstiev či spoločenských a mládežníckych </a:t>
            </a:r>
            <a:r>
              <a:rPr lang="sk-SK" sz="2200" dirty="0" smtClean="0">
                <a:solidFill>
                  <a:srgbClr val="FFCC00"/>
                </a:solidFill>
              </a:rPr>
              <a:t>organizácií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vedecká</a:t>
            </a:r>
            <a:r>
              <a:rPr lang="sk-SK" sz="2200" dirty="0">
                <a:solidFill>
                  <a:srgbClr val="FFCC00"/>
                </a:solidFill>
              </a:rPr>
              <a:t>, zberateľská, výstavná a masovo-politická práca v múzeách sa mala opierať o príklady sovietskej vedy</a:t>
            </a:r>
            <a:endParaRPr lang="sk-SK" sz="22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6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204864"/>
            <a:ext cx="8229600" cy="4320480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edičná činnosť</a:t>
            </a:r>
            <a:endParaRPr lang="sk-SK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z</a:t>
            </a:r>
            <a:r>
              <a:rPr lang="sk-SK" sz="2200" dirty="0" smtClean="0">
                <a:solidFill>
                  <a:srgbClr val="FFCC00"/>
                </a:solidFill>
              </a:rPr>
              <a:t>ánik tlačových orgánov Muzeálnej slovenskej spoločnosti</a:t>
            </a:r>
          </a:p>
          <a:p>
            <a:pPr lvl="1">
              <a:buFontTx/>
              <a:buChar char="-"/>
            </a:pPr>
            <a:r>
              <a:rPr lang="sk-SK" sz="2200" b="1" i="1" dirty="0" smtClean="0">
                <a:solidFill>
                  <a:srgbClr val="FFCC00"/>
                </a:solidFill>
              </a:rPr>
              <a:t>Múzeum</a:t>
            </a:r>
            <a:r>
              <a:rPr lang="sk-SK" sz="2200" dirty="0" smtClean="0">
                <a:solidFill>
                  <a:srgbClr val="FFCC00"/>
                </a:solidFill>
              </a:rPr>
              <a:t>; </a:t>
            </a:r>
            <a:r>
              <a:rPr lang="sk-SK" sz="2200" b="1" i="1" dirty="0" smtClean="0">
                <a:solidFill>
                  <a:srgbClr val="FFCC00"/>
                </a:solidFill>
              </a:rPr>
              <a:t>Pamiatky a múzeá</a:t>
            </a:r>
          </a:p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vzdelanie pracovníkov múzeí</a:t>
            </a:r>
            <a:endParaRPr lang="sk-SK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krátkodobé školenia, kurzy a semináre s problematikou múzejnej </a:t>
            </a:r>
            <a:r>
              <a:rPr lang="sk-SK" sz="2400" dirty="0" smtClean="0">
                <a:solidFill>
                  <a:srgbClr val="FFCC00"/>
                </a:solidFill>
              </a:rPr>
              <a:t>práce</a:t>
            </a: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organizované </a:t>
            </a:r>
            <a:r>
              <a:rPr lang="sk-SK" sz="2400" b="1" dirty="0">
                <a:solidFill>
                  <a:srgbClr val="FFCC00"/>
                </a:solidFill>
              </a:rPr>
              <a:t>Povereníctvom kultúry</a:t>
            </a:r>
            <a:r>
              <a:rPr lang="sk-SK" sz="2400" dirty="0">
                <a:solidFill>
                  <a:srgbClr val="FFCC00"/>
                </a:solidFill>
              </a:rPr>
              <a:t>, </a:t>
            </a:r>
            <a:r>
              <a:rPr lang="sk-SK" sz="2400" b="1" dirty="0">
                <a:solidFill>
                  <a:srgbClr val="FFCC00"/>
                </a:solidFill>
              </a:rPr>
              <a:t>Zväzom slovenských múzeí</a:t>
            </a:r>
            <a:r>
              <a:rPr lang="sk-SK" sz="2400" dirty="0">
                <a:solidFill>
                  <a:srgbClr val="FFCC00"/>
                </a:solidFill>
              </a:rPr>
              <a:t>, </a:t>
            </a:r>
            <a:r>
              <a:rPr lang="sk-SK" sz="2400" b="1" dirty="0" smtClean="0">
                <a:solidFill>
                  <a:srgbClr val="FFCC00"/>
                </a:solidFill>
              </a:rPr>
              <a:t>Kabinetom </a:t>
            </a:r>
            <a:r>
              <a:rPr lang="sk-SK" sz="2400" b="1" dirty="0">
                <a:solidFill>
                  <a:srgbClr val="FFCC00"/>
                </a:solidFill>
              </a:rPr>
              <a:t>muzeálnej a vlastivednej </a:t>
            </a:r>
            <a:r>
              <a:rPr lang="sk-SK" sz="2400" b="1" dirty="0" smtClean="0">
                <a:solidFill>
                  <a:srgbClr val="FFCC00"/>
                </a:solidFill>
              </a:rPr>
              <a:t>práce</a:t>
            </a:r>
          </a:p>
          <a:p>
            <a:pPr lvl="1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Stredná osvetová škola </a:t>
            </a:r>
            <a:r>
              <a:rPr lang="sk-SK" sz="2400" dirty="0" smtClean="0">
                <a:solidFill>
                  <a:srgbClr val="FFCC00"/>
                </a:solidFill>
              </a:rPr>
              <a:t>(Bratislava)</a:t>
            </a:r>
          </a:p>
          <a:p>
            <a:pPr lvl="1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Univerzita J. E. </a:t>
            </a:r>
            <a:r>
              <a:rPr lang="sk-SK" sz="2400" b="1" dirty="0" err="1" smtClean="0">
                <a:solidFill>
                  <a:srgbClr val="FFCC00"/>
                </a:solidFill>
              </a:rPr>
              <a:t>Purkyně</a:t>
            </a:r>
            <a:r>
              <a:rPr lang="sk-SK" sz="2400" b="1" dirty="0" smtClean="0">
                <a:solidFill>
                  <a:srgbClr val="FFCC00"/>
                </a:solidFill>
              </a:rPr>
              <a:t> </a:t>
            </a:r>
            <a:r>
              <a:rPr lang="sk-SK" sz="2400" dirty="0" smtClean="0">
                <a:solidFill>
                  <a:srgbClr val="FFCC00"/>
                </a:solidFill>
              </a:rPr>
              <a:t>(Brno)</a:t>
            </a:r>
            <a:endParaRPr lang="sk-SK" sz="22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204864"/>
            <a:ext cx="8229600" cy="4320480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dokumentovanie súčasnosti</a:t>
            </a:r>
            <a:endParaRPr lang="sk-SK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príprava </a:t>
            </a:r>
            <a:r>
              <a:rPr lang="sk-SK" sz="2200" dirty="0">
                <a:solidFill>
                  <a:srgbClr val="FFCC00"/>
                </a:solidFill>
              </a:rPr>
              <a:t>na perspektívne budovanie múzejných expozícií obdobia socialistickej výstavby </a:t>
            </a:r>
            <a:endParaRPr lang="sk-SK" sz="2200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dočasné tematické výstavy</a:t>
            </a:r>
            <a:endParaRPr lang="sk-SK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vlastivedné múzeá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tematika budovania socializmu</a:t>
            </a:r>
            <a:endParaRPr lang="sk-SK" sz="22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prispievať </a:t>
            </a:r>
            <a:r>
              <a:rPr lang="sk-SK" sz="2200" dirty="0">
                <a:solidFill>
                  <a:srgbClr val="FFCC00"/>
                </a:solidFill>
              </a:rPr>
              <a:t>k upevňovaniu socialistického vlastenectva </a:t>
            </a:r>
            <a:endParaRPr lang="sk-SK" sz="2200" dirty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Týždeň múzeí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UNESCO </a:t>
            </a:r>
            <a:r>
              <a:rPr lang="sk-SK" sz="2200" dirty="0">
                <a:solidFill>
                  <a:srgbClr val="FFCC00"/>
                </a:solidFill>
              </a:rPr>
              <a:t>prostredníctvom</a:t>
            </a:r>
            <a:r>
              <a:rPr lang="sk-SK" sz="2200" b="1" dirty="0">
                <a:solidFill>
                  <a:srgbClr val="FFCC00"/>
                </a:solidFill>
              </a:rPr>
              <a:t> </a:t>
            </a:r>
            <a:r>
              <a:rPr lang="sk-SK" sz="2200" b="1" dirty="0" smtClean="0">
                <a:solidFill>
                  <a:srgbClr val="FFCC00"/>
                </a:solidFill>
              </a:rPr>
              <a:t>ICOM-u; </a:t>
            </a:r>
            <a:r>
              <a:rPr lang="sk-SK" sz="2200" dirty="0" smtClean="0">
                <a:solidFill>
                  <a:srgbClr val="FFCC00"/>
                </a:solidFill>
              </a:rPr>
              <a:t>prvý ročník v </a:t>
            </a:r>
            <a:r>
              <a:rPr lang="sk-SK" sz="2200" b="1" dirty="0" smtClean="0">
                <a:solidFill>
                  <a:srgbClr val="FFCC00"/>
                </a:solidFill>
              </a:rPr>
              <a:t>1956</a:t>
            </a:r>
            <a:endParaRPr lang="sk-SK" sz="22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propagácia múzeí</a:t>
            </a:r>
            <a:r>
              <a:rPr lang="sk-SK" sz="2200" dirty="0">
                <a:solidFill>
                  <a:srgbClr val="FFCC00"/>
                </a:solidFill>
              </a:rPr>
              <a:t>, </a:t>
            </a:r>
            <a:r>
              <a:rPr lang="sk-SK" sz="2200" dirty="0" smtClean="0">
                <a:solidFill>
                  <a:srgbClr val="FFCC00"/>
                </a:solidFill>
              </a:rPr>
              <a:t>múzejníctva </a:t>
            </a:r>
            <a:r>
              <a:rPr lang="sk-SK" sz="2200" dirty="0">
                <a:solidFill>
                  <a:srgbClr val="FFCC00"/>
                </a:solidFill>
              </a:rPr>
              <a:t>a múzejnej činnosti </a:t>
            </a:r>
            <a:r>
              <a:rPr lang="sk-SK" sz="2200" dirty="0" smtClean="0">
                <a:solidFill>
                  <a:srgbClr val="FFCC00"/>
                </a:solidFill>
              </a:rPr>
              <a:t>vôbec</a:t>
            </a:r>
            <a:endParaRPr lang="sk-SK" sz="2200" dirty="0">
              <a:solidFill>
                <a:srgbClr val="FFCC00"/>
              </a:solidFill>
            </a:endParaRPr>
          </a:p>
          <a:p>
            <a:pPr lvl="1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235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Muzeologický metodický kabinet (1954)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20888"/>
            <a:ext cx="8229600" cy="410445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Slovenské múzeum – Ján </a:t>
            </a:r>
            <a:r>
              <a:rPr lang="sk-SK" b="1" dirty="0" err="1" smtClean="0">
                <a:solidFill>
                  <a:srgbClr val="FFCC00"/>
                </a:solidFill>
              </a:rPr>
              <a:t>Hanušin</a:t>
            </a:r>
            <a:endParaRPr lang="sk-SK" b="1" dirty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 r. 1959 pri SM zriadené odborné</a:t>
            </a:r>
            <a:r>
              <a:rPr lang="sk-SK" dirty="0">
                <a:solidFill>
                  <a:srgbClr val="FFCC00"/>
                </a:solidFill>
              </a:rPr>
              <a:t>, metodické a dokumentačné </a:t>
            </a:r>
            <a:r>
              <a:rPr lang="sk-SK" dirty="0" smtClean="0">
                <a:solidFill>
                  <a:srgbClr val="FFCC00"/>
                </a:solidFill>
              </a:rPr>
              <a:t>pracovisko – </a:t>
            </a:r>
            <a:r>
              <a:rPr lang="sk-SK" b="1" dirty="0" smtClean="0">
                <a:solidFill>
                  <a:srgbClr val="FFCC00"/>
                </a:solidFill>
              </a:rPr>
              <a:t>Kabinet </a:t>
            </a:r>
            <a:r>
              <a:rPr lang="sk-SK" b="1" dirty="0">
                <a:solidFill>
                  <a:srgbClr val="FFCC00"/>
                </a:solidFill>
              </a:rPr>
              <a:t>muzeálnej a vlastivednej práce </a:t>
            </a:r>
            <a:r>
              <a:rPr lang="sk-SK" dirty="0">
                <a:solidFill>
                  <a:srgbClr val="FFCC00"/>
                </a:solidFill>
              </a:rPr>
              <a:t>(od r. 1969 </a:t>
            </a:r>
            <a:r>
              <a:rPr lang="sk-SK" b="1" dirty="0">
                <a:solidFill>
                  <a:srgbClr val="FFCC00"/>
                </a:solidFill>
              </a:rPr>
              <a:t>Muzeologický </a:t>
            </a:r>
            <a:r>
              <a:rPr lang="sk-SK" b="1" dirty="0" smtClean="0">
                <a:solidFill>
                  <a:srgbClr val="FFCC00"/>
                </a:solidFill>
              </a:rPr>
              <a:t>kabinet</a:t>
            </a:r>
            <a:r>
              <a:rPr lang="sk-SK" dirty="0" smtClean="0">
                <a:solidFill>
                  <a:srgbClr val="FFCC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úlohy: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vedecko-výskumná </a:t>
            </a:r>
            <a:r>
              <a:rPr lang="sk-SK" sz="2200" dirty="0">
                <a:solidFill>
                  <a:srgbClr val="FFCC00"/>
                </a:solidFill>
              </a:rPr>
              <a:t>a odborno-poradenská </a:t>
            </a:r>
            <a:r>
              <a:rPr lang="sk-SK" sz="2200" dirty="0" smtClean="0">
                <a:solidFill>
                  <a:srgbClr val="FFCC00"/>
                </a:solidFill>
              </a:rPr>
              <a:t>činnosť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edičná </a:t>
            </a:r>
            <a:r>
              <a:rPr lang="sk-SK" sz="2200" dirty="0">
                <a:solidFill>
                  <a:srgbClr val="FFCC00"/>
                </a:solidFill>
              </a:rPr>
              <a:t>činnosť, dokumentácia a </a:t>
            </a:r>
            <a:r>
              <a:rPr lang="sk-SK" sz="2200" dirty="0" smtClean="0">
                <a:solidFill>
                  <a:srgbClr val="FFCC00"/>
                </a:solidFill>
              </a:rPr>
              <a:t>evidencia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organizovanie </a:t>
            </a:r>
            <a:r>
              <a:rPr lang="sk-SK" sz="2200" dirty="0">
                <a:solidFill>
                  <a:srgbClr val="FFCC00"/>
                </a:solidFill>
              </a:rPr>
              <a:t>odborných školení, konferencií, seminárov a aktívov múzejných </a:t>
            </a:r>
            <a:r>
              <a:rPr lang="sk-SK" sz="2200" dirty="0" smtClean="0">
                <a:solidFill>
                  <a:srgbClr val="FFCC00"/>
                </a:solidFill>
              </a:rPr>
              <a:t>pracovníkov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vydávanie </a:t>
            </a:r>
            <a:r>
              <a:rPr lang="sk-SK" sz="2200" dirty="0">
                <a:solidFill>
                  <a:srgbClr val="FFCC00"/>
                </a:solidFill>
              </a:rPr>
              <a:t>odbornú múzejnú tlač </a:t>
            </a:r>
            <a:endParaRPr lang="sk-SK" sz="22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0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8229600" cy="4320480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Rozvoj a prehĺbenie ideovej účinnosti osvetovej práce</a:t>
            </a:r>
            <a:r>
              <a:rPr lang="sk-SK" dirty="0">
                <a:solidFill>
                  <a:srgbClr val="FFCC00"/>
                </a:solidFill>
              </a:rPr>
              <a:t> </a:t>
            </a:r>
            <a:r>
              <a:rPr lang="sk-SK" dirty="0" smtClean="0">
                <a:solidFill>
                  <a:srgbClr val="FFCC00"/>
                </a:solidFill>
              </a:rPr>
              <a:t>(po XI. zjazde KSČ; 1958)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šíriť vedecký svetonázor; vysvetľovať </a:t>
            </a:r>
            <a:r>
              <a:rPr lang="sk-SK" sz="2200" dirty="0">
                <a:solidFill>
                  <a:srgbClr val="FFCC00"/>
                </a:solidFill>
              </a:rPr>
              <a:t>a </a:t>
            </a:r>
            <a:r>
              <a:rPr lang="sk-SK" sz="2200" dirty="0" smtClean="0">
                <a:solidFill>
                  <a:srgbClr val="FFCC00"/>
                </a:solidFill>
              </a:rPr>
              <a:t>presadzovať politiku strany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expozície </a:t>
            </a:r>
            <a:r>
              <a:rPr lang="sk-SK" sz="2200" dirty="0">
                <a:solidFill>
                  <a:srgbClr val="FFCC00"/>
                </a:solidFill>
              </a:rPr>
              <a:t>a študijné zbierky </a:t>
            </a:r>
            <a:r>
              <a:rPr lang="sk-SK" sz="2200" dirty="0" smtClean="0">
                <a:solidFill>
                  <a:srgbClr val="FFCC00"/>
                </a:solidFill>
              </a:rPr>
              <a:t>prísne budovať </a:t>
            </a:r>
            <a:r>
              <a:rPr lang="sk-SK" sz="2200" dirty="0">
                <a:solidFill>
                  <a:srgbClr val="FFCC00"/>
                </a:solidFill>
              </a:rPr>
              <a:t>na princípe </a:t>
            </a:r>
            <a:r>
              <a:rPr lang="sk-SK" sz="2200" dirty="0" smtClean="0">
                <a:solidFill>
                  <a:srgbClr val="FFCC00"/>
                </a:solidFill>
              </a:rPr>
              <a:t>marxizmu-leninizmu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viac </a:t>
            </a:r>
            <a:r>
              <a:rPr lang="sk-SK" sz="2200" dirty="0">
                <a:solidFill>
                  <a:srgbClr val="FFCC00"/>
                </a:solidFill>
              </a:rPr>
              <a:t>sa venovať propagácií vnútornej politiky, </a:t>
            </a:r>
            <a:r>
              <a:rPr lang="sk-SK" sz="2200" dirty="0" smtClean="0">
                <a:solidFill>
                  <a:srgbClr val="FFCC00"/>
                </a:solidFill>
              </a:rPr>
              <a:t>predností </a:t>
            </a:r>
            <a:r>
              <a:rPr lang="sk-SK" sz="2200" dirty="0">
                <a:solidFill>
                  <a:srgbClr val="FFCC00"/>
                </a:solidFill>
              </a:rPr>
              <a:t>ľudovodemokratického zriadenia, úspechov socialistickej výstavby a pokroku v rozvoji vedy, techniky a </a:t>
            </a:r>
            <a:r>
              <a:rPr lang="sk-SK" sz="2200" dirty="0" smtClean="0">
                <a:solidFill>
                  <a:srgbClr val="FFCC00"/>
                </a:solidFill>
              </a:rPr>
              <a:t>umenia -</a:t>
            </a:r>
            <a:r>
              <a:rPr lang="en-GB" sz="2200" dirty="0" smtClean="0">
                <a:solidFill>
                  <a:srgbClr val="FFCC00"/>
                </a:solidFill>
              </a:rPr>
              <a:t>&gt;</a:t>
            </a:r>
            <a:r>
              <a:rPr lang="cs-CZ" sz="2200" dirty="0" smtClean="0">
                <a:solidFill>
                  <a:srgbClr val="FFCC00"/>
                </a:solidFill>
              </a:rPr>
              <a:t> </a:t>
            </a:r>
            <a:r>
              <a:rPr lang="cs-CZ" sz="2200" dirty="0" err="1" smtClean="0">
                <a:solidFill>
                  <a:srgbClr val="FFCC00"/>
                </a:solidFill>
              </a:rPr>
              <a:t>budovanie</a:t>
            </a:r>
            <a:r>
              <a:rPr lang="cs-CZ" sz="2200" dirty="0" smtClean="0">
                <a:solidFill>
                  <a:srgbClr val="FFCC00"/>
                </a:solidFill>
              </a:rPr>
              <a:t> </a:t>
            </a:r>
            <a:r>
              <a:rPr lang="sk-SK" sz="2200" b="1" dirty="0" smtClean="0">
                <a:solidFill>
                  <a:srgbClr val="FFCC00"/>
                </a:solidFill>
              </a:rPr>
              <a:t>oddelení </a:t>
            </a:r>
            <a:r>
              <a:rPr lang="sk-SK" sz="2200" b="1" dirty="0">
                <a:solidFill>
                  <a:srgbClr val="FFCC00"/>
                </a:solidFill>
              </a:rPr>
              <a:t>socialistickej </a:t>
            </a:r>
            <a:r>
              <a:rPr lang="sk-SK" sz="2200" b="1" dirty="0" smtClean="0">
                <a:solidFill>
                  <a:srgbClr val="FFCC00"/>
                </a:solidFill>
              </a:rPr>
              <a:t>výstavby</a:t>
            </a:r>
            <a:endParaRPr lang="sk-SK" sz="2200" b="1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pozornosť venovať </a:t>
            </a:r>
            <a:r>
              <a:rPr lang="sk-SK" sz="2200" dirty="0">
                <a:solidFill>
                  <a:srgbClr val="FFCC00"/>
                </a:solidFill>
              </a:rPr>
              <a:t>i významným </a:t>
            </a:r>
            <a:r>
              <a:rPr lang="sk-SK" sz="2200" dirty="0" smtClean="0">
                <a:solidFill>
                  <a:srgbClr val="FFCC00"/>
                </a:solidFill>
              </a:rPr>
              <a:t>výročiam</a:t>
            </a:r>
          </a:p>
        </p:txBody>
      </p:sp>
    </p:spTree>
    <p:extLst>
      <p:ext uri="{BB962C8B-B14F-4D97-AF65-F5344CB8AC3E}">
        <p14:creationId xmlns:p14="http://schemas.microsoft.com/office/powerpoint/2010/main" val="386370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916832"/>
            <a:ext cx="5256584" cy="4563888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vojnové udalosti spôsobili múzejníctvu značné škody a straty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Slovenské múzeum v Bratislave</a:t>
            </a:r>
          </a:p>
          <a:p>
            <a:pPr lvl="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opravy poškodených budov; ošetrenie predmetov</a:t>
            </a:r>
          </a:p>
          <a:p>
            <a:pPr lvl="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pretrvávajúci nedostatok kvalifikovaných pracovníkov</a:t>
            </a:r>
          </a:p>
          <a:p>
            <a:pPr lvl="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obdobie rekonštrukcie a hľadania novej platformy v zmenených politických pomeroch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04864"/>
            <a:ext cx="3499822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51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Zánik múzejného zväzu na Slovensku (1960)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636912"/>
            <a:ext cx="8229600" cy="410445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posledná etapa </a:t>
            </a:r>
            <a:r>
              <a:rPr lang="sk-SK" dirty="0">
                <a:solidFill>
                  <a:srgbClr val="FFCC00"/>
                </a:solidFill>
              </a:rPr>
              <a:t>poštátnenia múzejníctva pred prijatím múzejného </a:t>
            </a:r>
            <a:r>
              <a:rPr lang="sk-SK" dirty="0" smtClean="0">
                <a:solidFill>
                  <a:srgbClr val="FFCC00"/>
                </a:solidFill>
              </a:rPr>
              <a:t>zákona</a:t>
            </a:r>
            <a:endParaRPr lang="sk-SK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dobrovoľné </a:t>
            </a:r>
            <a:r>
              <a:rPr lang="sk-SK" dirty="0">
                <a:solidFill>
                  <a:srgbClr val="FFCC00"/>
                </a:solidFill>
              </a:rPr>
              <a:t>rozpustenie </a:t>
            </a:r>
            <a:r>
              <a:rPr lang="sk-SK" b="1" dirty="0">
                <a:solidFill>
                  <a:srgbClr val="FFCC00"/>
                </a:solidFill>
              </a:rPr>
              <a:t>Zväzu slovenských múzeí </a:t>
            </a:r>
            <a:r>
              <a:rPr lang="sk-SK" dirty="0" smtClean="0">
                <a:solidFill>
                  <a:srgbClr val="FFCC00"/>
                </a:solidFill>
              </a:rPr>
              <a:t>(30</a:t>
            </a:r>
            <a:r>
              <a:rPr lang="sk-SK" dirty="0">
                <a:solidFill>
                  <a:srgbClr val="FFCC00"/>
                </a:solidFill>
              </a:rPr>
              <a:t>. 11. </a:t>
            </a:r>
            <a:r>
              <a:rPr lang="sk-SK" dirty="0" smtClean="0">
                <a:solidFill>
                  <a:srgbClr val="FFCC00"/>
                </a:solidFill>
              </a:rPr>
              <a:t>1960)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Jeho úlohy </a:t>
            </a:r>
            <a:r>
              <a:rPr lang="sk-SK" dirty="0">
                <a:solidFill>
                  <a:srgbClr val="FFCC00"/>
                </a:solidFill>
              </a:rPr>
              <a:t>boli zaistené orgánmi štátnej </a:t>
            </a:r>
            <a:r>
              <a:rPr lang="sk-SK" dirty="0" smtClean="0">
                <a:solidFill>
                  <a:srgbClr val="FFCC00"/>
                </a:solidFill>
              </a:rPr>
              <a:t>správy – </a:t>
            </a:r>
            <a:r>
              <a:rPr lang="sk-SK" b="1" dirty="0" smtClean="0">
                <a:solidFill>
                  <a:srgbClr val="FFCC00"/>
                </a:solidFill>
              </a:rPr>
              <a:t>Kabinetom </a:t>
            </a:r>
            <a:r>
              <a:rPr lang="sk-SK" b="1" dirty="0">
                <a:solidFill>
                  <a:srgbClr val="FFCC00"/>
                </a:solidFill>
              </a:rPr>
              <a:t>muzeálnej a vlastivednej </a:t>
            </a:r>
            <a:r>
              <a:rPr lang="sk-SK" b="1" dirty="0" smtClean="0">
                <a:solidFill>
                  <a:srgbClr val="FFCC00"/>
                </a:solidFill>
              </a:rPr>
              <a:t>práce</a:t>
            </a:r>
            <a:endParaRPr lang="sk-SK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0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2056115"/>
            <a:ext cx="540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sk-SK" sz="2600" dirty="0">
                <a:solidFill>
                  <a:srgbClr val="FFCC00"/>
                </a:solidFill>
              </a:rPr>
              <a:t>obnovenie činnosti </a:t>
            </a:r>
            <a:r>
              <a:rPr lang="sk-SK" sz="2600" b="1" dirty="0">
                <a:solidFill>
                  <a:srgbClr val="FFCC00"/>
                </a:solidFill>
              </a:rPr>
              <a:t>Zväzu slovenských múzeí</a:t>
            </a:r>
          </a:p>
          <a:p>
            <a:pPr marL="457200" lvl="0" indent="-45720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tri </a:t>
            </a:r>
            <a:r>
              <a:rPr lang="sk-SK" sz="2600" dirty="0">
                <a:solidFill>
                  <a:srgbClr val="FFCC00"/>
                </a:solidFill>
              </a:rPr>
              <a:t>druhy múzeí: </a:t>
            </a:r>
            <a:r>
              <a:rPr lang="sk-SK" sz="2600" b="1" dirty="0">
                <a:solidFill>
                  <a:srgbClr val="FFCC00"/>
                </a:solidFill>
              </a:rPr>
              <a:t>štátne, spolkové, </a:t>
            </a:r>
            <a:r>
              <a:rPr lang="sk-SK" sz="2600" b="1" dirty="0" smtClean="0">
                <a:solidFill>
                  <a:srgbClr val="FFCC00"/>
                </a:solidFill>
              </a:rPr>
              <a:t>mestské</a:t>
            </a:r>
          </a:p>
          <a:p>
            <a:pPr marL="457200" lvl="0" indent="-45720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vznik </a:t>
            </a:r>
            <a:r>
              <a:rPr lang="sk-SK" sz="2600" dirty="0">
                <a:solidFill>
                  <a:srgbClr val="FFCC00"/>
                </a:solidFill>
              </a:rPr>
              <a:t>nových </a:t>
            </a:r>
            <a:r>
              <a:rPr lang="sk-SK" sz="2600" dirty="0" smtClean="0">
                <a:solidFill>
                  <a:srgbClr val="FFCC00"/>
                </a:solidFill>
              </a:rPr>
              <a:t>múzeí</a:t>
            </a:r>
          </a:p>
          <a:p>
            <a:pPr marL="914400" lvl="1" indent="-457200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Múzeum </a:t>
            </a:r>
            <a:r>
              <a:rPr lang="sk-SK" sz="2200" b="1" dirty="0">
                <a:solidFill>
                  <a:srgbClr val="FFCC00"/>
                </a:solidFill>
              </a:rPr>
              <a:t>Slovenskej republiky rád v Prešove</a:t>
            </a:r>
            <a:r>
              <a:rPr lang="sk-SK" sz="2200" dirty="0">
                <a:solidFill>
                  <a:srgbClr val="FFCC00"/>
                </a:solidFill>
              </a:rPr>
              <a:t> (1947</a:t>
            </a:r>
            <a:r>
              <a:rPr lang="sk-SK" sz="2200" dirty="0" smtClean="0">
                <a:solidFill>
                  <a:srgbClr val="FFCC00"/>
                </a:solidFill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sk-SK" sz="2200" b="1" dirty="0">
                <a:solidFill>
                  <a:srgbClr val="FFCC00"/>
                </a:solidFill>
              </a:rPr>
              <a:t>Technické múzeum v Košiciach </a:t>
            </a:r>
            <a:r>
              <a:rPr lang="sk-SK" sz="2200" dirty="0">
                <a:solidFill>
                  <a:srgbClr val="FFCC00"/>
                </a:solidFill>
              </a:rPr>
              <a:t>(</a:t>
            </a:r>
            <a:r>
              <a:rPr lang="sk-SK" sz="2200" dirty="0" smtClean="0">
                <a:solidFill>
                  <a:srgbClr val="FFCC00"/>
                </a:solidFill>
              </a:rPr>
              <a:t>1947)</a:t>
            </a:r>
          </a:p>
          <a:p>
            <a:pPr marL="1371600" lvl="2" indent="-457200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Štefan </a:t>
            </a:r>
            <a:r>
              <a:rPr lang="sk-SK" sz="2200" b="1" dirty="0" err="1" smtClean="0">
                <a:solidFill>
                  <a:srgbClr val="FFCC00"/>
                </a:solidFill>
              </a:rPr>
              <a:t>Butkovič</a:t>
            </a:r>
            <a:endParaRPr lang="sk-SK" sz="2200" b="1" dirty="0">
              <a:solidFill>
                <a:srgbClr val="FFCC00"/>
              </a:solidFill>
            </a:endParaRPr>
          </a:p>
          <a:p>
            <a:pPr marL="914400" lvl="1" indent="-457200">
              <a:buFontTx/>
              <a:buChar char="-"/>
            </a:pPr>
            <a:endParaRPr lang="sk-SK" sz="22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60848"/>
            <a:ext cx="2304256" cy="363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563888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návrh na zoštátnenie </a:t>
            </a:r>
            <a:r>
              <a:rPr lang="sk-SK" sz="2600" b="1" dirty="0" smtClean="0">
                <a:solidFill>
                  <a:srgbClr val="FFCC00"/>
                </a:solidFill>
              </a:rPr>
              <a:t>Slovenského národného múzea </a:t>
            </a:r>
            <a:r>
              <a:rPr lang="sk-SK" sz="2600" dirty="0" smtClean="0">
                <a:solidFill>
                  <a:srgbClr val="FFCC00"/>
                </a:solidFill>
              </a:rPr>
              <a:t>i </a:t>
            </a:r>
            <a:r>
              <a:rPr lang="sk-SK" sz="2600" b="1" dirty="0" smtClean="0">
                <a:solidFill>
                  <a:srgbClr val="FFCC00"/>
                </a:solidFill>
              </a:rPr>
              <a:t>Slovenského múzea </a:t>
            </a:r>
            <a:r>
              <a:rPr lang="sk-SK" sz="2600" dirty="0" smtClean="0">
                <a:solidFill>
                  <a:srgbClr val="FFCC00"/>
                </a:solidFill>
              </a:rPr>
              <a:t>(už v dobe SNP) - realizované po Februári 1948</a:t>
            </a:r>
          </a:p>
          <a:p>
            <a:pPr lvl="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postupne </a:t>
            </a:r>
            <a:r>
              <a:rPr lang="sk-SK" sz="2600" b="1" dirty="0" smtClean="0">
                <a:solidFill>
                  <a:srgbClr val="FFCC00"/>
                </a:solidFill>
              </a:rPr>
              <a:t>poštátnenie všetkých múzeí na Slovensku </a:t>
            </a:r>
            <a:r>
              <a:rPr lang="sk-SK" sz="2600" dirty="0" smtClean="0">
                <a:solidFill>
                  <a:srgbClr val="FFCC00"/>
                </a:solidFill>
              </a:rPr>
              <a:t>-</a:t>
            </a:r>
            <a:r>
              <a:rPr lang="en-GB" sz="2600" dirty="0" smtClean="0">
                <a:solidFill>
                  <a:srgbClr val="FFCC00"/>
                </a:solidFill>
              </a:rPr>
              <a:t>&gt;</a:t>
            </a:r>
            <a:r>
              <a:rPr lang="cs-CZ" sz="2600" dirty="0" smtClean="0">
                <a:solidFill>
                  <a:srgbClr val="FFCC00"/>
                </a:solidFill>
              </a:rPr>
              <a:t> </a:t>
            </a:r>
            <a:r>
              <a:rPr lang="sk-SK" sz="2600" dirty="0" smtClean="0">
                <a:solidFill>
                  <a:srgbClr val="FFCC00"/>
                </a:solidFill>
              </a:rPr>
              <a:t>rovnaká platforma pre ich fungovanie – zabezpečené hmotné podmienky</a:t>
            </a:r>
          </a:p>
          <a:p>
            <a:pPr lvl="0">
              <a:buFontTx/>
              <a:buChar char="-"/>
            </a:pPr>
            <a:r>
              <a:rPr lang="sk-SK" sz="2600" dirty="0">
                <a:solidFill>
                  <a:srgbClr val="FFCC00"/>
                </a:solidFill>
              </a:rPr>
              <a:t>m</a:t>
            </a:r>
            <a:r>
              <a:rPr lang="sk-SK" sz="2600" dirty="0" smtClean="0">
                <a:solidFill>
                  <a:srgbClr val="FFCC00"/>
                </a:solidFill>
              </a:rPr>
              <a:t>úzeá pretvárané na </a:t>
            </a:r>
            <a:r>
              <a:rPr lang="sk-SK" sz="2600" b="1" dirty="0" smtClean="0">
                <a:solidFill>
                  <a:srgbClr val="FFCC00"/>
                </a:solidFill>
              </a:rPr>
              <a:t>významné centrá politicko-výchovnej práce</a:t>
            </a:r>
            <a:r>
              <a:rPr lang="sk-SK" sz="2600" dirty="0" smtClean="0">
                <a:solidFill>
                  <a:srgbClr val="FFCC00"/>
                </a:solidFill>
              </a:rPr>
              <a:t> – prvoradá úloha reinštalovať expozície (spočiatku nekoordinovane)</a:t>
            </a:r>
          </a:p>
          <a:p>
            <a:pPr lvl="0">
              <a:buFontTx/>
              <a:buChar char="-"/>
            </a:pPr>
            <a:endParaRPr lang="sk-SK" sz="26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6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6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1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Formovanie slovenského múzejníctva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636912"/>
            <a:ext cx="8229600" cy="4449018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p</a:t>
            </a:r>
            <a:r>
              <a:rPr lang="sk-SK" dirty="0" smtClean="0">
                <a:solidFill>
                  <a:srgbClr val="FFCC00"/>
                </a:solidFill>
              </a:rPr>
              <a:t>rebiehalo v konkrétnej spoločensko-politickej situácií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prvá päťročnica, kolektivizácia, industrializácia, údernícke hnutie...</a:t>
            </a:r>
          </a:p>
          <a:p>
            <a:pPr lvl="0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z</a:t>
            </a:r>
            <a:r>
              <a:rPr lang="sk-SK" dirty="0" smtClean="0">
                <a:solidFill>
                  <a:srgbClr val="FFCC00"/>
                </a:solidFill>
              </a:rPr>
              <a:t>mena zahranično-politickej orientácie na ZSSR</a:t>
            </a:r>
          </a:p>
          <a:p>
            <a:pPr lvl="1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v</a:t>
            </a:r>
            <a:r>
              <a:rPr lang="sk-SK" sz="2200" dirty="0" smtClean="0">
                <a:solidFill>
                  <a:srgbClr val="FFCC00"/>
                </a:solidFill>
              </a:rPr>
              <a:t>zorom sovietski múzejníci</a:t>
            </a:r>
          </a:p>
          <a:p>
            <a:pPr lvl="0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m</a:t>
            </a:r>
            <a:r>
              <a:rPr lang="sk-SK" dirty="0" smtClean="0">
                <a:solidFill>
                  <a:srgbClr val="FFCC00"/>
                </a:solidFill>
              </a:rPr>
              <a:t>úzejníctvo dostalo v novej spoločnosti významné postavenie</a:t>
            </a:r>
          </a:p>
          <a:p>
            <a:pPr lvl="1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z</a:t>
            </a:r>
            <a:r>
              <a:rPr lang="sk-SK" sz="2200" dirty="0" smtClean="0">
                <a:solidFill>
                  <a:srgbClr val="FFCC00"/>
                </a:solidFill>
              </a:rPr>
              <a:t>asahovanie do všetkých oblastí spoločenského života</a:t>
            </a:r>
          </a:p>
          <a:p>
            <a:pPr lvl="1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a</a:t>
            </a:r>
            <a:r>
              <a:rPr lang="sk-SK" sz="2200" dirty="0" smtClean="0">
                <a:solidFill>
                  <a:srgbClr val="FFCC00"/>
                </a:solidFill>
              </a:rPr>
              <a:t>ktívne pôsobenie na výchovu širokých más</a:t>
            </a:r>
          </a:p>
          <a:p>
            <a:pPr lvl="0">
              <a:buFontTx/>
              <a:buChar char="-"/>
            </a:pPr>
            <a:endParaRPr lang="sk-SK" sz="26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6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8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Vládna muzeálna komisia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21964"/>
            <a:ext cx="8229600" cy="4449018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Muzeálne oddelenie na Povereníctve kultúry (1953)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stály poradný zbor – </a:t>
            </a:r>
            <a:r>
              <a:rPr lang="sk-SK" b="1" dirty="0" smtClean="0">
                <a:solidFill>
                  <a:srgbClr val="FFCC00"/>
                </a:solidFill>
              </a:rPr>
              <a:t>Vládna muzeálna komisia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úlohy: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vymedziť </a:t>
            </a:r>
            <a:r>
              <a:rPr lang="sk-SK" dirty="0">
                <a:solidFill>
                  <a:srgbClr val="FFCC00"/>
                </a:solidFill>
              </a:rPr>
              <a:t>program jednotlivých </a:t>
            </a:r>
            <a:r>
              <a:rPr lang="sk-SK" dirty="0" smtClean="0">
                <a:solidFill>
                  <a:srgbClr val="FFCC00"/>
                </a:solidFill>
              </a:rPr>
              <a:t>múzeí a ich zberné oblasti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vykonať </a:t>
            </a:r>
            <a:r>
              <a:rPr lang="sk-SK" dirty="0">
                <a:solidFill>
                  <a:srgbClr val="FFCC00"/>
                </a:solidFill>
              </a:rPr>
              <a:t>reorganizáciu múzejnej </a:t>
            </a:r>
            <a:r>
              <a:rPr lang="sk-SK" dirty="0" smtClean="0">
                <a:solidFill>
                  <a:srgbClr val="FFCC00"/>
                </a:solidFill>
              </a:rPr>
              <a:t>siete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vyjasniť </a:t>
            </a:r>
            <a:r>
              <a:rPr lang="sk-SK" dirty="0">
                <a:solidFill>
                  <a:srgbClr val="FFCC00"/>
                </a:solidFill>
              </a:rPr>
              <a:t>právne postavenie </a:t>
            </a:r>
            <a:r>
              <a:rPr lang="sk-SK" dirty="0" smtClean="0">
                <a:solidFill>
                  <a:srgbClr val="FFCC00"/>
                </a:solidFill>
              </a:rPr>
              <a:t>múzeí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vyriešiť kádrovú otázku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zriadiť </a:t>
            </a:r>
            <a:r>
              <a:rPr lang="sk-SK" dirty="0">
                <a:solidFill>
                  <a:srgbClr val="FFCC00"/>
                </a:solidFill>
              </a:rPr>
              <a:t>ústredný poradný orgán pre otázky </a:t>
            </a:r>
            <a:r>
              <a:rPr lang="sk-SK" dirty="0" smtClean="0">
                <a:solidFill>
                  <a:srgbClr val="FFCC00"/>
                </a:solidFill>
              </a:rPr>
              <a:t>múzejníctva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zabezpečiť </a:t>
            </a:r>
            <a:r>
              <a:rPr lang="sk-SK" dirty="0">
                <a:solidFill>
                  <a:srgbClr val="FFCC00"/>
                </a:solidFill>
              </a:rPr>
              <a:t>kultúrno-osvetové využitie </a:t>
            </a:r>
            <a:r>
              <a:rPr lang="sk-SK" dirty="0" smtClean="0">
                <a:solidFill>
                  <a:srgbClr val="FFCC00"/>
                </a:solidFill>
              </a:rPr>
              <a:t>múzeí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vydať </a:t>
            </a:r>
            <a:r>
              <a:rPr lang="sk-SK" dirty="0">
                <a:solidFill>
                  <a:srgbClr val="FFCC00"/>
                </a:solidFill>
              </a:rPr>
              <a:t>štatúty múzeí a zákon o múzeách</a:t>
            </a:r>
          </a:p>
          <a:p>
            <a:pPr lvl="0">
              <a:buFontTx/>
              <a:buChar char="-"/>
            </a:pPr>
            <a:endParaRPr lang="sk-SK" sz="26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Zväz slovenských múzeí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21964"/>
            <a:ext cx="8229600" cy="4449018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odborno-poradenská funkcia </a:t>
            </a:r>
            <a:r>
              <a:rPr lang="sk-SK" dirty="0">
                <a:solidFill>
                  <a:srgbClr val="FFCC00"/>
                </a:solidFill>
              </a:rPr>
              <a:t>pre riadiace </a:t>
            </a:r>
            <a:r>
              <a:rPr lang="sk-SK" dirty="0" smtClean="0">
                <a:solidFill>
                  <a:srgbClr val="FFCC00"/>
                </a:solidFill>
              </a:rPr>
              <a:t>orgány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metodické usmerňovanie činnosti múzeí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vydávanie muzeologickej tlače 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spolupôsobenie </a:t>
            </a:r>
            <a:r>
              <a:rPr lang="sk-SK" dirty="0">
                <a:solidFill>
                  <a:srgbClr val="FFCC00"/>
                </a:solidFill>
              </a:rPr>
              <a:t>pri školení múzejných </a:t>
            </a:r>
            <a:r>
              <a:rPr lang="sk-SK" dirty="0" smtClean="0">
                <a:solidFill>
                  <a:srgbClr val="FFCC00"/>
                </a:solidFill>
              </a:rPr>
              <a:t>pracovníkov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organizovanie zjazdov 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vydávanie obežníkov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príprava </a:t>
            </a:r>
            <a:r>
              <a:rPr lang="sk-SK" dirty="0">
                <a:solidFill>
                  <a:srgbClr val="FFCC00"/>
                </a:solidFill>
              </a:rPr>
              <a:t>múzejného </a:t>
            </a:r>
            <a:r>
              <a:rPr lang="sk-SK" dirty="0" smtClean="0">
                <a:solidFill>
                  <a:srgbClr val="FFCC00"/>
                </a:solidFill>
              </a:rPr>
              <a:t>zákona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medzikrajové porady </a:t>
            </a:r>
            <a:r>
              <a:rPr lang="sk-SK" dirty="0" smtClean="0">
                <a:solidFill>
                  <a:srgbClr val="FFCC00"/>
                </a:solidFill>
              </a:rPr>
              <a:t>a </a:t>
            </a:r>
            <a:r>
              <a:rPr lang="sk-SK" b="1" dirty="0" smtClean="0">
                <a:solidFill>
                  <a:srgbClr val="FFCC00"/>
                </a:solidFill>
              </a:rPr>
              <a:t>krajské aktívy </a:t>
            </a:r>
            <a:r>
              <a:rPr lang="sk-SK" dirty="0" smtClean="0">
                <a:solidFill>
                  <a:srgbClr val="FFCC00"/>
                </a:solidFill>
              </a:rPr>
              <a:t>= užšie fórum </a:t>
            </a:r>
            <a:r>
              <a:rPr lang="sk-SK" dirty="0">
                <a:solidFill>
                  <a:srgbClr val="FFCC00"/>
                </a:solidFill>
              </a:rPr>
              <a:t>pre otázky ideologického </a:t>
            </a:r>
            <a:r>
              <a:rPr lang="sk-SK" dirty="0" smtClean="0">
                <a:solidFill>
                  <a:srgbClr val="FFCC00"/>
                </a:solidFill>
              </a:rPr>
              <a:t>zamerania </a:t>
            </a:r>
            <a:endParaRPr lang="sk-SK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9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Organizovanie prvej siete múzeí na Slovensku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21964"/>
            <a:ext cx="8229600" cy="4175388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Jednotná sieť múzeí </a:t>
            </a:r>
            <a:r>
              <a:rPr lang="sk-SK" dirty="0" smtClean="0">
                <a:solidFill>
                  <a:srgbClr val="FFCC00"/>
                </a:solidFill>
              </a:rPr>
              <a:t>– vymedzenie zberných oblastí jednotlivých múzeí; regionálny výskum a dokumentácia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ústredné, krajské, okresné, miestne múzeá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krajské múzeá – funkcia metodických stredísk v krajskej múzejnej sieti (Trnava; Bojnice/Banská Bystrica; Košice)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krajské + okresné múzeá – vlastivedný (všeobecný) charakter</a:t>
            </a:r>
            <a:r>
              <a:rPr lang="sk-SK" dirty="0">
                <a:solidFill>
                  <a:srgbClr val="FFCC00"/>
                </a:solidFill>
              </a:rPr>
              <a:t> </a:t>
            </a:r>
            <a:r>
              <a:rPr lang="en-GB" dirty="0" smtClean="0">
                <a:solidFill>
                  <a:srgbClr val="FFCC00"/>
                </a:solidFill>
              </a:rPr>
              <a:t>&lt;-</a:t>
            </a:r>
            <a:r>
              <a:rPr lang="cs-CZ" dirty="0" smtClean="0">
                <a:solidFill>
                  <a:srgbClr val="FFCC00"/>
                </a:solidFill>
              </a:rPr>
              <a:t> </a:t>
            </a:r>
            <a:r>
              <a:rPr lang="cs-CZ" b="1" dirty="0" err="1" smtClean="0">
                <a:solidFill>
                  <a:srgbClr val="FFCC00"/>
                </a:solidFill>
              </a:rPr>
              <a:t>Štatút</a:t>
            </a:r>
            <a:r>
              <a:rPr lang="cs-CZ" b="1" dirty="0" smtClean="0">
                <a:solidFill>
                  <a:srgbClr val="FFCC00"/>
                </a:solidFill>
              </a:rPr>
              <a:t> </a:t>
            </a:r>
            <a:r>
              <a:rPr lang="cs-CZ" b="1" dirty="0" err="1" smtClean="0">
                <a:solidFill>
                  <a:srgbClr val="FFCC00"/>
                </a:solidFill>
              </a:rPr>
              <a:t>okresných</a:t>
            </a:r>
            <a:r>
              <a:rPr lang="sk-SK" b="1" dirty="0" smtClean="0">
                <a:solidFill>
                  <a:srgbClr val="FFCC00"/>
                </a:solidFill>
              </a:rPr>
              <a:t> vlastivedných múzeí </a:t>
            </a:r>
            <a:r>
              <a:rPr lang="sk-SK" dirty="0" smtClean="0">
                <a:solidFill>
                  <a:srgbClr val="FFCC00"/>
                </a:solidFill>
              </a:rPr>
              <a:t>(1953)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špecializované múzeá – osobitné poslanie, celoslovenská pôsobnosť v danom odbore</a:t>
            </a:r>
          </a:p>
          <a:p>
            <a:pPr lvl="0">
              <a:buFontTx/>
              <a:buChar char="-"/>
            </a:pPr>
            <a:endParaRPr lang="sk-SK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75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1945–1961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Organizovanie prvej siete múzeí na Slovensku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21964"/>
            <a:ext cx="8229600" cy="417538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Slovenské národné múzeum </a:t>
            </a:r>
            <a:r>
              <a:rPr lang="sk-SK" dirty="0" smtClean="0">
                <a:solidFill>
                  <a:srgbClr val="FFCC00"/>
                </a:solidFill>
              </a:rPr>
              <a:t>+ </a:t>
            </a:r>
            <a:r>
              <a:rPr lang="sk-SK" b="1" dirty="0" smtClean="0">
                <a:solidFill>
                  <a:srgbClr val="FFCC00"/>
                </a:solidFill>
              </a:rPr>
              <a:t>Slovenské múzeum </a:t>
            </a:r>
            <a:r>
              <a:rPr lang="sk-SK" dirty="0">
                <a:solidFill>
                  <a:srgbClr val="FFCC00"/>
                </a:solidFill>
              </a:rPr>
              <a:t>– celoslovenská pôsobnosť, vlastivedný charakter, totožné poslanie </a:t>
            </a:r>
            <a:r>
              <a:rPr lang="sk-SK" dirty="0" smtClean="0">
                <a:solidFill>
                  <a:srgbClr val="FFCC00"/>
                </a:solidFill>
              </a:rPr>
              <a:t>–</a:t>
            </a:r>
            <a:r>
              <a:rPr lang="en-GB" dirty="0" smtClean="0">
                <a:solidFill>
                  <a:srgbClr val="FFCC00"/>
                </a:solidFill>
              </a:rPr>
              <a:t>&gt;</a:t>
            </a:r>
            <a:r>
              <a:rPr lang="sk-SK" dirty="0" smtClean="0">
                <a:solidFill>
                  <a:srgbClr val="FFCC00"/>
                </a:solidFill>
              </a:rPr>
              <a:t> </a:t>
            </a:r>
            <a:r>
              <a:rPr lang="sk-SK" dirty="0">
                <a:solidFill>
                  <a:srgbClr val="FFCC00"/>
                </a:solidFill>
              </a:rPr>
              <a:t>čo s </a:t>
            </a:r>
            <a:r>
              <a:rPr lang="sk-SK" dirty="0" smtClean="0">
                <a:solidFill>
                  <a:srgbClr val="FFCC00"/>
                </a:solidFill>
              </a:rPr>
              <a:t>nimi??</a:t>
            </a:r>
          </a:p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organizačný poriadok Slovenského múzea </a:t>
            </a:r>
            <a:r>
              <a:rPr lang="sk-SK" dirty="0" smtClean="0">
                <a:solidFill>
                  <a:srgbClr val="FFCC00"/>
                </a:solidFill>
              </a:rPr>
              <a:t>(1951)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zárodky metodického pôsobenia vo vzťahu k ďalším múzeám</a:t>
            </a:r>
          </a:p>
          <a:p>
            <a:pPr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n</a:t>
            </a:r>
            <a:r>
              <a:rPr lang="sk-SK" b="1" dirty="0" smtClean="0">
                <a:solidFill>
                  <a:srgbClr val="FFCC00"/>
                </a:solidFill>
              </a:rPr>
              <a:t>ový štatút </a:t>
            </a:r>
            <a:r>
              <a:rPr lang="sk-SK" dirty="0" smtClean="0">
                <a:solidFill>
                  <a:srgbClr val="FFCC00"/>
                </a:solidFill>
              </a:rPr>
              <a:t>Slovenského múzea (1956)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štátny vrcholný muzeologický ústav hmotnej </a:t>
            </a:r>
            <a:r>
              <a:rPr lang="sk-SK" dirty="0">
                <a:solidFill>
                  <a:srgbClr val="FFCC00"/>
                </a:solidFill>
              </a:rPr>
              <a:t>kultúry a pamiatok slovenského </a:t>
            </a:r>
            <a:r>
              <a:rPr lang="sk-SK" dirty="0" smtClean="0">
                <a:solidFill>
                  <a:srgbClr val="FFCC00"/>
                </a:solidFill>
              </a:rPr>
              <a:t>ľudu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metodicko-poradenská </a:t>
            </a:r>
            <a:r>
              <a:rPr lang="sk-SK" dirty="0">
                <a:solidFill>
                  <a:srgbClr val="FFCC00"/>
                </a:solidFill>
              </a:rPr>
              <a:t>činnosť v oblasti </a:t>
            </a:r>
            <a:r>
              <a:rPr lang="sk-SK" dirty="0" smtClean="0">
                <a:solidFill>
                  <a:srgbClr val="FFCC00"/>
                </a:solidFill>
              </a:rPr>
              <a:t>muzeológie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viesť </a:t>
            </a:r>
            <a:r>
              <a:rPr lang="sk-SK" dirty="0">
                <a:solidFill>
                  <a:srgbClr val="FFCC00"/>
                </a:solidFill>
              </a:rPr>
              <a:t>a spravovať ústrednú muzeologickú knižnicu a </a:t>
            </a:r>
            <a:r>
              <a:rPr lang="sk-SK" dirty="0" smtClean="0">
                <a:solidFill>
                  <a:srgbClr val="FFCC00"/>
                </a:solidFill>
              </a:rPr>
              <a:t>dokumentáciu, ako aj ústrednú </a:t>
            </a:r>
            <a:r>
              <a:rPr lang="sk-SK" dirty="0">
                <a:solidFill>
                  <a:srgbClr val="FFCC00"/>
                </a:solidFill>
              </a:rPr>
              <a:t>evidenciu múzejných zbierok na </a:t>
            </a:r>
            <a:r>
              <a:rPr lang="sk-SK" dirty="0" smtClean="0">
                <a:solidFill>
                  <a:srgbClr val="FFCC00"/>
                </a:solidFill>
              </a:rPr>
              <a:t>Slovensku </a:t>
            </a:r>
          </a:p>
          <a:p>
            <a:pPr>
              <a:buFontTx/>
              <a:buChar char="-"/>
            </a:pPr>
            <a:endParaRPr lang="sk-SK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6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894</Words>
  <Application>Microsoft Office PowerPoint</Application>
  <PresentationFormat>Předvádění na obrazovce (4:3)</PresentationFormat>
  <Paragraphs>154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Motív Office</vt:lpstr>
      <vt:lpstr>Dejiny slovenského múzejníctva (MUI_336)  6. prednáška  -  Slovenské múzejníctvo v rokoch 1945–1961 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  <vt:lpstr>Slovenské múzejníctvo v rokoch  1945–1961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Porovnanie všeobecnej situácie na Slovensku v roku 1946  s obdobím 1. a 2. Československej republiky očami príslušníkov SNB z českých zemí</dc:title>
  <dc:creator>Martin Vitko</dc:creator>
  <cp:lastModifiedBy>Martin Vitko</cp:lastModifiedBy>
  <cp:revision>126</cp:revision>
  <dcterms:created xsi:type="dcterms:W3CDTF">2014-03-23T09:31:12Z</dcterms:created>
  <dcterms:modified xsi:type="dcterms:W3CDTF">2016-04-07T07:58:13Z</dcterms:modified>
</cp:coreProperties>
</file>