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FF5D-5506-48D0-BAAB-37F399D30A76}" type="datetimeFigureOut">
              <a:rPr lang="cs-CZ" smtClean="0"/>
              <a:pPr/>
              <a:t>28.4.2016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C238-77AA-406B-8FB9-3DACA19B3B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FF5D-5506-48D0-BAAB-37F399D30A76}" type="datetimeFigureOut">
              <a:rPr lang="cs-CZ" smtClean="0"/>
              <a:pPr/>
              <a:t>28.4.2016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C238-77AA-406B-8FB9-3DACA19B3B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FF5D-5506-48D0-BAAB-37F399D30A76}" type="datetimeFigureOut">
              <a:rPr lang="cs-CZ" smtClean="0"/>
              <a:pPr/>
              <a:t>28.4.2016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C238-77AA-406B-8FB9-3DACA19B3B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FF5D-5506-48D0-BAAB-37F399D30A76}" type="datetimeFigureOut">
              <a:rPr lang="cs-CZ" smtClean="0"/>
              <a:pPr/>
              <a:t>28.4.2016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C238-77AA-406B-8FB9-3DACA19B3B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FF5D-5506-48D0-BAAB-37F399D30A76}" type="datetimeFigureOut">
              <a:rPr lang="cs-CZ" smtClean="0"/>
              <a:pPr/>
              <a:t>28.4.2016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C238-77AA-406B-8FB9-3DACA19B3B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FF5D-5506-48D0-BAAB-37F399D30A76}" type="datetimeFigureOut">
              <a:rPr lang="cs-CZ" smtClean="0"/>
              <a:pPr/>
              <a:t>28.4.2016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C238-77AA-406B-8FB9-3DACA19B3B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FF5D-5506-48D0-BAAB-37F399D30A76}" type="datetimeFigureOut">
              <a:rPr lang="cs-CZ" smtClean="0"/>
              <a:pPr/>
              <a:t>28.4.2016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C238-77AA-406B-8FB9-3DACA19B3B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FF5D-5506-48D0-BAAB-37F399D30A76}" type="datetimeFigureOut">
              <a:rPr lang="cs-CZ" smtClean="0"/>
              <a:pPr/>
              <a:t>28.4.2016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C238-77AA-406B-8FB9-3DACA19B3B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FF5D-5506-48D0-BAAB-37F399D30A76}" type="datetimeFigureOut">
              <a:rPr lang="cs-CZ" smtClean="0"/>
              <a:pPr/>
              <a:t>28.4.2016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C238-77AA-406B-8FB9-3DACA19B3B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FF5D-5506-48D0-BAAB-37F399D30A76}" type="datetimeFigureOut">
              <a:rPr lang="cs-CZ" smtClean="0"/>
              <a:pPr/>
              <a:t>28.4.2016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C238-77AA-406B-8FB9-3DACA19B3B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FF5D-5506-48D0-BAAB-37F399D30A76}" type="datetimeFigureOut">
              <a:rPr lang="cs-CZ" smtClean="0"/>
              <a:pPr/>
              <a:t>28.4.2016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C238-77AA-406B-8FB9-3DACA19B3B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0FF5D-5506-48D0-BAAB-37F399D30A76}" type="datetimeFigureOut">
              <a:rPr lang="cs-CZ" smtClean="0"/>
              <a:pPr/>
              <a:t>28.4.2016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BC238-77AA-406B-8FB9-3DACA19B3BB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JAZYK A SPOLEČNOST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4000" dirty="0" smtClean="0">
                <a:solidFill>
                  <a:schemeClr val="tx1"/>
                </a:solidFill>
              </a:rPr>
              <a:t>Skandinávie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Et språk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Et språk er en dialekt med en hær og en flåte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Nordisk</a:t>
            </a:r>
            <a:r>
              <a:rPr lang="cs-CZ" dirty="0" smtClean="0"/>
              <a:t> </a:t>
            </a:r>
            <a:r>
              <a:rPr lang="cs-CZ" dirty="0" err="1" smtClean="0"/>
              <a:t>Råd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 err="1" smtClean="0"/>
              <a:t>Nordisk</a:t>
            </a:r>
            <a:r>
              <a:rPr lang="cs-CZ" dirty="0" smtClean="0"/>
              <a:t> </a:t>
            </a:r>
            <a:r>
              <a:rPr lang="cs-CZ" dirty="0" err="1" smtClean="0"/>
              <a:t>Råd</a:t>
            </a:r>
            <a:r>
              <a:rPr lang="cs-CZ" dirty="0" smtClean="0"/>
              <a:t> </a:t>
            </a:r>
            <a:r>
              <a:rPr lang="cs-CZ" dirty="0" err="1" smtClean="0"/>
              <a:t>blev</a:t>
            </a:r>
            <a:r>
              <a:rPr lang="cs-CZ" dirty="0" smtClean="0"/>
              <a:t> </a:t>
            </a:r>
            <a:r>
              <a:rPr lang="cs-CZ" dirty="0" err="1" smtClean="0"/>
              <a:t>dannet</a:t>
            </a:r>
            <a:r>
              <a:rPr lang="cs-CZ" dirty="0" smtClean="0"/>
              <a:t> i 1952. </a:t>
            </a:r>
            <a:r>
              <a:rPr lang="cs-CZ" dirty="0" err="1" smtClean="0"/>
              <a:t>Rådet</a:t>
            </a:r>
            <a:r>
              <a:rPr lang="cs-CZ" dirty="0" smtClean="0"/>
              <a:t> </a:t>
            </a:r>
            <a:r>
              <a:rPr lang="cs-CZ" dirty="0" err="1" smtClean="0"/>
              <a:t>har</a:t>
            </a:r>
            <a:r>
              <a:rPr lang="cs-CZ" dirty="0" smtClean="0"/>
              <a:t> 87 </a:t>
            </a:r>
            <a:r>
              <a:rPr lang="cs-CZ" dirty="0" err="1" smtClean="0"/>
              <a:t>valgte</a:t>
            </a:r>
            <a:r>
              <a:rPr lang="cs-CZ" dirty="0" smtClean="0"/>
              <a:t> </a:t>
            </a:r>
            <a:r>
              <a:rPr lang="cs-CZ" dirty="0" err="1" smtClean="0"/>
              <a:t>medlemmer</a:t>
            </a:r>
            <a:r>
              <a:rPr lang="cs-CZ" dirty="0" smtClean="0"/>
              <a:t> </a:t>
            </a:r>
            <a:r>
              <a:rPr lang="cs-CZ" dirty="0" err="1" smtClean="0"/>
              <a:t>fra</a:t>
            </a:r>
            <a:r>
              <a:rPr lang="cs-CZ" dirty="0" smtClean="0"/>
              <a:t> </a:t>
            </a:r>
            <a:r>
              <a:rPr lang="cs-CZ" dirty="0" err="1" smtClean="0"/>
              <a:t>Danmark</a:t>
            </a:r>
            <a:r>
              <a:rPr lang="cs-CZ" dirty="0" smtClean="0"/>
              <a:t>, </a:t>
            </a:r>
            <a:r>
              <a:rPr lang="cs-CZ" dirty="0" err="1" smtClean="0"/>
              <a:t>Finland</a:t>
            </a:r>
            <a:r>
              <a:rPr lang="cs-CZ" dirty="0" smtClean="0"/>
              <a:t>, Island, </a:t>
            </a:r>
            <a:r>
              <a:rPr lang="cs-CZ" dirty="0" err="1" smtClean="0"/>
              <a:t>Norge</a:t>
            </a:r>
            <a:r>
              <a:rPr lang="cs-CZ" dirty="0" smtClean="0"/>
              <a:t> </a:t>
            </a:r>
            <a:r>
              <a:rPr lang="cs-CZ" dirty="0" err="1" smtClean="0"/>
              <a:t>og</a:t>
            </a:r>
            <a:r>
              <a:rPr lang="cs-CZ" dirty="0" smtClean="0"/>
              <a:t> </a:t>
            </a:r>
            <a:r>
              <a:rPr lang="cs-CZ" dirty="0" err="1" smtClean="0"/>
              <a:t>Sverige</a:t>
            </a:r>
            <a:r>
              <a:rPr lang="cs-CZ" dirty="0" smtClean="0"/>
              <a:t> </a:t>
            </a:r>
            <a:r>
              <a:rPr lang="cs-CZ" dirty="0" err="1" smtClean="0"/>
              <a:t>samt</a:t>
            </a:r>
            <a:r>
              <a:rPr lang="cs-CZ" dirty="0" smtClean="0"/>
              <a:t> </a:t>
            </a:r>
            <a:r>
              <a:rPr lang="cs-CZ" dirty="0" err="1" smtClean="0"/>
              <a:t>Færøerne</a:t>
            </a:r>
            <a:r>
              <a:rPr lang="cs-CZ" dirty="0" smtClean="0"/>
              <a:t>, </a:t>
            </a:r>
            <a:r>
              <a:rPr lang="cs-CZ" dirty="0" err="1" smtClean="0"/>
              <a:t>Grønland</a:t>
            </a:r>
            <a:r>
              <a:rPr lang="cs-CZ" dirty="0" smtClean="0"/>
              <a:t> </a:t>
            </a:r>
            <a:r>
              <a:rPr lang="cs-CZ" dirty="0" err="1" smtClean="0"/>
              <a:t>og</a:t>
            </a:r>
            <a:r>
              <a:rPr lang="cs-CZ" dirty="0" smtClean="0"/>
              <a:t> </a:t>
            </a:r>
            <a:r>
              <a:rPr lang="cs-CZ" dirty="0" err="1" smtClean="0"/>
              <a:t>Åland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sosiolingvistikk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JAZYK – nejen komunikační prostředek</a:t>
            </a:r>
          </a:p>
          <a:p>
            <a:r>
              <a:rPr lang="cs-CZ" dirty="0" smtClean="0"/>
              <a:t>Ale signál s výraznou symbolickou hodnotou</a:t>
            </a:r>
          </a:p>
          <a:p>
            <a:r>
              <a:rPr lang="cs-CZ" dirty="0" smtClean="0"/>
              <a:t>Jazyk zde není zkoumán jako lingvistický pojem,</a:t>
            </a:r>
          </a:p>
          <a:p>
            <a:r>
              <a:rPr lang="cs-CZ" dirty="0" smtClean="0"/>
              <a:t>ale jako společenský, historický, kulturní jev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NORDEN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Sever / </a:t>
            </a:r>
            <a:r>
              <a:rPr lang="cs-CZ" dirty="0" err="1" smtClean="0"/>
              <a:t>Nordic</a:t>
            </a:r>
            <a:endParaRPr lang="cs-CZ" dirty="0" smtClean="0"/>
          </a:p>
          <a:p>
            <a:r>
              <a:rPr lang="cs-CZ" dirty="0" smtClean="0"/>
              <a:t>Nejširší pojem</a:t>
            </a:r>
          </a:p>
          <a:p>
            <a:endParaRPr lang="cs-CZ" dirty="0"/>
          </a:p>
          <a:p>
            <a:r>
              <a:rPr lang="cs-CZ" dirty="0" smtClean="0"/>
              <a:t>SKANDINAVIA:</a:t>
            </a:r>
          </a:p>
          <a:p>
            <a:r>
              <a:rPr lang="cs-CZ" dirty="0" smtClean="0"/>
              <a:t>NO</a:t>
            </a:r>
          </a:p>
          <a:p>
            <a:r>
              <a:rPr lang="cs-CZ" dirty="0" smtClean="0"/>
              <a:t>SV</a:t>
            </a:r>
          </a:p>
          <a:p>
            <a:r>
              <a:rPr lang="cs-CZ" dirty="0" smtClean="0"/>
              <a:t>DK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Historicko-kulturní areál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5 nezávislých států</a:t>
            </a:r>
          </a:p>
          <a:p>
            <a:endParaRPr lang="cs-CZ" dirty="0"/>
          </a:p>
          <a:p>
            <a:r>
              <a:rPr lang="cs-CZ" dirty="0" smtClean="0"/>
              <a:t>Území s neúplnou samostatností:</a:t>
            </a:r>
          </a:p>
          <a:p>
            <a:r>
              <a:rPr lang="cs-CZ" dirty="0" smtClean="0"/>
              <a:t>F</a:t>
            </a:r>
            <a:r>
              <a:rPr lang="nb-NO" dirty="0" smtClean="0"/>
              <a:t>ærøyene</a:t>
            </a:r>
          </a:p>
          <a:p>
            <a:r>
              <a:rPr lang="nb-NO" dirty="0" smtClean="0"/>
              <a:t>Grønland</a:t>
            </a:r>
          </a:p>
          <a:p>
            <a:r>
              <a:rPr lang="nb-NO" dirty="0" smtClean="0"/>
              <a:t>Ålanda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ja</a:t>
            </a:r>
            <a:r>
              <a:rPr lang="cs-CZ" dirty="0" err="1" smtClean="0"/>
              <a:t>zyky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Švédština (8,5 mil) - </a:t>
            </a:r>
            <a:r>
              <a:rPr lang="cs-CZ" dirty="0" err="1" smtClean="0"/>
              <a:t>svenska</a:t>
            </a:r>
            <a:endParaRPr lang="cs-CZ" dirty="0" smtClean="0"/>
          </a:p>
          <a:p>
            <a:r>
              <a:rPr lang="cs-CZ" dirty="0" smtClean="0"/>
              <a:t>Dánština (6,5 mil) - </a:t>
            </a:r>
            <a:r>
              <a:rPr lang="cs-CZ" dirty="0" err="1" smtClean="0"/>
              <a:t>dansk</a:t>
            </a:r>
            <a:endParaRPr lang="cs-CZ" dirty="0" smtClean="0"/>
          </a:p>
          <a:p>
            <a:r>
              <a:rPr lang="cs-CZ" dirty="0" smtClean="0"/>
              <a:t>Norština (4,5 mil) – </a:t>
            </a:r>
            <a:r>
              <a:rPr lang="cs-CZ" dirty="0" err="1" smtClean="0"/>
              <a:t>norsk</a:t>
            </a:r>
            <a:endParaRPr lang="cs-CZ" dirty="0" smtClean="0"/>
          </a:p>
          <a:p>
            <a:r>
              <a:rPr lang="cs-CZ" dirty="0" smtClean="0"/>
              <a:t>Švédština ve Finsku – 290 tis. (5,5%)</a:t>
            </a:r>
          </a:p>
          <a:p>
            <a:r>
              <a:rPr lang="cs-CZ" dirty="0" smtClean="0"/>
              <a:t>Islandština  </a:t>
            </a:r>
            <a:r>
              <a:rPr lang="cs-CZ" dirty="0" smtClean="0"/>
              <a:t>(390 </a:t>
            </a:r>
            <a:r>
              <a:rPr lang="cs-CZ" dirty="0" smtClean="0"/>
              <a:t>tis.) - </a:t>
            </a:r>
            <a:r>
              <a:rPr lang="cs-CZ" dirty="0" err="1" smtClean="0"/>
              <a:t>íslenska</a:t>
            </a:r>
            <a:endParaRPr lang="cs-CZ" dirty="0" smtClean="0"/>
          </a:p>
          <a:p>
            <a:r>
              <a:rPr lang="cs-CZ" dirty="0" err="1" smtClean="0"/>
              <a:t>Sámské</a:t>
            </a:r>
            <a:r>
              <a:rPr lang="cs-CZ" dirty="0" smtClean="0"/>
              <a:t> jazyky (až 100 tis.), jen 30% jazyk používá</a:t>
            </a:r>
          </a:p>
          <a:p>
            <a:r>
              <a:rPr lang="cs-CZ" dirty="0" smtClean="0"/>
              <a:t>Grónština (50 tis.) - </a:t>
            </a:r>
            <a:r>
              <a:rPr lang="cs-CZ" dirty="0" err="1" smtClean="0"/>
              <a:t>kalaallisut</a:t>
            </a:r>
            <a:endParaRPr lang="cs-CZ" dirty="0" smtClean="0"/>
          </a:p>
          <a:p>
            <a:r>
              <a:rPr lang="cs-CZ" dirty="0" smtClean="0"/>
              <a:t>F</a:t>
            </a:r>
            <a:r>
              <a:rPr lang="nb-NO" dirty="0" smtClean="0"/>
              <a:t>ærøy</a:t>
            </a:r>
            <a:r>
              <a:rPr lang="cs-CZ" dirty="0" err="1" smtClean="0"/>
              <a:t>ština</a:t>
            </a:r>
            <a:r>
              <a:rPr lang="cs-CZ" dirty="0" smtClean="0"/>
              <a:t> (48 tis.) - </a:t>
            </a:r>
            <a:r>
              <a:rPr lang="nb-NO" dirty="0" smtClean="0"/>
              <a:t>færøysk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</a:t>
            </a:r>
            <a:r>
              <a:rPr lang="nb-NO" dirty="0" smtClean="0"/>
              <a:t>v </a:t>
            </a:r>
            <a:r>
              <a:rPr lang="cs-CZ" dirty="0" smtClean="0"/>
              <a:t>sociolingvistice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Variasjon</a:t>
            </a:r>
            <a:r>
              <a:rPr lang="cs-CZ" dirty="0" smtClean="0"/>
              <a:t> </a:t>
            </a:r>
            <a:r>
              <a:rPr lang="nb-NO" dirty="0" smtClean="0"/>
              <a:t> - </a:t>
            </a:r>
            <a:r>
              <a:rPr lang="cs-CZ" dirty="0" smtClean="0"/>
              <a:t>tendence k jednotě, tendence k různosti</a:t>
            </a:r>
          </a:p>
          <a:p>
            <a:r>
              <a:rPr lang="cs-CZ" dirty="0" err="1" smtClean="0"/>
              <a:t>Bevegelse</a:t>
            </a:r>
            <a:r>
              <a:rPr lang="cs-CZ" dirty="0" smtClean="0"/>
              <a:t>  </a:t>
            </a:r>
          </a:p>
          <a:p>
            <a:r>
              <a:rPr lang="cs-CZ" dirty="0" err="1" smtClean="0"/>
              <a:t>Holdninger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Forestillinger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Forventninger</a:t>
            </a:r>
            <a:endParaRPr lang="cs-CZ" dirty="0" smtClean="0"/>
          </a:p>
          <a:p>
            <a:r>
              <a:rPr lang="cs-CZ" dirty="0" smtClean="0"/>
              <a:t>Jazyk a státnost</a:t>
            </a:r>
          </a:p>
          <a:p>
            <a:r>
              <a:rPr lang="cs-CZ" dirty="0" smtClean="0"/>
              <a:t>Ochrana jazyka </a:t>
            </a:r>
            <a:r>
              <a:rPr lang="nb-NO" dirty="0" smtClean="0"/>
              <a:t> - språkvern</a:t>
            </a:r>
            <a:r>
              <a:rPr lang="cs-CZ" dirty="0" smtClean="0"/>
              <a:t> (regulace)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Forst</a:t>
            </a:r>
            <a:r>
              <a:rPr lang="nb-NO" dirty="0" smtClean="0"/>
              <a:t>åelighet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Handler i stor grad om språkholdninger, nemlig hva folk vil forstå</a:t>
            </a:r>
          </a:p>
          <a:p>
            <a:r>
              <a:rPr lang="nb-NO" dirty="0" smtClean="0"/>
              <a:t>1. skandinavisk: norsk, dansk, svensk</a:t>
            </a:r>
          </a:p>
          <a:p>
            <a:r>
              <a:rPr lang="nb-NO" dirty="0" smtClean="0"/>
              <a:t>2. samisk: nordsamisk, sørsamisk, lulesamisk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Nor</a:t>
            </a:r>
            <a:r>
              <a:rPr lang="cs-CZ" dirty="0" smtClean="0"/>
              <a:t>š</a:t>
            </a:r>
            <a:r>
              <a:rPr lang="nb-NO" dirty="0" smtClean="0"/>
              <a:t>tina – bokmål</a:t>
            </a:r>
            <a:r>
              <a:rPr lang="cs-CZ" dirty="0" smtClean="0"/>
              <a:t> a </a:t>
            </a:r>
            <a:r>
              <a:rPr lang="cs-CZ" dirty="0" err="1" smtClean="0"/>
              <a:t>nynorsk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To </a:t>
            </a:r>
            <a:r>
              <a:rPr lang="cs-CZ" dirty="0" err="1" smtClean="0"/>
              <a:t>jamstilte</a:t>
            </a:r>
            <a:r>
              <a:rPr lang="cs-CZ" dirty="0" smtClean="0"/>
              <a:t> </a:t>
            </a:r>
            <a:r>
              <a:rPr lang="cs-CZ" dirty="0" err="1" smtClean="0"/>
              <a:t>skriftnormer</a:t>
            </a:r>
            <a:r>
              <a:rPr lang="cs-CZ" dirty="0" smtClean="0"/>
              <a:t> (m</a:t>
            </a:r>
            <a:r>
              <a:rPr lang="nb-NO" dirty="0" smtClean="0"/>
              <a:t>å</a:t>
            </a:r>
            <a:r>
              <a:rPr lang="cs-CZ" dirty="0" err="1" smtClean="0"/>
              <a:t>lformer</a:t>
            </a:r>
            <a:r>
              <a:rPr lang="cs-CZ" dirty="0" smtClean="0"/>
              <a:t>) </a:t>
            </a:r>
            <a:r>
              <a:rPr lang="cs-CZ" dirty="0" err="1" smtClean="0"/>
              <a:t>som</a:t>
            </a:r>
            <a:r>
              <a:rPr lang="cs-CZ" dirty="0" smtClean="0"/>
              <a:t> </a:t>
            </a:r>
            <a:r>
              <a:rPr lang="cs-CZ" dirty="0" err="1" smtClean="0"/>
              <a:t>dekker</a:t>
            </a:r>
            <a:r>
              <a:rPr lang="cs-CZ" dirty="0" smtClean="0"/>
              <a:t>  </a:t>
            </a:r>
            <a:r>
              <a:rPr lang="cs-CZ" dirty="0" err="1" smtClean="0"/>
              <a:t>det</a:t>
            </a:r>
            <a:r>
              <a:rPr lang="cs-CZ" dirty="0" smtClean="0"/>
              <a:t> </a:t>
            </a:r>
            <a:r>
              <a:rPr lang="cs-CZ" dirty="0" err="1" smtClean="0"/>
              <a:t>samme</a:t>
            </a:r>
            <a:r>
              <a:rPr lang="cs-CZ" dirty="0" smtClean="0"/>
              <a:t> </a:t>
            </a:r>
            <a:r>
              <a:rPr lang="cs-CZ" dirty="0" err="1" smtClean="0"/>
              <a:t>omr</a:t>
            </a:r>
            <a:r>
              <a:rPr lang="nb-NO" dirty="0" smtClean="0"/>
              <a:t>å</a:t>
            </a:r>
            <a:r>
              <a:rPr lang="cs-CZ" dirty="0" smtClean="0"/>
              <a:t>de, </a:t>
            </a:r>
            <a:r>
              <a:rPr lang="cs-CZ" dirty="0" err="1" smtClean="0"/>
              <a:t>dvs</a:t>
            </a:r>
            <a:r>
              <a:rPr lang="cs-CZ" dirty="0" smtClean="0"/>
              <a:t>.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norsk</a:t>
            </a:r>
            <a:r>
              <a:rPr lang="cs-CZ" dirty="0" smtClean="0"/>
              <a:t> </a:t>
            </a:r>
            <a:r>
              <a:rPr lang="cs-CZ" dirty="0" err="1" smtClean="0"/>
              <a:t>spr</a:t>
            </a:r>
            <a:r>
              <a:rPr lang="nb-NO" dirty="0" smtClean="0"/>
              <a:t>åk i flere standardutgaver - MULTINORMSPRÅK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Bevegelse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Vývoj zbrzděn – ostrovní efekt - Island</a:t>
            </a:r>
          </a:p>
          <a:p>
            <a:r>
              <a:rPr lang="cs-CZ" dirty="0" smtClean="0"/>
              <a:t>Emancipace národního jazyka (norština v 19. stol.)</a:t>
            </a:r>
          </a:p>
          <a:p>
            <a:r>
              <a:rPr lang="cs-CZ" dirty="0" smtClean="0"/>
              <a:t>Dialekt se může stát samostatným jazykem (</a:t>
            </a:r>
            <a:r>
              <a:rPr lang="cs-CZ" dirty="0" err="1" smtClean="0"/>
              <a:t>kvensk</a:t>
            </a:r>
            <a:r>
              <a:rPr lang="cs-CZ" dirty="0" smtClean="0"/>
              <a:t>)</a:t>
            </a:r>
          </a:p>
          <a:p>
            <a:r>
              <a:rPr lang="cs-CZ" dirty="0" smtClean="0"/>
              <a:t>Jazyk se může stát dialektem (</a:t>
            </a:r>
            <a:r>
              <a:rPr lang="cs-CZ" dirty="0" err="1" smtClean="0"/>
              <a:t>katalansk</a:t>
            </a:r>
            <a:r>
              <a:rPr lang="cs-CZ" dirty="0" smtClean="0"/>
              <a:t>)</a:t>
            </a:r>
          </a:p>
          <a:p>
            <a:r>
              <a:rPr lang="cs-CZ" dirty="0" smtClean="0"/>
              <a:t>Dialekt může být přiřazen k jinému jazyku: </a:t>
            </a:r>
            <a:r>
              <a:rPr lang="cs-CZ" dirty="0" err="1" smtClean="0"/>
              <a:t>sk</a:t>
            </a:r>
            <a:r>
              <a:rPr lang="nb-NO" dirty="0" smtClean="0"/>
              <a:t>ånsk </a:t>
            </a:r>
            <a:r>
              <a:rPr lang="cs-CZ" dirty="0" smtClean="0"/>
              <a:t>(kdysi dánský, dnes švédský dialekt)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314</Words>
  <Application>Microsoft Office PowerPoint</Application>
  <PresentationFormat>Předvádění na obrazovce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JAZYK A SPOLEČNOST</vt:lpstr>
      <vt:lpstr>sosiolingvistikk</vt:lpstr>
      <vt:lpstr>NORDEN</vt:lpstr>
      <vt:lpstr>Historicko-kulturní areál</vt:lpstr>
      <vt:lpstr>jazyky</vt:lpstr>
      <vt:lpstr>Témata v sociolingvistice</vt:lpstr>
      <vt:lpstr>Forståelighet</vt:lpstr>
      <vt:lpstr>Norština – bokmål a nynorsk</vt:lpstr>
      <vt:lpstr>Bevegelse</vt:lpstr>
      <vt:lpstr>Et språk</vt:lpstr>
      <vt:lpstr>Nordisk Råd </vt:lpstr>
    </vt:vector>
  </TitlesOfParts>
  <Company>ffmu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JAZYK A SPOLEČNOST</dc:title>
  <dc:creator>nordistika</dc:creator>
  <cp:lastModifiedBy>user</cp:lastModifiedBy>
  <cp:revision>9</cp:revision>
  <dcterms:created xsi:type="dcterms:W3CDTF">2011-09-21T06:07:46Z</dcterms:created>
  <dcterms:modified xsi:type="dcterms:W3CDTF">2016-04-28T05:29:07Z</dcterms:modified>
</cp:coreProperties>
</file>