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DB101DC-367F-47B4-9FED-392A55BFD936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E9152B-951F-493C-9A8F-CEBCEEB3B1F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01DC-367F-47B4-9FED-392A55BFD936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52B-951F-493C-9A8F-CEBCEEB3B1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01DC-367F-47B4-9FED-392A55BFD936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52B-951F-493C-9A8F-CEBCEEB3B1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DB101DC-367F-47B4-9FED-392A55BFD936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E9152B-951F-493C-9A8F-CEBCEEB3B1F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DB101DC-367F-47B4-9FED-392A55BFD936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E9152B-951F-493C-9A8F-CEBCEEB3B1F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01DC-367F-47B4-9FED-392A55BFD936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52B-951F-493C-9A8F-CEBCEEB3B1F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01DC-367F-47B4-9FED-392A55BFD936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52B-951F-493C-9A8F-CEBCEEB3B1F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B101DC-367F-47B4-9FED-392A55BFD936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E9152B-951F-493C-9A8F-CEBCEEB3B1F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01DC-367F-47B4-9FED-392A55BFD936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52B-951F-493C-9A8F-CEBCEEB3B1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DB101DC-367F-47B4-9FED-392A55BFD936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E9152B-951F-493C-9A8F-CEBCEEB3B1F4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B101DC-367F-47B4-9FED-392A55BFD936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E9152B-951F-493C-9A8F-CEBCEEB3B1F4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DB101DC-367F-47B4-9FED-392A55BFD936}" type="datetimeFigureOut">
              <a:rPr lang="cs-CZ" smtClean="0"/>
              <a:t>4.5.2016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E9152B-951F-493C-9A8F-CEBCEEB3B1F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Podle: Ivo POSPÍŠIL. </a:t>
            </a:r>
            <a:r>
              <a:rPr lang="cs-CZ" i="1" dirty="0" smtClean="0"/>
              <a:t>Základní okruhy filologické a literárněvědné metodologie a teorie.</a:t>
            </a:r>
            <a:br>
              <a:rPr lang="cs-CZ" i="1" dirty="0" smtClean="0"/>
            </a:br>
            <a:endParaRPr lang="cs-CZ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Vyd. Univerzita sv. Cyrila a Metoda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v </a:t>
            </a:r>
            <a:r>
              <a:rPr lang="cs-CZ" dirty="0" err="1" smtClean="0">
                <a:solidFill>
                  <a:schemeClr val="tx1"/>
                </a:solidFill>
              </a:rPr>
              <a:t>Trnave</a:t>
            </a:r>
            <a:r>
              <a:rPr lang="cs-CZ" dirty="0" smtClean="0">
                <a:solidFill>
                  <a:schemeClr val="tx1"/>
                </a:solidFill>
              </a:rPr>
              <a:t> 2010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563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Ďurišinova</a:t>
            </a:r>
            <a:r>
              <a:rPr lang="cs-CZ" dirty="0" smtClean="0"/>
              <a:t> koncepce světové literatury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1/ Souhrn národních literatur celého kontinentu</a:t>
            </a:r>
          </a:p>
          <a:p>
            <a:r>
              <a:rPr lang="cs-CZ" dirty="0" smtClean="0"/>
              <a:t>2/ hodnotový výběr toho nejlepšího</a:t>
            </a:r>
          </a:p>
          <a:p>
            <a:r>
              <a:rPr lang="cs-CZ" dirty="0" smtClean="0"/>
              <a:t>3/ útvar zahrnující vzájemně determinované vztahy a souvislosti, které fungují v </a:t>
            </a:r>
            <a:r>
              <a:rPr lang="cs-CZ" dirty="0" err="1" smtClean="0"/>
              <a:t>meziliterárním</a:t>
            </a:r>
            <a:r>
              <a:rPr lang="cs-CZ" dirty="0" smtClean="0"/>
              <a:t> procesu </a:t>
            </a:r>
          </a:p>
          <a:p>
            <a:r>
              <a:rPr lang="cs-CZ" dirty="0" smtClean="0"/>
              <a:t>Str. 156 dále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6105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Srovnávací literární věda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Komparatistika</a:t>
            </a:r>
          </a:p>
          <a:p>
            <a:r>
              <a:rPr lang="cs-CZ" dirty="0" smtClean="0"/>
              <a:t>Paul van </a:t>
            </a:r>
            <a:r>
              <a:rPr lang="cs-CZ" dirty="0" err="1" smtClean="0"/>
              <a:t>Tieghem</a:t>
            </a:r>
            <a:r>
              <a:rPr lang="cs-CZ" dirty="0" smtClean="0"/>
              <a:t>  (1871 – 1948)</a:t>
            </a:r>
          </a:p>
          <a:p>
            <a:r>
              <a:rPr lang="cs-CZ" dirty="0" smtClean="0"/>
              <a:t>René </a:t>
            </a:r>
            <a:r>
              <a:rPr lang="cs-CZ" dirty="0" err="1" smtClean="0"/>
              <a:t>Wellek</a:t>
            </a:r>
            <a:r>
              <a:rPr lang="cs-CZ" dirty="0" smtClean="0"/>
              <a:t> (1903 – 1995)</a:t>
            </a:r>
          </a:p>
          <a:p>
            <a:r>
              <a:rPr lang="cs-CZ" dirty="0" smtClean="0"/>
              <a:t>Frank </a:t>
            </a:r>
            <a:r>
              <a:rPr lang="cs-CZ" dirty="0" err="1" smtClean="0"/>
              <a:t>Wollmann</a:t>
            </a:r>
            <a:r>
              <a:rPr lang="cs-CZ" dirty="0" smtClean="0"/>
              <a:t> (1888- - 1969)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5946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Srovnávání/porovnávání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Všech kategorií literární poetiky:</a:t>
            </a:r>
          </a:p>
          <a:p>
            <a:r>
              <a:rPr lang="cs-CZ" dirty="0" err="1" smtClean="0"/>
              <a:t>Trópy</a:t>
            </a:r>
            <a:r>
              <a:rPr lang="cs-CZ" dirty="0" smtClean="0"/>
              <a:t> a figury</a:t>
            </a:r>
          </a:p>
          <a:p>
            <a:r>
              <a:rPr lang="cs-CZ" dirty="0" smtClean="0"/>
              <a:t>Autoři a jejich působení</a:t>
            </a:r>
          </a:p>
          <a:p>
            <a:r>
              <a:rPr lang="cs-CZ" dirty="0" smtClean="0"/>
              <a:t>Směry</a:t>
            </a:r>
          </a:p>
          <a:p>
            <a:endParaRPr lang="cs-CZ" dirty="0"/>
          </a:p>
          <a:p>
            <a:r>
              <a:rPr lang="cs-CZ" dirty="0" smtClean="0"/>
              <a:t>SROVNÁVÁNÍ TÉMAT</a:t>
            </a:r>
          </a:p>
          <a:p>
            <a:r>
              <a:rPr lang="cs-CZ" dirty="0" smtClean="0"/>
              <a:t>SROVNÁVÁNÍ TVARU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5034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komparatistika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Genetická komparatistika (setkání, přímé působení četbou)</a:t>
            </a:r>
          </a:p>
          <a:p>
            <a:r>
              <a:rPr lang="cs-CZ" dirty="0" smtClean="0"/>
              <a:t>Typologická komparatistika (bez prokázaného kontaktu)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914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Následkem kontaktů může dojít k tvůrčím posunům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Parafráze</a:t>
            </a:r>
          </a:p>
          <a:p>
            <a:r>
              <a:rPr lang="cs-CZ" dirty="0" smtClean="0"/>
              <a:t>Adaptace</a:t>
            </a:r>
          </a:p>
          <a:p>
            <a:r>
              <a:rPr lang="cs-CZ" dirty="0" smtClean="0"/>
              <a:t>Parodie</a:t>
            </a:r>
          </a:p>
          <a:p>
            <a:endParaRPr lang="cs-CZ" dirty="0"/>
          </a:p>
          <a:p>
            <a:r>
              <a:rPr lang="cs-CZ" dirty="0" smtClean="0"/>
              <a:t>Dvojdomost – spisovatel píšící ve dvou jazycích</a:t>
            </a:r>
          </a:p>
          <a:p>
            <a:r>
              <a:rPr lang="cs-CZ" dirty="0"/>
              <a:t> </a:t>
            </a:r>
            <a:r>
              <a:rPr lang="cs-CZ" dirty="0" smtClean="0"/>
              <a:t>             - spisovatel přiřazovaný do dvou kultur</a:t>
            </a:r>
          </a:p>
          <a:p>
            <a:r>
              <a:rPr lang="cs-CZ" dirty="0" smtClean="0"/>
              <a:t>(Jan Kollár, Juraj </a:t>
            </a:r>
            <a:r>
              <a:rPr lang="cs-CZ" dirty="0" err="1" smtClean="0"/>
              <a:t>Palkovič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7206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Dříve velmi užívaný termín</a:t>
            </a:r>
          </a:p>
          <a:p>
            <a:r>
              <a:rPr lang="cs-CZ" dirty="0" smtClean="0"/>
              <a:t>„osudový problém literární komparatistiky“</a:t>
            </a:r>
          </a:p>
          <a:p>
            <a:endParaRPr lang="cs-CZ" dirty="0"/>
          </a:p>
          <a:p>
            <a:r>
              <a:rPr lang="cs-CZ" dirty="0" smtClean="0"/>
              <a:t>X</a:t>
            </a:r>
          </a:p>
          <a:p>
            <a:r>
              <a:rPr lang="cs-CZ" dirty="0" err="1" smtClean="0"/>
              <a:t>Dionýz</a:t>
            </a:r>
            <a:r>
              <a:rPr lang="cs-CZ" dirty="0" smtClean="0"/>
              <a:t> </a:t>
            </a:r>
            <a:r>
              <a:rPr lang="cs-CZ" b="1" dirty="0" err="1" smtClean="0"/>
              <a:t>Ďurišin</a:t>
            </a:r>
            <a:endParaRPr lang="cs-CZ" b="1" dirty="0" smtClean="0"/>
          </a:p>
          <a:p>
            <a:r>
              <a:rPr lang="cs-CZ" dirty="0" smtClean="0"/>
              <a:t>Recepce-kreace</a:t>
            </a:r>
          </a:p>
          <a:p>
            <a:r>
              <a:rPr lang="cs-CZ" dirty="0" smtClean="0"/>
              <a:t>impuls- vstřícný pohyb recepčního prostředí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213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Ďurišin</a:t>
            </a:r>
            <a:r>
              <a:rPr lang="cs-CZ" dirty="0" smtClean="0"/>
              <a:t> hovoří o </a:t>
            </a:r>
            <a:r>
              <a:rPr lang="cs-CZ" dirty="0" err="1" smtClean="0"/>
              <a:t>meziliterárním</a:t>
            </a:r>
            <a:r>
              <a:rPr lang="cs-CZ" dirty="0" smtClean="0"/>
              <a:t> kontaktu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Příbuzné literatury</a:t>
            </a:r>
          </a:p>
          <a:p>
            <a:r>
              <a:rPr lang="cs-CZ" dirty="0" smtClean="0"/>
              <a:t>Zónové komplexy</a:t>
            </a:r>
          </a:p>
          <a:p>
            <a:r>
              <a:rPr lang="cs-CZ" dirty="0" smtClean="0"/>
              <a:t>Obecná literatura – </a:t>
            </a:r>
            <a:r>
              <a:rPr lang="cs-CZ" dirty="0" err="1" smtClean="0"/>
              <a:t>littérature</a:t>
            </a:r>
            <a:r>
              <a:rPr lang="cs-CZ" dirty="0" smtClean="0"/>
              <a:t> </a:t>
            </a:r>
            <a:r>
              <a:rPr lang="cs-CZ" dirty="0" err="1" smtClean="0"/>
              <a:t>générale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4842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Světová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Weltliteratur</a:t>
            </a:r>
            <a:r>
              <a:rPr lang="cs-CZ" dirty="0" smtClean="0"/>
              <a:t> – J.W. Goethe</a:t>
            </a:r>
          </a:p>
          <a:p>
            <a:r>
              <a:rPr lang="cs-CZ" dirty="0" smtClean="0"/>
              <a:t>„vědomí </a:t>
            </a:r>
            <a:r>
              <a:rPr lang="cs-CZ" dirty="0" err="1" smtClean="0"/>
              <a:t>meziliterárních</a:t>
            </a:r>
            <a:r>
              <a:rPr lang="cs-CZ" dirty="0" smtClean="0"/>
              <a:t> souvislostí“</a:t>
            </a:r>
          </a:p>
          <a:p>
            <a:r>
              <a:rPr lang="cs-CZ" dirty="0" smtClean="0"/>
              <a:t>„výměna kulturních statků“</a:t>
            </a:r>
          </a:p>
          <a:p>
            <a:endParaRPr lang="cs-CZ" dirty="0"/>
          </a:p>
          <a:p>
            <a:r>
              <a:rPr lang="cs-CZ" dirty="0" smtClean="0"/>
              <a:t>Vladimír Svatoň: </a:t>
            </a:r>
          </a:p>
          <a:p>
            <a:r>
              <a:rPr lang="cs-CZ" dirty="0" smtClean="0"/>
              <a:t>Ne fixní danost, ale</a:t>
            </a:r>
          </a:p>
          <a:p>
            <a:r>
              <a:rPr lang="cs-CZ" dirty="0" smtClean="0"/>
              <a:t>Výsledek specifického způsobu interpretace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7108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Great </a:t>
            </a:r>
            <a:r>
              <a:rPr lang="cs-CZ" dirty="0" err="1" smtClean="0"/>
              <a:t>literature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Angloamerický postup:</a:t>
            </a:r>
          </a:p>
          <a:p>
            <a:r>
              <a:rPr lang="cs-CZ" dirty="0" smtClean="0"/>
              <a:t>Mechanický, aditivní, přiřazovací způsob,</a:t>
            </a:r>
          </a:p>
          <a:p>
            <a:r>
              <a:rPr lang="cs-CZ" dirty="0" smtClean="0"/>
              <a:t>který vychází ze čtenářské a vydavatelské praxe. A hledání hodnotových prvků?</a:t>
            </a:r>
          </a:p>
          <a:p>
            <a:endParaRPr lang="cs-CZ" dirty="0"/>
          </a:p>
          <a:p>
            <a:r>
              <a:rPr lang="cs-CZ" dirty="0" smtClean="0"/>
              <a:t>Harold </a:t>
            </a:r>
            <a:r>
              <a:rPr lang="cs-CZ" dirty="0" err="1" smtClean="0"/>
              <a:t>Bloom</a:t>
            </a:r>
            <a:r>
              <a:rPr lang="cs-CZ" dirty="0" smtClean="0"/>
              <a:t>: </a:t>
            </a:r>
            <a:r>
              <a:rPr lang="cs-CZ" dirty="0" err="1" smtClean="0"/>
              <a:t>The</a:t>
            </a:r>
            <a:r>
              <a:rPr lang="cs-CZ" dirty="0" smtClean="0"/>
              <a:t> Western Canon (1994)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50910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236</Words>
  <Application>Microsoft Office PowerPoint</Application>
  <PresentationFormat>Předvádění na obrazovce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  Podle: Ivo POSPÍŠIL. Základní okruhy filologické a literárněvědné metodologie a teorie. </vt:lpstr>
      <vt:lpstr>Srovnávací literární věda</vt:lpstr>
      <vt:lpstr>Srovnávání/porovnávání</vt:lpstr>
      <vt:lpstr>komparatistika</vt:lpstr>
      <vt:lpstr>Následkem kontaktů může dojít k tvůrčím posunům</vt:lpstr>
      <vt:lpstr>vliv</vt:lpstr>
      <vt:lpstr>Ďurišin hovoří o meziliterárním kontaktu</vt:lpstr>
      <vt:lpstr>Světová literatura</vt:lpstr>
      <vt:lpstr>Great literature</vt:lpstr>
      <vt:lpstr>Ďurišinova koncepce světové literatury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Podle: Ivo POSPÍŠIL. Základní okruhy filologické a literárněvědné metodologie a teorie.</dc:title>
  <dc:creator>user</dc:creator>
  <cp:lastModifiedBy>user</cp:lastModifiedBy>
  <cp:revision>6</cp:revision>
  <dcterms:created xsi:type="dcterms:W3CDTF">2016-05-04T05:26:01Z</dcterms:created>
  <dcterms:modified xsi:type="dcterms:W3CDTF">2016-05-04T06:03:02Z</dcterms:modified>
</cp:coreProperties>
</file>