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315" r:id="rId4"/>
    <p:sldId id="316" r:id="rId5"/>
    <p:sldId id="314" r:id="rId6"/>
    <p:sldId id="270" r:id="rId7"/>
    <p:sldId id="317" r:id="rId8"/>
    <p:sldId id="318" r:id="rId9"/>
    <p:sldId id="321" r:id="rId10"/>
    <p:sldId id="323" r:id="rId11"/>
    <p:sldId id="324" r:id="rId12"/>
    <p:sldId id="325" r:id="rId13"/>
    <p:sldId id="271" r:id="rId14"/>
    <p:sldId id="272" r:id="rId15"/>
    <p:sldId id="273" r:id="rId16"/>
    <p:sldId id="274" r:id="rId17"/>
    <p:sldId id="277" r:id="rId18"/>
    <p:sldId id="304" r:id="rId19"/>
    <p:sldId id="275" r:id="rId20"/>
    <p:sldId id="281" r:id="rId21"/>
    <p:sldId id="283" r:id="rId22"/>
    <p:sldId id="282" r:id="rId23"/>
    <p:sldId id="305" r:id="rId24"/>
    <p:sldId id="284" r:id="rId25"/>
    <p:sldId id="299" r:id="rId26"/>
    <p:sldId id="285" r:id="rId27"/>
    <p:sldId id="301" r:id="rId28"/>
    <p:sldId id="307" r:id="rId29"/>
    <p:sldId id="286" r:id="rId30"/>
    <p:sldId id="287" r:id="rId31"/>
    <p:sldId id="288" r:id="rId32"/>
    <p:sldId id="302" r:id="rId33"/>
    <p:sldId id="303" r:id="rId34"/>
    <p:sldId id="306" r:id="rId35"/>
    <p:sldId id="290" r:id="rId36"/>
    <p:sldId id="308" r:id="rId37"/>
    <p:sldId id="295" r:id="rId38"/>
    <p:sldId id="292" r:id="rId39"/>
    <p:sldId id="309" r:id="rId40"/>
    <p:sldId id="296" r:id="rId41"/>
    <p:sldId id="310" r:id="rId42"/>
    <p:sldId id="294" r:id="rId43"/>
    <p:sldId id="300" r:id="rId44"/>
    <p:sldId id="322" r:id="rId45"/>
    <p:sldId id="311" r:id="rId4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00FF-F50D-4853-AC96-13CF18255388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3040B-1851-44CC-9C0E-E27F24F5F70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00FF-F50D-4853-AC96-13CF18255388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3040B-1851-44CC-9C0E-E27F24F5F70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00FF-F50D-4853-AC96-13CF18255388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3040B-1851-44CC-9C0E-E27F24F5F70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00FF-F50D-4853-AC96-13CF18255388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3040B-1851-44CC-9C0E-E27F24F5F70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00FF-F50D-4853-AC96-13CF18255388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3040B-1851-44CC-9C0E-E27F24F5F70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00FF-F50D-4853-AC96-13CF18255388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3040B-1851-44CC-9C0E-E27F24F5F70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00FF-F50D-4853-AC96-13CF18255388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3040B-1851-44CC-9C0E-E27F24F5F70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00FF-F50D-4853-AC96-13CF18255388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3040B-1851-44CC-9C0E-E27F24F5F70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00FF-F50D-4853-AC96-13CF18255388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3040B-1851-44CC-9C0E-E27F24F5F70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00FF-F50D-4853-AC96-13CF18255388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3040B-1851-44CC-9C0E-E27F24F5F70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00FF-F50D-4853-AC96-13CF18255388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793040B-1851-44CC-9C0E-E27F24F5F70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4C00FF-F50D-4853-AC96-13CF18255388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93040B-1851-44CC-9C0E-E27F24F5F703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Náplň poradenských služeb ve škole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Školní poradenství</a:t>
            </a:r>
          </a:p>
          <a:p>
            <a:endParaRPr lang="cs-CZ" dirty="0"/>
          </a:p>
          <a:p>
            <a:r>
              <a:rPr lang="cs-CZ" dirty="0" smtClean="0"/>
              <a:t>Mgr. Alice Vašáková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249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 spočívají v 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Poradenské pomoci školy a školského poradenského zařízení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Úpravě organizace, obsahu, hodnocení, forem a metod vzdělávání včetně zabezpečení výuky předmětů speciálně pedagogické péče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Úpravě podmínek přijímání ke vzdělávání a jeho ukončování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Použití kompenzačních pomůcek, speciálních učebnic, využívání různých komunikačních systémů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Úpravě výstupů vzdělávání v mezích stanovených RVP</a:t>
            </a:r>
          </a:p>
        </p:txBody>
      </p:sp>
    </p:spTree>
    <p:extLst>
      <p:ext uri="{BB962C8B-B14F-4D97-AF65-F5344CB8AC3E}">
        <p14:creationId xmlns:p14="http://schemas.microsoft.com/office/powerpoint/2010/main" val="137516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1433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Vzdělávání podle IVP</a:t>
            </a:r>
          </a:p>
          <a:p>
            <a:pPr eaLnBrk="1" hangingPunct="1"/>
            <a:r>
              <a:rPr lang="cs-CZ" altLang="cs-CZ" smtClean="0"/>
              <a:t>Využití asistenta pedagoga</a:t>
            </a:r>
          </a:p>
          <a:p>
            <a:pPr eaLnBrk="1" hangingPunct="1"/>
            <a:r>
              <a:rPr lang="cs-CZ" altLang="cs-CZ" smtClean="0"/>
              <a:t>Využití dalšího pedagogického pracovníka, tlumočníka do znakové řeči, přepisovatele nebo možnosti působení dalších podpůrných osob (osobní asistenti)</a:t>
            </a:r>
          </a:p>
          <a:p>
            <a:pPr eaLnBrk="1" hangingPunct="1"/>
            <a:r>
              <a:rPr lang="cs-CZ" altLang="cs-CZ" smtClean="0"/>
              <a:t>Poskytování vzdělávání nebo školských služeb ve stavebně nebo technicky upravených prostorách</a:t>
            </a:r>
          </a:p>
        </p:txBody>
      </p:sp>
    </p:spTree>
    <p:extLst>
      <p:ext uri="{BB962C8B-B14F-4D97-AF65-F5344CB8AC3E}">
        <p14:creationId xmlns:p14="http://schemas.microsoft.com/office/powerpoint/2010/main" val="209930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60350"/>
            <a:ext cx="8374063" cy="5905500"/>
          </a:xfrm>
        </p:spPr>
        <p:txBody>
          <a:bodyPr>
            <a:normAutofit/>
          </a:bodyPr>
          <a:lstStyle/>
          <a:p>
            <a:pPr marL="0" indent="0" eaLnBrk="1" hangingPunct="1">
              <a:buFont typeface="Wingdings 2" pitchFamily="18" charset="2"/>
              <a:buNone/>
              <a:defRPr/>
            </a:pPr>
            <a:endParaRPr lang="cs-CZ" sz="2800" dirty="0" smtClean="0"/>
          </a:p>
          <a:p>
            <a:pPr marL="0" indent="0" eaLnBrk="1" hangingPunct="1">
              <a:buFont typeface="Wingdings 2" pitchFamily="18" charset="2"/>
              <a:buNone/>
              <a:defRPr/>
            </a:pPr>
            <a:r>
              <a:rPr lang="cs-CZ" sz="2800" dirty="0" smtClean="0"/>
              <a:t>Podpůrná opatření mají být poskytována                     v těchto oblastech: </a:t>
            </a:r>
          </a:p>
          <a:p>
            <a:pPr lvl="1" eaLnBrk="1" hangingPunct="1">
              <a:defRPr/>
            </a:pPr>
            <a:r>
              <a:rPr lang="cs-CZ" dirty="0" smtClean="0"/>
              <a:t>organizace výuky</a:t>
            </a:r>
          </a:p>
          <a:p>
            <a:pPr lvl="1" eaLnBrk="1" hangingPunct="1">
              <a:defRPr/>
            </a:pPr>
            <a:r>
              <a:rPr lang="cs-CZ" dirty="0" smtClean="0"/>
              <a:t>modifikace vyučovacích metod a forem</a:t>
            </a:r>
          </a:p>
          <a:p>
            <a:pPr lvl="1" eaLnBrk="1" hangingPunct="1">
              <a:defRPr/>
            </a:pPr>
            <a:r>
              <a:rPr lang="cs-CZ" dirty="0" smtClean="0"/>
              <a:t>intervence</a:t>
            </a:r>
          </a:p>
          <a:p>
            <a:pPr lvl="1" eaLnBrk="1" hangingPunct="1">
              <a:defRPr/>
            </a:pPr>
            <a:r>
              <a:rPr lang="cs-CZ" dirty="0" smtClean="0"/>
              <a:t>pomůcky</a:t>
            </a:r>
          </a:p>
          <a:p>
            <a:pPr lvl="1" eaLnBrk="1" hangingPunct="1">
              <a:defRPr/>
            </a:pPr>
            <a:r>
              <a:rPr lang="cs-CZ" dirty="0" smtClean="0"/>
              <a:t>úpravy obsahu vzdělávání – speciálně </a:t>
            </a:r>
            <a:r>
              <a:rPr lang="cs-CZ" dirty="0" err="1" smtClean="0"/>
              <a:t>ped</a:t>
            </a:r>
            <a:r>
              <a:rPr lang="cs-CZ" dirty="0" smtClean="0"/>
              <a:t>. předmět</a:t>
            </a:r>
          </a:p>
          <a:p>
            <a:pPr lvl="1" eaLnBrk="1" hangingPunct="1">
              <a:defRPr/>
            </a:pPr>
            <a:r>
              <a:rPr lang="cs-CZ" dirty="0" smtClean="0"/>
              <a:t>hodnocení</a:t>
            </a:r>
          </a:p>
          <a:p>
            <a:pPr lvl="1" eaLnBrk="1" hangingPunct="1">
              <a:defRPr/>
            </a:pPr>
            <a:r>
              <a:rPr lang="cs-CZ" dirty="0" smtClean="0"/>
              <a:t>příprava na výuku</a:t>
            </a:r>
          </a:p>
          <a:p>
            <a:pPr lvl="1" eaLnBrk="1" hangingPunct="1">
              <a:defRPr/>
            </a:pPr>
            <a:r>
              <a:rPr lang="cs-CZ" dirty="0" smtClean="0"/>
              <a:t>podpora sociální a zdravotní</a:t>
            </a:r>
          </a:p>
          <a:p>
            <a:pPr lvl="1" eaLnBrk="1" hangingPunct="1">
              <a:defRPr/>
            </a:pPr>
            <a:r>
              <a:rPr lang="cs-CZ" dirty="0" smtClean="0"/>
              <a:t>práce s třídním kolektivem</a:t>
            </a:r>
          </a:p>
          <a:p>
            <a:pPr lvl="1" eaLnBrk="1" hangingPunct="1">
              <a:defRPr/>
            </a:pPr>
            <a:r>
              <a:rPr lang="cs-CZ" dirty="0" smtClean="0"/>
              <a:t>úprava prostředí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5565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oruchy učení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276872"/>
            <a:ext cx="2792281" cy="3606347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Správný název: specifické vývojové poruchy učení</a:t>
            </a:r>
          </a:p>
          <a:p>
            <a:r>
              <a:rPr lang="cs-CZ" dirty="0" smtClean="0"/>
              <a:t>Nejčastější jsou </a:t>
            </a:r>
          </a:p>
          <a:p>
            <a:pPr>
              <a:buFontTx/>
              <a:buChar char="-"/>
            </a:pPr>
            <a:r>
              <a:rPr lang="cs-CZ" dirty="0"/>
              <a:t>Dyslexie</a:t>
            </a:r>
          </a:p>
          <a:p>
            <a:pPr>
              <a:buFontTx/>
              <a:buChar char="-"/>
            </a:pPr>
            <a:r>
              <a:rPr lang="cs-CZ" dirty="0"/>
              <a:t>Dysortografie</a:t>
            </a:r>
          </a:p>
          <a:p>
            <a:pPr>
              <a:buFontTx/>
              <a:buChar char="-"/>
            </a:pPr>
            <a:r>
              <a:rPr lang="cs-CZ" dirty="0"/>
              <a:t>Dysgrafie</a:t>
            </a:r>
          </a:p>
          <a:p>
            <a:r>
              <a:rPr lang="cs-CZ" dirty="0" smtClean="0"/>
              <a:t>Procento v populaci-oficiální a neoficiální, rozmezí 2-20%</a:t>
            </a:r>
          </a:p>
          <a:p>
            <a:r>
              <a:rPr lang="cs-CZ" dirty="0" smtClean="0"/>
              <a:t>Co o nich víme?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648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sym typeface="Wingdings" pitchFamily="2" charset="2"/>
              </a:rPr>
              <a:t>Obvykle se popisují jako „neschopnost“ zvládnout čtení, psaní, počítání běžnými metodami na úrovni, která je očekávatelná vzhledem k intelektu, motivaci, podnětnosti prostředí. Projevují se specifickými </a:t>
            </a:r>
            <a:r>
              <a:rPr lang="cs-CZ" dirty="0" smtClean="0">
                <a:sym typeface="Wingdings" pitchFamily="2" charset="2"/>
              </a:rPr>
              <a:t>obtížemi v dané oblasti</a:t>
            </a:r>
          </a:p>
          <a:p>
            <a:r>
              <a:rPr lang="cs-CZ" dirty="0" smtClean="0">
                <a:sym typeface="Wingdings" pitchFamily="2" charset="2"/>
              </a:rPr>
              <a:t>Příčina vzniku je nejasná, pravděpodobně se jedná       o kombinaci faktorů (dědičnost, </a:t>
            </a:r>
            <a:r>
              <a:rPr lang="cs-CZ" dirty="0" err="1" smtClean="0">
                <a:sym typeface="Wingdings" pitchFamily="2" charset="2"/>
              </a:rPr>
              <a:t>pre</a:t>
            </a:r>
            <a:r>
              <a:rPr lang="cs-CZ" dirty="0" smtClean="0">
                <a:sym typeface="Wingdings" pitchFamily="2" charset="2"/>
              </a:rPr>
              <a:t> a perinatální komplikace, specifické změny ve fungování nervového systému)</a:t>
            </a:r>
          </a:p>
          <a:p>
            <a:r>
              <a:rPr lang="cs-CZ" dirty="0" smtClean="0">
                <a:sym typeface="Wingdings" pitchFamily="2" charset="2"/>
              </a:rPr>
              <a:t>Nejde jen o prostou neschopnost naučit se číst, psát      a počítat (intelekt, zanedbanost, lenost)</a:t>
            </a:r>
          </a:p>
          <a:p>
            <a:endParaRPr lang="cs-CZ" dirty="0" smtClean="0">
              <a:sym typeface="Wingdings" pitchFamily="2" charset="2"/>
            </a:endParaRPr>
          </a:p>
          <a:p>
            <a:endParaRPr lang="cs-CZ" dirty="0">
              <a:sym typeface="Wingdings" pitchFamily="2" charset="2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86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Podkladem poruch učení bývá zejména oslabení percepce (zrakové, sluchové), motoriky, problematická lateralita apod.</a:t>
            </a:r>
          </a:p>
          <a:p>
            <a:r>
              <a:rPr lang="cs-CZ" dirty="0" smtClean="0"/>
              <a:t>Proto se děti s rizikem rozvoje SPU dají teoreticky identifikovat již v předškolním věku</a:t>
            </a:r>
          </a:p>
          <a:p>
            <a:r>
              <a:rPr lang="cs-CZ" dirty="0" smtClean="0"/>
              <a:t>Poruchy učení se často kombinují s jinými obtížemi (poruchy pozornosti, řeči) a projevují se i mimo samotné čtení, psaní a počítání (</a:t>
            </a:r>
            <a:r>
              <a:rPr lang="cs-CZ" dirty="0" err="1" smtClean="0"/>
              <a:t>sebeorganizace</a:t>
            </a:r>
            <a:r>
              <a:rPr lang="cs-CZ" dirty="0" smtClean="0"/>
              <a:t>, práceschopnost, časoprostorová orientace…)</a:t>
            </a:r>
          </a:p>
          <a:p>
            <a:r>
              <a:rPr lang="cs-CZ" dirty="0" smtClean="0"/>
              <a:t>Největším rizikem je (mimo ta výuková) </a:t>
            </a:r>
            <a:r>
              <a:rPr lang="cs-CZ" dirty="0" err="1" smtClean="0"/>
              <a:t>stálepřítomný</a:t>
            </a:r>
            <a:r>
              <a:rPr lang="cs-CZ" dirty="0" smtClean="0"/>
              <a:t> pocit selhávání, pokles motivace a nízké sebehodnocení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205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je?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204864"/>
            <a:ext cx="3168352" cy="3744416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Pojďme si napsat diktát jako </a:t>
            </a:r>
            <a:r>
              <a:rPr lang="cs-CZ" dirty="0" err="1" smtClean="0"/>
              <a:t>dysortografik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/>
              <a:t>zaměňujeme tvarově podobná písmena </a:t>
            </a:r>
            <a:r>
              <a:rPr lang="cs-CZ" dirty="0" smtClean="0"/>
              <a:t>            M – N       A – O      R - </a:t>
            </a:r>
            <a:r>
              <a:rPr lang="cs-CZ" dirty="0"/>
              <a:t>Z </a:t>
            </a:r>
          </a:p>
          <a:p>
            <a:pPr>
              <a:buFontTx/>
              <a:buChar char="-"/>
            </a:pPr>
            <a:r>
              <a:rPr lang="cs-CZ" dirty="0"/>
              <a:t>před </a:t>
            </a:r>
            <a:r>
              <a:rPr lang="cs-CZ" dirty="0" smtClean="0"/>
              <a:t>každým i-y poctivě odůvodňujeme, co a proč ve slově napíšeme </a:t>
            </a:r>
            <a:endParaRPr lang="cs-CZ" dirty="0"/>
          </a:p>
          <a:p>
            <a:r>
              <a:rPr lang="cs-CZ" dirty="0" smtClean="0"/>
              <a:t>A ještě pár vět jako dysgrafik</a:t>
            </a:r>
          </a:p>
        </p:txBody>
      </p:sp>
    </p:spTree>
    <p:extLst>
      <p:ext uri="{BB962C8B-B14F-4D97-AF65-F5344CB8AC3E}">
        <p14:creationId xmlns:p14="http://schemas.microsoft.com/office/powerpoint/2010/main" val="281635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 tím ve škole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348880"/>
            <a:ext cx="2304256" cy="3240360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Co potřebuje žák             s poruchami učení ve škole?</a:t>
            </a:r>
          </a:p>
          <a:p>
            <a:pPr>
              <a:buFontTx/>
              <a:buChar char="-"/>
            </a:pPr>
            <a:r>
              <a:rPr lang="cs-CZ" dirty="0" smtClean="0"/>
              <a:t>V oblasti výukové</a:t>
            </a:r>
          </a:p>
          <a:p>
            <a:pPr>
              <a:buFontTx/>
              <a:buChar char="-"/>
            </a:pPr>
            <a:r>
              <a:rPr lang="cs-CZ" dirty="0" smtClean="0"/>
              <a:t>V oblasti vztahové</a:t>
            </a:r>
          </a:p>
          <a:p>
            <a:pPr>
              <a:buFontTx/>
              <a:buChar char="-"/>
            </a:pPr>
            <a:r>
              <a:rPr lang="cs-CZ" dirty="0" smtClean="0"/>
              <a:t>Jak to udělat, aby nepřestal mít chuť pracovat?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840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žáky systémově pracovat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800" dirty="0"/>
              <a:t>Respekt osobního </a:t>
            </a:r>
            <a:r>
              <a:rPr lang="cs-CZ" sz="2800" dirty="0" smtClean="0"/>
              <a:t>tempa (porucha brzdí, pokud má žák vyrovnávat hendikep, pracuje se mu obtížněji)</a:t>
            </a:r>
            <a:endParaRPr lang="cs-CZ" sz="2800" dirty="0"/>
          </a:p>
          <a:p>
            <a:r>
              <a:rPr lang="cs-CZ" sz="2800" dirty="0"/>
              <a:t>Omezený rozsah </a:t>
            </a:r>
            <a:r>
              <a:rPr lang="cs-CZ" sz="2800" dirty="0" smtClean="0"/>
              <a:t>úkolů (dle potřeby-smyslem je prokázat znalost nebo procvičit látku)</a:t>
            </a:r>
            <a:endParaRPr lang="cs-CZ" sz="2800" dirty="0"/>
          </a:p>
          <a:p>
            <a:r>
              <a:rPr lang="cs-CZ" sz="2800" dirty="0"/>
              <a:t>Přizpůsobení formy práce </a:t>
            </a:r>
            <a:r>
              <a:rPr lang="cs-CZ" sz="2800" dirty="0" smtClean="0"/>
              <a:t>žákovi (respektovat jeho omezení-ulevovat tam, kde je to smysluplné)</a:t>
            </a:r>
            <a:endParaRPr lang="cs-CZ" sz="2800" dirty="0"/>
          </a:p>
          <a:p>
            <a:r>
              <a:rPr lang="cs-CZ" sz="2800" dirty="0"/>
              <a:t>Dopomoc při zadávání </a:t>
            </a:r>
            <a:r>
              <a:rPr lang="cs-CZ" sz="2800" dirty="0" smtClean="0"/>
              <a:t>úkolů (dopomoc prvního kroku)</a:t>
            </a:r>
            <a:endParaRPr lang="cs-CZ" sz="2800" dirty="0"/>
          </a:p>
          <a:p>
            <a:r>
              <a:rPr lang="cs-CZ" sz="2800" dirty="0"/>
              <a:t>Změny v </a:t>
            </a:r>
            <a:r>
              <a:rPr lang="cs-CZ" sz="2800" dirty="0" err="1"/>
              <a:t>kriteriích</a:t>
            </a:r>
            <a:r>
              <a:rPr lang="cs-CZ" sz="2800" dirty="0"/>
              <a:t> hodnocení, uzpůsobení podmínek pro </a:t>
            </a:r>
            <a:r>
              <a:rPr lang="cs-CZ" sz="2800" dirty="0" smtClean="0"/>
              <a:t>hodnocení (dle povahy poruchy)</a:t>
            </a:r>
            <a:endParaRPr lang="cs-CZ" sz="2800" dirty="0"/>
          </a:p>
          <a:p>
            <a:r>
              <a:rPr lang="cs-CZ" sz="2800" dirty="0"/>
              <a:t>Práce s </a:t>
            </a:r>
            <a:r>
              <a:rPr lang="cs-CZ" sz="2800" dirty="0" smtClean="0"/>
              <a:t>chybou (chyba jako příležitost)</a:t>
            </a:r>
            <a:endParaRPr lang="cs-CZ" sz="2800" dirty="0"/>
          </a:p>
          <a:p>
            <a:r>
              <a:rPr lang="cs-CZ" sz="2800" dirty="0"/>
              <a:t>Reedukace  a doučování</a:t>
            </a:r>
          </a:p>
          <a:p>
            <a:r>
              <a:rPr lang="cs-CZ" sz="2800" dirty="0" smtClean="0"/>
              <a:t>Pomůcky (individualizované)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264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Poruchy chování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Typický příklad poruchy, na které se odborníci neshodnou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 smtClean="0"/>
          </a:p>
          <a:p>
            <a:r>
              <a:rPr lang="cs-CZ" dirty="0" smtClean="0"/>
              <a:t>Rozlišujeme dva základní typy: poruchy pozornosti ADD/ADHD a samotné poruchy chování</a:t>
            </a:r>
          </a:p>
          <a:p>
            <a:r>
              <a:rPr lang="cs-CZ" dirty="0" smtClean="0"/>
              <a:t>Procento dětí v populaci stoupá…</a:t>
            </a:r>
          </a:p>
          <a:p>
            <a:r>
              <a:rPr lang="cs-CZ" dirty="0" smtClean="0"/>
              <a:t>Dráždivé děti, které dráždí své učitele (a často i své rodiče)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250" y="3213894"/>
            <a:ext cx="2476500" cy="1847850"/>
          </a:xfrm>
        </p:spPr>
      </p:pic>
    </p:spTree>
    <p:extLst>
      <p:ext uri="{BB962C8B-B14F-4D97-AF65-F5344CB8AC3E}">
        <p14:creationId xmlns:p14="http://schemas.microsoft.com/office/powerpoint/2010/main" val="281958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 čem dnes bude řeč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 tom, jak jsou vymezeny poradenské služby školy      </a:t>
            </a:r>
          </a:p>
          <a:p>
            <a:r>
              <a:rPr lang="cs-CZ" dirty="0" smtClean="0"/>
              <a:t>O jednotlivých oblastech poradenství</a:t>
            </a:r>
          </a:p>
          <a:p>
            <a:r>
              <a:rPr lang="cs-CZ" dirty="0" smtClean="0"/>
              <a:t>O inkluzi – společném vzdělávání</a:t>
            </a:r>
          </a:p>
          <a:p>
            <a:r>
              <a:rPr lang="cs-CZ" dirty="0"/>
              <a:t>O</a:t>
            </a:r>
            <a:r>
              <a:rPr lang="cs-CZ" dirty="0" smtClean="0"/>
              <a:t> </a:t>
            </a:r>
            <a:r>
              <a:rPr lang="cs-CZ" dirty="0"/>
              <a:t>jednotlivých kategoriích žáků se </a:t>
            </a:r>
            <a:r>
              <a:rPr lang="cs-CZ" dirty="0" smtClean="0"/>
              <a:t>SVP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518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Základní informace o ADD/ADHD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Příčiny obdobné jako u poruch učení</a:t>
            </a:r>
          </a:p>
          <a:p>
            <a:r>
              <a:rPr lang="cs-CZ" dirty="0" smtClean="0"/>
              <a:t>Obtíže se projeví již v raném věku (dráždivost, poruchy biorytmu, obtíže s příjmem potravy)</a:t>
            </a:r>
          </a:p>
          <a:p>
            <a:r>
              <a:rPr lang="cs-CZ" dirty="0" smtClean="0"/>
              <a:t>Děti jsou výrazně citlivé (nízký práh vzrušivosti, silné impulzivní reakce)</a:t>
            </a:r>
          </a:p>
          <a:p>
            <a:r>
              <a:rPr lang="cs-CZ" b="1" dirty="0" smtClean="0"/>
              <a:t>Narušená pozornost </a:t>
            </a:r>
            <a:r>
              <a:rPr lang="cs-CZ" dirty="0" smtClean="0"/>
              <a:t>v mnoha kvalitách</a:t>
            </a:r>
          </a:p>
          <a:p>
            <a:r>
              <a:rPr lang="cs-CZ" dirty="0" smtClean="0"/>
              <a:t>Přebíhání, neschopnost vydržet u jedné aktivity</a:t>
            </a:r>
          </a:p>
          <a:p>
            <a:r>
              <a:rPr lang="cs-CZ" dirty="0" smtClean="0"/>
              <a:t>Dezorganizovaná, </a:t>
            </a:r>
            <a:r>
              <a:rPr lang="cs-CZ" b="1" dirty="0" smtClean="0"/>
              <a:t>neregulovaná nadměrná aktivita</a:t>
            </a:r>
          </a:p>
          <a:p>
            <a:r>
              <a:rPr lang="cs-CZ" b="1" dirty="0" smtClean="0"/>
              <a:t>Impulzivita </a:t>
            </a:r>
            <a:r>
              <a:rPr lang="cs-CZ" dirty="0" smtClean="0"/>
              <a:t>v projevech</a:t>
            </a:r>
          </a:p>
          <a:p>
            <a:r>
              <a:rPr lang="cs-CZ" dirty="0" smtClean="0"/>
              <a:t>Problémy v sociálním kontaktu (</a:t>
            </a:r>
            <a:r>
              <a:rPr lang="cs-CZ" dirty="0" err="1" smtClean="0"/>
              <a:t>odbržděnost</a:t>
            </a:r>
            <a:r>
              <a:rPr lang="cs-CZ" dirty="0" smtClean="0"/>
              <a:t>, problémy     s respektem k ostatním)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97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0463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Časté jsou </a:t>
            </a:r>
            <a:r>
              <a:rPr lang="cs-CZ" dirty="0" smtClean="0"/>
              <a:t>i problémy </a:t>
            </a:r>
            <a:r>
              <a:rPr lang="cs-CZ" dirty="0"/>
              <a:t>v kontaktu s vrstevníky (konflikty v důsledku impulzivity a nízké seberegulace)</a:t>
            </a:r>
          </a:p>
          <a:p>
            <a:r>
              <a:rPr lang="cs-CZ" dirty="0"/>
              <a:t>Častá </a:t>
            </a:r>
            <a:r>
              <a:rPr lang="cs-CZ" dirty="0" smtClean="0"/>
              <a:t>je kombinace </a:t>
            </a:r>
            <a:r>
              <a:rPr lang="cs-CZ" dirty="0"/>
              <a:t>s poruchami učení</a:t>
            </a:r>
          </a:p>
          <a:p>
            <a:r>
              <a:rPr lang="cs-CZ" dirty="0" smtClean="0"/>
              <a:t>Děti s poruchou pozornosti „nemohou odpočívat“, mozková aktivita je dezorganizovaná</a:t>
            </a:r>
          </a:p>
          <a:p>
            <a:r>
              <a:rPr lang="cs-CZ" dirty="0" smtClean="0"/>
              <a:t>S poruchou pozornosti se pojí mnoho dalších obtíží, které dětem znepříjemňují život ve všech prostředích (např. problémy s jakýmikoliv změnami, strachy, specifické fobie mnohé další)</a:t>
            </a:r>
          </a:p>
          <a:p>
            <a:r>
              <a:rPr lang="cs-CZ" dirty="0" smtClean="0"/>
              <a:t>Dítě s poruchou pozornosti lze odlišit od dítěte nevychovaného hlavně podle problémů v oblasti práceschopnosti!!!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434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je?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937" y="3071019"/>
            <a:ext cx="2143125" cy="2133600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908720"/>
            <a:ext cx="4038600" cy="5446205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Opravíme si napsaný diktát-předejte si ho se sousedem/sousedkou</a:t>
            </a:r>
          </a:p>
          <a:p>
            <a:r>
              <a:rPr lang="cs-CZ" dirty="0" smtClean="0"/>
              <a:t>Pusťte </a:t>
            </a:r>
            <a:r>
              <a:rPr lang="cs-CZ" dirty="0" smtClean="0"/>
              <a:t>si do sluchátek nebo potichu hudbu nebo film</a:t>
            </a:r>
          </a:p>
          <a:p>
            <a:r>
              <a:rPr lang="cs-CZ" dirty="0" smtClean="0"/>
              <a:t>Opravte diktát-chyby v záměnách dejte do kroužku, chyby v i-y opravte klasicky, ty ostatní podtrhněte</a:t>
            </a:r>
          </a:p>
          <a:p>
            <a:r>
              <a:rPr lang="cs-CZ" dirty="0" smtClean="0"/>
              <a:t>V průběhu opravy na papír zapište alespoň 5 postřehů o lidech kolem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Co s tím ve škole???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737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pracovat se žáky s ADD/ADHD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800" dirty="0"/>
              <a:t>Respekt k výkonnostním výkyvům a kolísání </a:t>
            </a:r>
            <a:r>
              <a:rPr lang="cs-CZ" sz="2800" dirty="0" smtClean="0"/>
              <a:t>pozornosti (dáno fungováním NS-vůlí neovlivnitelné)</a:t>
            </a:r>
            <a:endParaRPr lang="cs-CZ" sz="2800" dirty="0"/>
          </a:p>
          <a:p>
            <a:r>
              <a:rPr lang="cs-CZ" sz="2800" dirty="0"/>
              <a:t>Zkrácený rozsah </a:t>
            </a:r>
            <a:r>
              <a:rPr lang="cs-CZ" sz="2800" dirty="0" smtClean="0"/>
              <a:t>úkolů (v závislosti na kolísání pozornosti a její výdrži)</a:t>
            </a:r>
            <a:endParaRPr lang="cs-CZ" sz="2800" dirty="0"/>
          </a:p>
          <a:p>
            <a:r>
              <a:rPr lang="cs-CZ" sz="2800" dirty="0"/>
              <a:t>Tolerance impulzivity v </a:t>
            </a:r>
            <a:r>
              <a:rPr lang="cs-CZ" sz="2800" dirty="0" smtClean="0"/>
              <a:t>chování (odlišit, kdy má smysl zasahovat)</a:t>
            </a:r>
            <a:endParaRPr lang="cs-CZ" sz="2800" dirty="0"/>
          </a:p>
          <a:p>
            <a:r>
              <a:rPr lang="cs-CZ" sz="2800" dirty="0"/>
              <a:t>Strukturace vyuč. </a:t>
            </a:r>
            <a:r>
              <a:rPr lang="cs-CZ" sz="2800" dirty="0" smtClean="0"/>
              <a:t>hodiny (děti s ADD/ADHD obvykle neumí dobře reagovat na změny)</a:t>
            </a:r>
            <a:endParaRPr lang="cs-CZ" sz="2800" dirty="0"/>
          </a:p>
          <a:p>
            <a:r>
              <a:rPr lang="cs-CZ" sz="2800" dirty="0"/>
              <a:t>Prohloubená </a:t>
            </a:r>
            <a:r>
              <a:rPr lang="cs-CZ" sz="2800" dirty="0" smtClean="0"/>
              <a:t>komunikace (o úkolech i chování)</a:t>
            </a:r>
            <a:endParaRPr lang="cs-CZ" sz="2800" dirty="0"/>
          </a:p>
          <a:p>
            <a:r>
              <a:rPr lang="cs-CZ" sz="2800" dirty="0"/>
              <a:t>Průběžná zpětná </a:t>
            </a:r>
            <a:r>
              <a:rPr lang="cs-CZ" sz="2800" dirty="0" smtClean="0"/>
              <a:t>vazba (okamžitá reakce je jediná efektivní)</a:t>
            </a:r>
            <a:endParaRPr lang="cs-CZ" sz="2800" dirty="0"/>
          </a:p>
          <a:p>
            <a:r>
              <a:rPr lang="cs-CZ" sz="2800" dirty="0"/>
              <a:t>Klasifikace </a:t>
            </a:r>
            <a:r>
              <a:rPr lang="cs-CZ" sz="2800" dirty="0" smtClean="0"/>
              <a:t>chování (promyslet a sjednotit !!!)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37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Lehké mentální postižení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780928"/>
            <a:ext cx="3240360" cy="2376263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Výskyt v populaci kolem 3%, IQ 50-69 </a:t>
            </a:r>
          </a:p>
          <a:p>
            <a:r>
              <a:rPr lang="cs-CZ" dirty="0" smtClean="0"/>
              <a:t>V současné době se stále více těchto dětí vzdělává v běžných ZŠ, </a:t>
            </a:r>
            <a:r>
              <a:rPr lang="cs-CZ" dirty="0" smtClean="0"/>
              <a:t>kde mají upravené výstupy v jednotlivých vzdělávacích oblastech</a:t>
            </a:r>
            <a:endParaRPr lang="cs-CZ" dirty="0" smtClean="0"/>
          </a:p>
          <a:p>
            <a:r>
              <a:rPr lang="cs-CZ" dirty="0" smtClean="0"/>
              <a:t>Nejedná se jen o postižení v oblasti intelektu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210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je to s nadáním v populaci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420888"/>
            <a:ext cx="5366290" cy="3176893"/>
          </a:xfrm>
        </p:spPr>
      </p:pic>
    </p:spTree>
    <p:extLst>
      <p:ext uri="{BB962C8B-B14F-4D97-AF65-F5344CB8AC3E}">
        <p14:creationId xmlns:p14="http://schemas.microsoft.com/office/powerpoint/2010/main" val="260886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 o LMP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„Vývojová duševní porucha se sníženou inteligencí demonstrující se především snížením kognitivních, řečových, pohybových a sociálních schopností              s prenatální, perinatální a postnatální etiologií“ (Valenta a Müller, 2003)</a:t>
            </a:r>
          </a:p>
          <a:p>
            <a:r>
              <a:rPr lang="cs-CZ" dirty="0" smtClean="0"/>
              <a:t>Jde tedy o postižení ve všech složkách osobnosti</a:t>
            </a:r>
          </a:p>
          <a:p>
            <a:r>
              <a:rPr lang="cs-CZ" dirty="0" smtClean="0"/>
              <a:t>Jde o trvalý stav, který je vrozený nebo získaný           (do 2 let života)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474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Děti s LMP ve škole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Problémy při zvládání školních nároků (rozsah i tempo)</a:t>
            </a:r>
          </a:p>
          <a:p>
            <a:r>
              <a:rPr lang="cs-CZ" dirty="0" smtClean="0"/>
              <a:t>Základní cíle: rozvoj schopností a kompenzace nedostatků</a:t>
            </a:r>
          </a:p>
          <a:p>
            <a:r>
              <a:rPr lang="cs-CZ" dirty="0" smtClean="0"/>
              <a:t>Obtíže se objevují v oblasti vnímání, myšlení, paměti, pozornosti</a:t>
            </a:r>
          </a:p>
          <a:p>
            <a:r>
              <a:rPr lang="cs-CZ" dirty="0" smtClean="0"/>
              <a:t>Vzdělávací proces a adaptaci komplikují také obtíže             v oblasti sociální a emoční (nezralost, neadekvátní reakce, nízká sebekontrola, snadná ovlivnitelnost)</a:t>
            </a:r>
          </a:p>
          <a:p>
            <a:r>
              <a:rPr lang="cs-CZ" dirty="0" smtClean="0"/>
              <a:t>LMP se často pojí s jinými obtížemi (poruchy učení, PAS, poruchy chování…)</a:t>
            </a:r>
          </a:p>
          <a:p>
            <a:r>
              <a:rPr lang="cs-CZ" dirty="0" smtClean="0"/>
              <a:t>Vzdělávání dětí s LMP je </a:t>
            </a:r>
            <a:r>
              <a:rPr lang="cs-CZ" dirty="0" smtClean="0"/>
              <a:t>možno nastavit hodně individuálně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382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žáky pracovat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/>
              <a:t>Respekt k reálným </a:t>
            </a:r>
            <a:r>
              <a:rPr lang="cs-CZ" sz="2800" dirty="0" smtClean="0"/>
              <a:t>možnostem (přijmout daná </a:t>
            </a:r>
            <a:r>
              <a:rPr lang="cs-CZ" sz="2800" dirty="0" err="1" smtClean="0"/>
              <a:t>omezení+pracovat</a:t>
            </a:r>
            <a:r>
              <a:rPr lang="cs-CZ" sz="2800" dirty="0" smtClean="0"/>
              <a:t> se zónou proximálního vývoje)</a:t>
            </a:r>
          </a:p>
          <a:p>
            <a:r>
              <a:rPr lang="cs-CZ" sz="2800" dirty="0" smtClean="0"/>
              <a:t>Pravidelná pedagogická diagnostika</a:t>
            </a:r>
            <a:endParaRPr lang="cs-CZ" sz="2800" dirty="0"/>
          </a:p>
          <a:p>
            <a:r>
              <a:rPr lang="cs-CZ" sz="2800" dirty="0" smtClean="0"/>
              <a:t>Změny v organizaci vyučování-využít všech možností pro maximální efekt</a:t>
            </a:r>
            <a:endParaRPr lang="cs-CZ" sz="2800" dirty="0"/>
          </a:p>
          <a:p>
            <a:r>
              <a:rPr lang="cs-CZ" sz="2800" dirty="0"/>
              <a:t>Odlišné </a:t>
            </a:r>
            <a:r>
              <a:rPr lang="cs-CZ" sz="2800" dirty="0" smtClean="0"/>
              <a:t>„vzdělávací výstupy“- doporučení ŠPZ</a:t>
            </a:r>
            <a:endParaRPr lang="cs-CZ" sz="2800" dirty="0"/>
          </a:p>
          <a:p>
            <a:r>
              <a:rPr lang="cs-CZ" sz="2800" dirty="0" smtClean="0"/>
              <a:t>Sledování </a:t>
            </a:r>
            <a:r>
              <a:rPr lang="cs-CZ" sz="2800" dirty="0"/>
              <a:t>klimatu </a:t>
            </a:r>
            <a:r>
              <a:rPr lang="cs-CZ" sz="2800" dirty="0" smtClean="0"/>
              <a:t>třídy, respekt k potřebám všech</a:t>
            </a:r>
            <a:endParaRPr lang="cs-CZ" sz="2800" dirty="0"/>
          </a:p>
          <a:p>
            <a:r>
              <a:rPr lang="cs-CZ" sz="2800" dirty="0" smtClean="0"/>
              <a:t>Odlišné </a:t>
            </a:r>
            <a:r>
              <a:rPr lang="cs-CZ" sz="2800" dirty="0"/>
              <a:t>hodnocení  </a:t>
            </a:r>
            <a:r>
              <a:rPr lang="cs-CZ" sz="2800" dirty="0" smtClean="0"/>
              <a:t>a klasifikace</a:t>
            </a:r>
          </a:p>
          <a:p>
            <a:r>
              <a:rPr lang="cs-CZ" sz="2800" dirty="0" smtClean="0"/>
              <a:t>Práce s motivací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623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Poruchy autistického spektra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852936"/>
            <a:ext cx="2970684" cy="2492233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556792"/>
            <a:ext cx="4038600" cy="4798133"/>
          </a:xfrm>
        </p:spPr>
        <p:txBody>
          <a:bodyPr>
            <a:normAutofit/>
          </a:bodyPr>
          <a:lstStyle/>
          <a:p>
            <a:r>
              <a:rPr lang="cs-CZ" dirty="0" smtClean="0"/>
              <a:t>V běžných školách nejčastěji děti                      s Aspergerovým syndromem-takzvaně vysoce funkční autisté</a:t>
            </a:r>
          </a:p>
          <a:p>
            <a:r>
              <a:rPr lang="cs-CZ" dirty="0" smtClean="0"/>
              <a:t>Zdá se, že počet diagnostikovaných dětí  v populaci již několik let plynule roste…čím to je?</a:t>
            </a:r>
          </a:p>
          <a:p>
            <a:r>
              <a:rPr lang="cs-CZ" dirty="0" smtClean="0"/>
              <a:t>Autismus je nazýván „sociální dyslexií“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527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Obsah poradenských služeb školy</a:t>
            </a:r>
            <a:br>
              <a:rPr lang="cs-CZ" dirty="0" smtClean="0"/>
            </a:br>
            <a:r>
              <a:rPr lang="cs-CZ" dirty="0" smtClean="0"/>
              <a:t>dle návrhu novelizace Vyhlášky 72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Ve škole jsou zajišťovány poradenské služby </a:t>
            </a:r>
            <a:r>
              <a:rPr lang="cs-CZ" b="1" dirty="0" smtClean="0"/>
              <a:t>          v </a:t>
            </a:r>
            <a:r>
              <a:rPr lang="cs-CZ" b="1" dirty="0" smtClean="0"/>
              <a:t>rozsahu odpovídajícím počtu a vzdělávacím potřebám žáků školy zaměřené zejména na: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Uskutečňování podpůrných opatření pro žáky             se speciálními vzdělávacími potřebami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Sledování a vyhodnocování účinnosti zvolených podpůrných opatření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Prevenci školní neúspěšnosti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Kariérové poradenství spojující vzdělávací, informační a poradenskou podporu vhodné volbě vzdělávací cesty a pozdějšímu profesnímu uplatnění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215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 o PAS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Pervazivní</a:t>
            </a:r>
            <a:r>
              <a:rPr lang="cs-CZ" dirty="0" smtClean="0"/>
              <a:t> poruchy=prostupují, ovlivňují </a:t>
            </a:r>
            <a:r>
              <a:rPr lang="cs-CZ" dirty="0"/>
              <a:t>celou osobnost</a:t>
            </a:r>
          </a:p>
          <a:p>
            <a:r>
              <a:rPr lang="cs-CZ" dirty="0" smtClean="0"/>
              <a:t>Příznaky jsou rozloženy do tří skupin:</a:t>
            </a:r>
          </a:p>
          <a:p>
            <a:pPr marL="0" indent="0">
              <a:buNone/>
            </a:pPr>
            <a:r>
              <a:rPr lang="cs-CZ" dirty="0" smtClean="0"/>
              <a:t>1. </a:t>
            </a:r>
            <a:r>
              <a:rPr lang="cs-CZ" b="1" dirty="0" smtClean="0"/>
              <a:t>Kvalitativní narušení sociální interakce </a:t>
            </a:r>
            <a:r>
              <a:rPr lang="cs-CZ" dirty="0" smtClean="0"/>
              <a:t>(nepřiměřené hodnocení společenských a emočních situací, dítě neodpovídá na emoce, nerozumí soc. kontextu, má problém s vnímáním a porozuměním     sociálním signálům, chybí reciprocita)</a:t>
            </a:r>
          </a:p>
          <a:p>
            <a:pPr marL="0" indent="0">
              <a:buNone/>
            </a:pPr>
            <a:r>
              <a:rPr lang="cs-CZ" dirty="0" smtClean="0"/>
              <a:t>2. </a:t>
            </a:r>
            <a:r>
              <a:rPr lang="cs-CZ" b="1" dirty="0" smtClean="0"/>
              <a:t>Kvantitativní narušení soc. komunikace</a:t>
            </a:r>
            <a:r>
              <a:rPr lang="cs-CZ" b="1" dirty="0"/>
              <a:t> </a:t>
            </a:r>
            <a:r>
              <a:rPr lang="cs-CZ" dirty="0" smtClean="0"/>
              <a:t>(nedostatečné sociální užití řeči, i když slovní zásoba může být </a:t>
            </a:r>
            <a:r>
              <a:rPr lang="cs-CZ" dirty="0" smtClean="0"/>
              <a:t>dobrá).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1241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Porucha imaginace v myšlení i hře, narušená reciprocita v konverzaci, chybí tvořivost a fantazie v myšlení,        bez emočních reakcí na blízkost druhých, ochuzená gesta, mimika…)</a:t>
            </a:r>
          </a:p>
          <a:p>
            <a:pPr marL="0" indent="0">
              <a:buNone/>
            </a:pPr>
            <a:r>
              <a:rPr lang="cs-CZ" b="1" dirty="0" smtClean="0"/>
              <a:t>3. Omezené, opakující se stereotypní způsoby chování, zájmy a aktivity</a:t>
            </a:r>
            <a:r>
              <a:rPr lang="cs-CZ" dirty="0" smtClean="0"/>
              <a:t> (rigidita a rutinní chování, rituály, stereotypní zájmy, pohybové stereotypy, odpor   ke změnám)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Další projevy: strachy, fobie, poruchy spánku, poruchy příjmu potravy, vztek a agrese v nepohodě, při narušení rituálů, při změnách…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804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Aspergerův syndrom               (vysoce funkční autismus)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dětí s AS není zásadně narušen vývoj řeči, slovní zásoba může být velmi dobrá</a:t>
            </a:r>
          </a:p>
          <a:p>
            <a:r>
              <a:rPr lang="cs-CZ" dirty="0" smtClean="0"/>
              <a:t>Intelekt těchto dětí je průměrný (často i nadprůměrný v některých složkách)</a:t>
            </a:r>
          </a:p>
          <a:p>
            <a:r>
              <a:rPr lang="cs-CZ" dirty="0" smtClean="0"/>
              <a:t>Nebývá narušen kognitivní vývoj ( a tím ani obecná „schopnost učit se“)</a:t>
            </a:r>
          </a:p>
          <a:p>
            <a:r>
              <a:rPr lang="cs-CZ" dirty="0" smtClean="0"/>
              <a:t>Převažují spíše obtíže v oblasti sociální (neporozumění obvyklým pravidlům, problémy v orientaci v běžných soc. situacích…) a komunikační (omezená schopnost „číst“ neverbální signály a adekvátně reagovat)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644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Některé zvláštnosti dětí s 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Obtíže s </a:t>
            </a:r>
            <a:r>
              <a:rPr lang="cs-CZ" dirty="0" err="1" smtClean="0"/>
              <a:t>porozuměním-osvojením</a:t>
            </a:r>
            <a:r>
              <a:rPr lang="cs-CZ" dirty="0" smtClean="0"/>
              <a:t> sociálních pravidel</a:t>
            </a:r>
          </a:p>
          <a:p>
            <a:r>
              <a:rPr lang="cs-CZ" dirty="0" smtClean="0"/>
              <a:t>„sebestřednost“ ve smyslu změněné potřeby začlenění do skupiny (nízká míra konformity, uspokojování vlastních potřeb)</a:t>
            </a:r>
          </a:p>
          <a:p>
            <a:r>
              <a:rPr lang="cs-CZ" dirty="0" smtClean="0"/>
              <a:t>Obtížné hledání přátel mezi vrstevníky </a:t>
            </a:r>
          </a:p>
          <a:p>
            <a:r>
              <a:rPr lang="cs-CZ" dirty="0" smtClean="0"/>
              <a:t>Atypický vývoj řeči (mechanická, „okopírovaná“ řeč), projev často není v souladu s kontextem</a:t>
            </a:r>
          </a:p>
          <a:p>
            <a:r>
              <a:rPr lang="cs-CZ" dirty="0" smtClean="0"/>
              <a:t>Děti většinou zpracovávají lépe vizuální (stálé) informace než slova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322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žáky pracovat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2800" dirty="0"/>
              <a:t>Nároky na </a:t>
            </a:r>
            <a:r>
              <a:rPr lang="cs-CZ" sz="2800" dirty="0" smtClean="0"/>
              <a:t>přijetí odlišností žáka, „víra v </a:t>
            </a:r>
            <a:r>
              <a:rPr lang="cs-CZ" sz="2800" dirty="0" err="1" smtClean="0"/>
              <a:t>diagnozu</a:t>
            </a:r>
            <a:r>
              <a:rPr lang="cs-CZ" sz="2800" dirty="0" smtClean="0"/>
              <a:t>“</a:t>
            </a:r>
            <a:endParaRPr lang="cs-CZ" sz="2800" dirty="0"/>
          </a:p>
          <a:p>
            <a:r>
              <a:rPr lang="cs-CZ" sz="2800" dirty="0" smtClean="0"/>
              <a:t>Přijmout neobvyklý </a:t>
            </a:r>
            <a:r>
              <a:rPr lang="cs-CZ" sz="2800" dirty="0"/>
              <a:t>sociální </a:t>
            </a:r>
            <a:r>
              <a:rPr lang="cs-CZ" sz="2800" dirty="0" smtClean="0"/>
              <a:t>kontakt-naše potřeba vztahu, porozumění, reciprocita</a:t>
            </a:r>
            <a:endParaRPr lang="cs-CZ" sz="2800" dirty="0"/>
          </a:p>
          <a:p>
            <a:r>
              <a:rPr lang="cs-CZ" sz="2800" dirty="0" smtClean="0"/>
              <a:t>Připravit se na obtíže </a:t>
            </a:r>
            <a:r>
              <a:rPr lang="cs-CZ" sz="2800" dirty="0"/>
              <a:t>v </a:t>
            </a:r>
            <a:r>
              <a:rPr lang="cs-CZ" sz="2800" dirty="0" smtClean="0"/>
              <a:t>komunikaci-odlišnosti zejména v oblasti neverbální K, vyjasňování významů a konotací</a:t>
            </a:r>
            <a:endParaRPr lang="cs-CZ" sz="2800" dirty="0"/>
          </a:p>
          <a:p>
            <a:r>
              <a:rPr lang="cs-CZ" sz="2800" dirty="0" smtClean="0"/>
              <a:t>Přijmout neobvyklé </a:t>
            </a:r>
            <a:r>
              <a:rPr lang="cs-CZ" sz="2800" dirty="0"/>
              <a:t>projevy </a:t>
            </a:r>
            <a:r>
              <a:rPr lang="cs-CZ" sz="2800" dirty="0" smtClean="0"/>
              <a:t>chování-rituály</a:t>
            </a:r>
            <a:endParaRPr lang="cs-CZ" sz="2800" dirty="0"/>
          </a:p>
          <a:p>
            <a:r>
              <a:rPr lang="cs-CZ" sz="2800" dirty="0"/>
              <a:t>Strukturování výukové </a:t>
            </a:r>
            <a:r>
              <a:rPr lang="cs-CZ" sz="2800" dirty="0" smtClean="0"/>
              <a:t>situace, klíčový je pocit bezpečí, nutnost si se žákem mnoho věcí dojednávat (abychom jim rozuměli stejně)</a:t>
            </a:r>
            <a:endParaRPr lang="cs-CZ" sz="2800" dirty="0"/>
          </a:p>
          <a:p>
            <a:r>
              <a:rPr lang="cs-CZ" sz="2800" dirty="0"/>
              <a:t>Respekt kognitivního </a:t>
            </a:r>
            <a:r>
              <a:rPr lang="cs-CZ" sz="2800" dirty="0" smtClean="0"/>
              <a:t>stylu (příp. dopomoc s jeho hledáním)</a:t>
            </a:r>
          </a:p>
          <a:p>
            <a:r>
              <a:rPr lang="cs-CZ" sz="2800" dirty="0" smtClean="0"/>
              <a:t>Vizualizace, alternativní komunikační systém</a:t>
            </a:r>
            <a:endParaRPr lang="cs-CZ" sz="2800" dirty="0"/>
          </a:p>
          <a:p>
            <a:r>
              <a:rPr lang="cs-CZ" sz="2800" dirty="0"/>
              <a:t>Sledování klimatu </a:t>
            </a:r>
            <a:r>
              <a:rPr lang="cs-CZ" sz="2800" dirty="0" smtClean="0"/>
              <a:t>třídy (respekt a vyvážená zpětná vazba)</a:t>
            </a:r>
            <a:endParaRPr lang="cs-CZ" sz="2800" dirty="0"/>
          </a:p>
          <a:p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295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Žáci se sociálním znevýhodněním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Problematická „diagnostika“ – riziko neetického přístupu (jak identifikovat rodiny s nízkou sociokulturní úrovní a nevystavit se riziku etickému     i osobnímu)</a:t>
            </a:r>
          </a:p>
          <a:p>
            <a:r>
              <a:rPr lang="cs-CZ" dirty="0" smtClean="0"/>
              <a:t>Možností je spolupráce s OSPOD                   (případové konference, konzultace)</a:t>
            </a:r>
          </a:p>
          <a:p>
            <a:r>
              <a:rPr lang="cs-CZ" dirty="0" smtClean="0"/>
              <a:t>Dobře funguje spolupráce s neziskovými organizacemi</a:t>
            </a:r>
          </a:p>
          <a:p>
            <a:r>
              <a:rPr lang="cs-CZ" dirty="0" smtClean="0"/>
              <a:t>Role školy v životě těchto dětí může být klíčová       (jiný model, nácvik společensky žádoucích způsobů chování, vstřebání kulturního kontextu, přirozený systém pravidel…)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307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žáky pracovat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dirty="0"/>
              <a:t>Pozornost spolupráci s rodinou, </a:t>
            </a:r>
            <a:r>
              <a:rPr lang="cs-CZ" sz="2800" dirty="0" smtClean="0"/>
              <a:t>kde často hrozí </a:t>
            </a:r>
            <a:r>
              <a:rPr lang="cs-CZ" sz="2800" dirty="0"/>
              <a:t>riziko menší </a:t>
            </a:r>
            <a:r>
              <a:rPr lang="cs-CZ" sz="2800" dirty="0" smtClean="0"/>
              <a:t>podpory ze strany rodičů (nemohou nebo nechtějí?)</a:t>
            </a:r>
            <a:endParaRPr lang="cs-CZ" sz="2800" dirty="0"/>
          </a:p>
          <a:p>
            <a:r>
              <a:rPr lang="cs-CZ" sz="2800" dirty="0"/>
              <a:t>Riziko celkové nezralosti nebo nepřipravenosti </a:t>
            </a:r>
            <a:r>
              <a:rPr lang="cs-CZ" sz="2800" dirty="0" smtClean="0"/>
              <a:t>dítěte (důsledek vývoje v méně podnětném nebo zcela jiném sociokulturním prostředí</a:t>
            </a:r>
            <a:r>
              <a:rPr lang="cs-CZ" sz="2800" dirty="0" smtClean="0"/>
              <a:t>)-přípravné třídy</a:t>
            </a:r>
            <a:endParaRPr lang="cs-CZ" sz="2800" dirty="0" smtClean="0"/>
          </a:p>
          <a:p>
            <a:r>
              <a:rPr lang="cs-CZ" sz="2800" dirty="0" smtClean="0"/>
              <a:t>Motivační systém, který skutečně motivuje, </a:t>
            </a:r>
            <a:r>
              <a:rPr lang="cs-CZ" sz="2800" dirty="0" smtClean="0"/>
              <a:t>       respekt k </a:t>
            </a:r>
            <a:r>
              <a:rPr lang="cs-CZ" sz="2800" dirty="0" smtClean="0"/>
              <a:t>aktuálním možnostem žáka</a:t>
            </a:r>
            <a:endParaRPr lang="cs-CZ" sz="2800" dirty="0"/>
          </a:p>
          <a:p>
            <a:r>
              <a:rPr lang="cs-CZ" sz="2800" dirty="0"/>
              <a:t>Nutná dlouhodobá intenzivní dopomoc </a:t>
            </a:r>
            <a:r>
              <a:rPr lang="cs-CZ" sz="2800" dirty="0" smtClean="0"/>
              <a:t>školy (možnosti asistenta, neziskové organizace, OSPOD)</a:t>
            </a:r>
            <a:endParaRPr lang="cs-CZ" sz="2800" dirty="0"/>
          </a:p>
          <a:p>
            <a:r>
              <a:rPr lang="cs-CZ" sz="2800" dirty="0"/>
              <a:t>Sledování klimatu třídy</a:t>
            </a:r>
          </a:p>
          <a:p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991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Mimořádně nadaný žák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924944"/>
            <a:ext cx="3235399" cy="2304256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Zpět ke Gaussově křivce-nadaných dětí je méně než se říká, mnohé          z nich jsou „jen“ vycvičené (což se časem pozná)</a:t>
            </a:r>
          </a:p>
          <a:p>
            <a:r>
              <a:rPr lang="cs-CZ" dirty="0" smtClean="0"/>
              <a:t>Mimořádné nadání může být pro praktický  život stejným problémem, jako nadání nízké…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374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Žáci mimořádně nadaní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Nadání různého typu (sportovní, umělecké, kognitivní)</a:t>
            </a:r>
          </a:p>
          <a:p>
            <a:r>
              <a:rPr lang="cs-CZ" dirty="0" smtClean="0"/>
              <a:t>Vývoj těchto dětí bývá často </a:t>
            </a:r>
            <a:r>
              <a:rPr lang="cs-CZ" dirty="0" err="1" smtClean="0"/>
              <a:t>dysharmonický</a:t>
            </a:r>
            <a:r>
              <a:rPr lang="cs-CZ" dirty="0" smtClean="0"/>
              <a:t>, nevyvážený. Může se objevit nezralost nebo deficit      v oblasti sociální a emoční</a:t>
            </a:r>
          </a:p>
          <a:p>
            <a:r>
              <a:rPr lang="cs-CZ" dirty="0" smtClean="0"/>
              <a:t>MN je často </a:t>
            </a:r>
            <a:r>
              <a:rPr lang="cs-CZ" dirty="0" smtClean="0"/>
              <a:t>zkombinováno s </a:t>
            </a:r>
            <a:r>
              <a:rPr lang="cs-CZ" dirty="0" smtClean="0"/>
              <a:t>jinými </a:t>
            </a:r>
            <a:r>
              <a:rPr lang="cs-CZ" dirty="0" smtClean="0"/>
              <a:t>obtížemi (nebo je pod nimi skryto), </a:t>
            </a:r>
            <a:r>
              <a:rPr lang="cs-CZ" dirty="0" smtClean="0"/>
              <a:t>mluvíme pak </a:t>
            </a:r>
            <a:r>
              <a:rPr lang="cs-CZ" dirty="0" smtClean="0"/>
              <a:t>o </a:t>
            </a:r>
            <a:r>
              <a:rPr lang="cs-CZ" dirty="0" smtClean="0"/>
              <a:t>„dvojí výjimečnosti“</a:t>
            </a:r>
          </a:p>
          <a:p>
            <a:r>
              <a:rPr lang="cs-CZ" dirty="0" smtClean="0"/>
              <a:t>Dítě s MN: zvídavost, paměť, pozornost, představivost, schopnost učit se rychle nové věci, pohled od povrchu věci k její </a:t>
            </a:r>
            <a:r>
              <a:rPr lang="cs-CZ" dirty="0" smtClean="0"/>
              <a:t>podstatě</a:t>
            </a:r>
            <a:endParaRPr lang="cs-CZ" dirty="0" smtClean="0"/>
          </a:p>
          <a:p>
            <a:r>
              <a:rPr lang="cs-CZ" dirty="0" smtClean="0"/>
              <a:t>Co potřebují ve škole?</a:t>
            </a:r>
          </a:p>
          <a:p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6778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žáky pracovat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800" dirty="0"/>
              <a:t>Respekt k osobnostním </a:t>
            </a:r>
            <a:r>
              <a:rPr lang="cs-CZ" sz="2800" dirty="0" smtClean="0"/>
              <a:t>zvláštnostem, důležitost vyvážené zpětné vazby</a:t>
            </a:r>
            <a:endParaRPr lang="cs-CZ" sz="2800" dirty="0"/>
          </a:p>
          <a:p>
            <a:r>
              <a:rPr lang="cs-CZ" sz="2800" dirty="0"/>
              <a:t>Riziko vývojových </a:t>
            </a:r>
            <a:r>
              <a:rPr lang="cs-CZ" sz="2800" dirty="0" err="1"/>
              <a:t>dysharmonií</a:t>
            </a:r>
            <a:r>
              <a:rPr lang="cs-CZ" sz="2800" dirty="0"/>
              <a:t> (kognitivní x sociální, emoční vývoj</a:t>
            </a:r>
            <a:r>
              <a:rPr lang="cs-CZ" sz="2800" dirty="0" smtClean="0"/>
              <a:t>)- nepočítat s celkovou vyzrálostí              a vyrovnanými výkony</a:t>
            </a:r>
            <a:endParaRPr lang="cs-CZ" sz="2800" dirty="0"/>
          </a:p>
          <a:p>
            <a:r>
              <a:rPr lang="cs-CZ" sz="2800" dirty="0" smtClean="0"/>
              <a:t>Základní postupy: obohacování, prohlubování učiva</a:t>
            </a:r>
          </a:p>
          <a:p>
            <a:r>
              <a:rPr lang="cs-CZ" sz="2800" dirty="0" smtClean="0"/>
              <a:t>Možnost akcelerace-přeskakování ročníků (i v </a:t>
            </a:r>
            <a:r>
              <a:rPr lang="cs-CZ" sz="2800" dirty="0" err="1" smtClean="0"/>
              <a:t>jedn</a:t>
            </a:r>
            <a:r>
              <a:rPr lang="cs-CZ" sz="2800" dirty="0" smtClean="0"/>
              <a:t>. </a:t>
            </a:r>
            <a:r>
              <a:rPr lang="cs-CZ" sz="2800" dirty="0"/>
              <a:t>p</a:t>
            </a:r>
            <a:r>
              <a:rPr lang="cs-CZ" sz="2800" dirty="0" smtClean="0"/>
              <a:t>ředmětech)</a:t>
            </a:r>
          </a:p>
          <a:p>
            <a:r>
              <a:rPr lang="cs-CZ" sz="2800" dirty="0" smtClean="0"/>
              <a:t>Průběžné ověřování znalostí, pedagog. diagnostika</a:t>
            </a:r>
          </a:p>
          <a:p>
            <a:r>
              <a:rPr lang="cs-CZ" sz="2800" dirty="0" smtClean="0"/>
              <a:t>Pozor na riziko přetěžování a protěžování</a:t>
            </a:r>
            <a:endParaRPr lang="cs-CZ" sz="2800" dirty="0"/>
          </a:p>
          <a:p>
            <a:r>
              <a:rPr lang="cs-CZ" sz="2800" dirty="0"/>
              <a:t>Sledování klimatu třídy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075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76640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Podporu vzdělávání a sociálního začleňování žáků       z odlišného kulturního prostředí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Podporu vzdělávání žáků nadaných a mimořádně nadaných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Podporu volby povolání a poskytování služeb kariérového poradenství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Průběžnou </a:t>
            </a:r>
            <a:r>
              <a:rPr lang="cs-CZ" dirty="0"/>
              <a:t>a dlouhodobou péči o žáky s výchovnými </a:t>
            </a:r>
            <a:r>
              <a:rPr lang="cs-CZ" dirty="0" smtClean="0"/>
              <a:t>  či </a:t>
            </a:r>
            <a:r>
              <a:rPr lang="cs-CZ" dirty="0"/>
              <a:t>vzdělávacími obtížemi a vytváření příznivého sociálního klimatu pro přijímání kulturních a jiných odlišností ve škole a školském </a:t>
            </a:r>
            <a:r>
              <a:rPr lang="cs-CZ" dirty="0" smtClean="0"/>
              <a:t>zařízení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Včasnou intervenci při aktuálních problémech u jednotlivých žáků a třídních kolektivů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466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Tělesné, zrakové, sluchové postižení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Jedná se většinou o vrozené vady</a:t>
            </a:r>
          </a:p>
          <a:p>
            <a:r>
              <a:rPr lang="cs-CZ" dirty="0" smtClean="0"/>
              <a:t>Kvalitní systém rané diagnostiky a péče (v posledních letech destruovaný)</a:t>
            </a:r>
          </a:p>
          <a:p>
            <a:r>
              <a:rPr lang="cs-CZ" dirty="0" smtClean="0"/>
              <a:t>Většina těchto dětí se vzdělává ve speciálních školách, často internátních</a:t>
            </a:r>
          </a:p>
          <a:p>
            <a:r>
              <a:rPr lang="cs-CZ" dirty="0" smtClean="0"/>
              <a:t>U některých dětí je toto postižení kombinováno           s jiným (zejména s MR a poruchami chování)</a:t>
            </a:r>
          </a:p>
          <a:p>
            <a:r>
              <a:rPr lang="cs-CZ" dirty="0" smtClean="0"/>
              <a:t>Pokud je dítě vzděláváno v běžné ZŠ, jde za ním </a:t>
            </a:r>
            <a:r>
              <a:rPr lang="cs-CZ" dirty="0" smtClean="0"/>
              <a:t>intenzivní podpora </a:t>
            </a:r>
            <a:r>
              <a:rPr lang="cs-CZ" dirty="0" smtClean="0"/>
              <a:t>odborníků ze speciálních pedagogických center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055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Žáci s NKS (narušená komunikační schopnost)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Dyslalie (vadná výslovnost jedné nebo více hlásek)</a:t>
            </a:r>
          </a:p>
          <a:p>
            <a:r>
              <a:rPr lang="cs-CZ" dirty="0" smtClean="0"/>
              <a:t>Vývojová dysfázie (specificky narušený vývoj řeči-snížená schopnost nebo až neschopnost komunikovat)</a:t>
            </a:r>
          </a:p>
          <a:p>
            <a:r>
              <a:rPr lang="cs-CZ" dirty="0" smtClean="0"/>
              <a:t>Mutismus (získaná, psychogenní nemluvnost)</a:t>
            </a:r>
          </a:p>
          <a:p>
            <a:r>
              <a:rPr lang="cs-CZ" dirty="0" err="1" smtClean="0"/>
              <a:t>Balbuties</a:t>
            </a:r>
            <a:r>
              <a:rPr lang="cs-CZ" dirty="0" smtClean="0"/>
              <a:t> (koktavost)</a:t>
            </a:r>
          </a:p>
          <a:p>
            <a:r>
              <a:rPr lang="cs-CZ" dirty="0" err="1" smtClean="0"/>
              <a:t>Tumultus</a:t>
            </a:r>
            <a:r>
              <a:rPr lang="cs-CZ" dirty="0" smtClean="0"/>
              <a:t> </a:t>
            </a:r>
            <a:r>
              <a:rPr lang="cs-CZ" dirty="0" err="1" smtClean="0"/>
              <a:t>sermonis</a:t>
            </a:r>
            <a:r>
              <a:rPr lang="cs-CZ" dirty="0" smtClean="0"/>
              <a:t> (breptavost-narušení plynulosti řeči)</a:t>
            </a:r>
          </a:p>
          <a:p>
            <a:endParaRPr lang="cs-CZ" dirty="0"/>
          </a:p>
          <a:p>
            <a:r>
              <a:rPr lang="cs-CZ" dirty="0" smtClean="0"/>
              <a:t>Jak s dětmi s NKS pracovat </a:t>
            </a:r>
            <a:r>
              <a:rPr lang="cs-CZ" smtClean="0"/>
              <a:t>ve škole?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361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Žáci se zdravotním </a:t>
            </a:r>
            <a:r>
              <a:rPr lang="cs-CZ" dirty="0" err="1" smtClean="0"/>
              <a:t>znevýhodněním-oslabením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Často opomíjená kategorie dětí, jejichž obtíže nemusí být vůbec učitelům známy</a:t>
            </a:r>
          </a:p>
          <a:p>
            <a:r>
              <a:rPr lang="cs-CZ" dirty="0" smtClean="0"/>
              <a:t>Zdravotní problémy dlouhodobého charakteru „napříč </a:t>
            </a:r>
            <a:r>
              <a:rPr lang="cs-CZ" dirty="0" err="1" smtClean="0"/>
              <a:t>diagnozami</a:t>
            </a:r>
            <a:r>
              <a:rPr lang="cs-CZ" dirty="0" smtClean="0"/>
              <a:t>“ – např. poruchy imunity, astma, diabetes, psychiatrické poruchy, epilepsie apod.</a:t>
            </a:r>
          </a:p>
          <a:p>
            <a:r>
              <a:rPr lang="cs-CZ" dirty="0" smtClean="0"/>
              <a:t>Společným znakem je vliv na školní výkon a potřeba úpravy podmínek pro vzdělávání</a:t>
            </a:r>
          </a:p>
          <a:p>
            <a:r>
              <a:rPr lang="cs-CZ" dirty="0" smtClean="0"/>
              <a:t>U mnoha dětí se zdravotním znevýhodněním se při hledání optimálního přístupu a podmínek pohybujeme na velmi citlivé etické hranici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395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Shrnutí </a:t>
            </a:r>
            <a:r>
              <a:rPr lang="cs-CZ" smtClean="0"/>
              <a:t>a zarámování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72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Školní poradenství pro žáky se SVP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425" y="2996953"/>
            <a:ext cx="3204000" cy="22743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Jaký typ podpory, pomoci by od poradenských pracovníků ve škole mohli potřebovat žáci    se SVP?</a:t>
            </a:r>
          </a:p>
          <a:p>
            <a:r>
              <a:rPr lang="cs-CZ" dirty="0" smtClean="0"/>
              <a:t>A co by mohli potřebovat jejich rodiče?</a:t>
            </a:r>
          </a:p>
          <a:p>
            <a:r>
              <a:rPr lang="cs-CZ" dirty="0" smtClean="0"/>
              <a:t>A jejich učitelé?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687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Zdroje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Pokorná,V</a:t>
            </a:r>
            <a:r>
              <a:rPr lang="cs-CZ" dirty="0" smtClean="0"/>
              <a:t>.: Teorie a náprava vývojových poruch učení a chování. Praha: Portál 2001</a:t>
            </a:r>
          </a:p>
          <a:p>
            <a:r>
              <a:rPr lang="cs-CZ" dirty="0" smtClean="0"/>
              <a:t>Bendová, P., </a:t>
            </a:r>
            <a:r>
              <a:rPr lang="cs-CZ" dirty="0" err="1" smtClean="0"/>
              <a:t>Zikal</a:t>
            </a:r>
            <a:r>
              <a:rPr lang="cs-CZ" dirty="0" smtClean="0"/>
              <a:t>, P.: Dítě s mentálním postižením ve škole. Praha: </a:t>
            </a:r>
            <a:r>
              <a:rPr lang="cs-CZ" dirty="0" err="1" smtClean="0"/>
              <a:t>Grada</a:t>
            </a:r>
            <a:r>
              <a:rPr lang="cs-CZ" dirty="0" smtClean="0"/>
              <a:t> </a:t>
            </a:r>
            <a:r>
              <a:rPr lang="cs-CZ" dirty="0" err="1" smtClean="0"/>
              <a:t>Publishing</a:t>
            </a:r>
            <a:r>
              <a:rPr lang="cs-CZ" dirty="0" smtClean="0"/>
              <a:t> 2011</a:t>
            </a:r>
          </a:p>
          <a:p>
            <a:r>
              <a:rPr lang="cs-CZ" dirty="0" smtClean="0"/>
              <a:t>Bendová, P.: Dítě s narušenou komunikační schopností ve škole. Praha: </a:t>
            </a:r>
            <a:r>
              <a:rPr lang="cs-CZ" dirty="0" err="1" smtClean="0"/>
              <a:t>Grada</a:t>
            </a:r>
            <a:r>
              <a:rPr lang="cs-CZ" dirty="0" smtClean="0"/>
              <a:t> </a:t>
            </a:r>
            <a:r>
              <a:rPr lang="cs-CZ" dirty="0" err="1" smtClean="0"/>
              <a:t>Publishing</a:t>
            </a:r>
            <a:r>
              <a:rPr lang="cs-CZ" dirty="0" smtClean="0"/>
              <a:t> 2011</a:t>
            </a:r>
          </a:p>
          <a:p>
            <a:endParaRPr lang="cs-CZ" dirty="0"/>
          </a:p>
          <a:p>
            <a:r>
              <a:rPr lang="cs-CZ" dirty="0" smtClean="0"/>
              <a:t>Zdroj obrázků</a:t>
            </a:r>
            <a:r>
              <a:rPr lang="cs-CZ" smtClean="0"/>
              <a:t>: Google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205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76640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 lnSpcReduction="1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Předcházení </a:t>
            </a:r>
            <a:r>
              <a:rPr lang="cs-CZ" dirty="0"/>
              <a:t>všem formám rizikového chování včetně různých forem šikany a </a:t>
            </a:r>
            <a:r>
              <a:rPr lang="cs-CZ" dirty="0" smtClean="0"/>
              <a:t>diskriminace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S</a:t>
            </a:r>
            <a:r>
              <a:rPr lang="cs-CZ" dirty="0" smtClean="0"/>
              <a:t>ledování </a:t>
            </a:r>
            <a:r>
              <a:rPr lang="cs-CZ" dirty="0"/>
              <a:t>účinnosti preventivních programů aplikovaných </a:t>
            </a:r>
            <a:r>
              <a:rPr lang="cs-CZ" dirty="0" smtClean="0"/>
              <a:t>školou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Metodickou </a:t>
            </a:r>
            <a:r>
              <a:rPr lang="cs-CZ" dirty="0"/>
              <a:t>podporu učitelům při aplikaci psychologických a speciálně pedagogických aspektů vzdělávání do vzdělávací činnosti </a:t>
            </a:r>
            <a:r>
              <a:rPr lang="cs-CZ" dirty="0" smtClean="0"/>
              <a:t>školy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S</a:t>
            </a:r>
            <a:r>
              <a:rPr lang="cs-CZ" dirty="0" smtClean="0"/>
              <a:t>polupráci </a:t>
            </a:r>
            <a:r>
              <a:rPr lang="cs-CZ" dirty="0"/>
              <a:t>a komunikaci mezi školou a zákonnými </a:t>
            </a:r>
            <a:r>
              <a:rPr lang="cs-CZ" dirty="0" smtClean="0"/>
              <a:t>zástupci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Spolupráci </a:t>
            </a:r>
            <a:r>
              <a:rPr lang="cs-CZ" dirty="0"/>
              <a:t>školy při poskytování poradenských služeb s poradenským </a:t>
            </a:r>
            <a:r>
              <a:rPr lang="cs-CZ" dirty="0" smtClean="0"/>
              <a:t>zařízením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S</a:t>
            </a:r>
            <a:r>
              <a:rPr lang="cs-CZ" dirty="0" smtClean="0"/>
              <a:t>polupráci </a:t>
            </a:r>
            <a:r>
              <a:rPr lang="cs-CZ" dirty="0"/>
              <a:t>s orgány veřejné moci za účelem ochrany práv </a:t>
            </a:r>
            <a:r>
              <a:rPr lang="cs-CZ" dirty="0" smtClean="0"/>
              <a:t>žáků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579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2400296"/>
          </a:xfrm>
        </p:spPr>
        <p:txBody>
          <a:bodyPr/>
          <a:lstStyle/>
          <a:p>
            <a:r>
              <a:rPr lang="cs-CZ" dirty="0" smtClean="0"/>
              <a:t>Žáci se speciálními vzdělávacími potřebami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4077072"/>
            <a:ext cx="7772400" cy="1584176"/>
          </a:xfrm>
        </p:spPr>
        <p:txBody>
          <a:bodyPr>
            <a:normAutofit/>
          </a:bodyPr>
          <a:lstStyle/>
          <a:p>
            <a:r>
              <a:rPr lang="cs-CZ" dirty="0" smtClean="0"/>
              <a:t>Filozofie společného vzdělávání</a:t>
            </a:r>
          </a:p>
          <a:p>
            <a:r>
              <a:rPr lang="cs-CZ" dirty="0" smtClean="0"/>
              <a:t>Podpůrná opatření ve vzdělávání</a:t>
            </a:r>
          </a:p>
          <a:p>
            <a:r>
              <a:rPr lang="cs-CZ" dirty="0" smtClean="0"/>
              <a:t>Charakteristika dle typu speciálních vzdělávacích potřeb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014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Kdo jsou žáci se SVP slovy  </a:t>
            </a:r>
            <a:r>
              <a:rPr lang="cs-CZ" dirty="0"/>
              <a:t>š</a:t>
            </a:r>
            <a:r>
              <a:rPr lang="cs-CZ" dirty="0" smtClean="0"/>
              <a:t>kolského zákona?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dirty="0">
                <a:latin typeface="Arial" charset="0"/>
              </a:rPr>
              <a:t>Dítětem, žákem a studentem se SVP se rozumí osoba, která k naplnění svých vzdělávacích možností nebo k uplatnění nebo užívání svých práv na rovnoprávném základě s ostatními potřebuje poskytnutí podpůrných opatření. PO se rozumí nezbytné úpravy ve vzdělávání a školských službách odpovídající zdravotnímu stavu, kulturnímu prostředí nebo jiným životním podmínkám dítěte, žáka nebo studenta. </a:t>
            </a:r>
            <a:r>
              <a:rPr lang="cs-CZ" altLang="cs-CZ" dirty="0" smtClean="0">
                <a:latin typeface="Arial" charset="0"/>
              </a:rPr>
              <a:t>Děti, žáci a studenti se </a:t>
            </a:r>
            <a:r>
              <a:rPr lang="cs-CZ" altLang="cs-CZ" dirty="0">
                <a:latin typeface="Arial" charset="0"/>
              </a:rPr>
              <a:t>SVP mají právo na bezplatné poskytování podpůrných opatření školou a školským zařízením.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990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této definici rozumíme?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780928"/>
            <a:ext cx="2814587" cy="2520279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 skupinách prodiskutujte , kteří žáci do této skupiny podle vás patří</a:t>
            </a:r>
          </a:p>
          <a:p>
            <a:r>
              <a:rPr lang="cs-CZ" dirty="0" smtClean="0"/>
              <a:t>Jak rozumíte pojmům integrace a inkluze (obecně i v kontextu vzdělávání)</a:t>
            </a:r>
          </a:p>
          <a:p>
            <a:r>
              <a:rPr lang="cs-CZ" dirty="0" smtClean="0"/>
              <a:t>Jaký je výš osobní názor na myšlenku „společného vzdělávání“?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685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Integrace a inkluze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Integrace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Inkluze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Děti s postižením se mohou vzdělávat společně s dětmi zdravými</a:t>
            </a:r>
          </a:p>
          <a:p>
            <a:r>
              <a:rPr lang="cs-CZ" dirty="0" smtClean="0"/>
              <a:t>Musí však být schopni se do určité míry „přizpůsobit“ běžné škole</a:t>
            </a:r>
          </a:p>
          <a:p>
            <a:r>
              <a:rPr lang="cs-CZ" dirty="0" smtClean="0"/>
              <a:t>Paralelně s integrací běží </a:t>
            </a:r>
            <a:r>
              <a:rPr lang="cs-CZ" dirty="0" smtClean="0"/>
              <a:t>            i </a:t>
            </a:r>
            <a:r>
              <a:rPr lang="cs-CZ" dirty="0" smtClean="0"/>
              <a:t>segregované vzdělání </a:t>
            </a:r>
            <a:r>
              <a:rPr lang="cs-CZ" dirty="0" smtClean="0"/>
              <a:t>              (</a:t>
            </a:r>
            <a:r>
              <a:rPr lang="cs-CZ" dirty="0" smtClean="0"/>
              <a:t>v. tzv. speciálních školách)</a:t>
            </a:r>
          </a:p>
          <a:p>
            <a:r>
              <a:rPr lang="cs-CZ" dirty="0" smtClean="0"/>
              <a:t>Žák může „přecházet“ z jednoho typu vzdělávání do druhého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Společné vzdělávání žáků zdravých a </a:t>
            </a:r>
            <a:r>
              <a:rPr lang="cs-CZ" dirty="0" smtClean="0"/>
              <a:t>znevýhodněných      </a:t>
            </a:r>
            <a:r>
              <a:rPr lang="cs-CZ" dirty="0" smtClean="0"/>
              <a:t>je „normou“</a:t>
            </a:r>
          </a:p>
          <a:p>
            <a:r>
              <a:rPr lang="cs-CZ" dirty="0" smtClean="0"/>
              <a:t>Školy jsou otevřené a připravené pracovat na principu individualizace</a:t>
            </a:r>
          </a:p>
          <a:p>
            <a:r>
              <a:rPr lang="cs-CZ" dirty="0" smtClean="0"/>
              <a:t>Společné vzdělávání je vnímáno jako výhoda pro žáky, neboť to odráží realitu v běžné společnosti</a:t>
            </a:r>
          </a:p>
          <a:p>
            <a:r>
              <a:rPr lang="cs-CZ" dirty="0" smtClean="0"/>
              <a:t>Vzdělávání se realizuje s využitím </a:t>
            </a:r>
            <a:r>
              <a:rPr lang="cs-CZ" b="1" dirty="0" smtClean="0"/>
              <a:t>podpůrných opatření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437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838</TotalTime>
  <Words>2590</Words>
  <Application>Microsoft Office PowerPoint</Application>
  <PresentationFormat>Předvádění na obrazovce (4:3)</PresentationFormat>
  <Paragraphs>257</Paragraphs>
  <Slides>45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46" baseType="lpstr">
      <vt:lpstr>Tok</vt:lpstr>
      <vt:lpstr>Náplň poradenských služeb ve škole</vt:lpstr>
      <vt:lpstr>O čem dnes bude řeč</vt:lpstr>
      <vt:lpstr>Obsah poradenských služeb školy dle návrhu novelizace Vyhlášky 72</vt:lpstr>
      <vt:lpstr>Prezentace aplikace PowerPoint</vt:lpstr>
      <vt:lpstr>Prezentace aplikace PowerPoint</vt:lpstr>
      <vt:lpstr>Žáci se speciálními vzdělávacími potřebami</vt:lpstr>
      <vt:lpstr>Kdo jsou žáci se SVP slovy  školského zákona?</vt:lpstr>
      <vt:lpstr>Jak této definici rozumíme?</vt:lpstr>
      <vt:lpstr>Integrace a inkluze</vt:lpstr>
      <vt:lpstr>PO spočívají v </vt:lpstr>
      <vt:lpstr>Prezentace aplikace PowerPoint</vt:lpstr>
      <vt:lpstr>Prezentace aplikace PowerPoint</vt:lpstr>
      <vt:lpstr>Poruchy učení</vt:lpstr>
      <vt:lpstr>Základní informace </vt:lpstr>
      <vt:lpstr>Prezentace aplikace PowerPoint</vt:lpstr>
      <vt:lpstr>Jak je?</vt:lpstr>
      <vt:lpstr>Co s tím ve škole</vt:lpstr>
      <vt:lpstr>Jak se žáky systémově pracovat</vt:lpstr>
      <vt:lpstr>Poruchy chování</vt:lpstr>
      <vt:lpstr>Základní informace o ADD/ADHD</vt:lpstr>
      <vt:lpstr>Prezentace aplikace PowerPoint</vt:lpstr>
      <vt:lpstr>Jak je?</vt:lpstr>
      <vt:lpstr>Jak pracovat se žáky s ADD/ADHD</vt:lpstr>
      <vt:lpstr>Lehké mentální postižení</vt:lpstr>
      <vt:lpstr>Jak je to s nadáním v populaci</vt:lpstr>
      <vt:lpstr>Základní informace o LMP</vt:lpstr>
      <vt:lpstr>Děti s LMP ve škole</vt:lpstr>
      <vt:lpstr>Jak se žáky pracovat</vt:lpstr>
      <vt:lpstr>Poruchy autistického spektra</vt:lpstr>
      <vt:lpstr>Základní informace o PAS</vt:lpstr>
      <vt:lpstr>Prezentace aplikace PowerPoint</vt:lpstr>
      <vt:lpstr>Aspergerův syndrom               (vysoce funkční autismus)</vt:lpstr>
      <vt:lpstr>Některé zvláštnosti dětí s AS</vt:lpstr>
      <vt:lpstr>Jak se žáky pracovat</vt:lpstr>
      <vt:lpstr>Žáci se sociálním znevýhodněním</vt:lpstr>
      <vt:lpstr>Jak se žáky pracovat</vt:lpstr>
      <vt:lpstr>Mimořádně nadaný žák</vt:lpstr>
      <vt:lpstr>Žáci mimořádně nadaní</vt:lpstr>
      <vt:lpstr>Jak se žáky pracovat</vt:lpstr>
      <vt:lpstr>Tělesné, zrakové, sluchové postižení </vt:lpstr>
      <vt:lpstr>Žáci s NKS (narušená komunikační schopnost)</vt:lpstr>
      <vt:lpstr>Žáci se zdravotním znevýhodněním-oslabením</vt:lpstr>
      <vt:lpstr>Shrnutí a zarámování</vt:lpstr>
      <vt:lpstr>Školní poradenství pro žáky se SVP</vt:lpstr>
      <vt:lpstr>Zdroje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Žáci se speciálními vzdělávacími potřebami</dc:title>
  <dc:creator>Alice</dc:creator>
  <cp:lastModifiedBy>Alice</cp:lastModifiedBy>
  <cp:revision>68</cp:revision>
  <dcterms:created xsi:type="dcterms:W3CDTF">2015-03-14T13:08:30Z</dcterms:created>
  <dcterms:modified xsi:type="dcterms:W3CDTF">2016-04-25T03:28:18Z</dcterms:modified>
</cp:coreProperties>
</file>