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65" r:id="rId10"/>
    <p:sldId id="273" r:id="rId11"/>
    <p:sldId id="274" r:id="rId12"/>
    <p:sldId id="275" r:id="rId13"/>
    <p:sldId id="276" r:id="rId14"/>
    <p:sldId id="277" r:id="rId15"/>
    <p:sldId id="278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033120-5723-4EAA-871F-1000D52FE7D6}" type="datetimeFigureOut">
              <a:rPr lang="cs-CZ" smtClean="0"/>
              <a:t>29.2.2016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0E1E6F-A62E-4979-9EDF-28B10BFEC953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&#352;kolsk&#225;%20legislativa/Novela%20vyhl&#225;&#353;ky%2073%20o%20vzd&#283;l&#225;v&#225;n&#237;%20&#382;&#225;k&#367;%20se%20SVP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/>
              <a:t>Mgr. Alice Vašáková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510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poradenských služeb= </a:t>
            </a:r>
            <a:r>
              <a:rPr lang="cs-CZ" dirty="0"/>
              <a:t>č</a:t>
            </a:r>
            <a:r>
              <a:rPr lang="cs-CZ" dirty="0" smtClean="0"/>
              <a:t>innost přispívající zejména 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Vytváření vhodných podmínek pro zdravý tělesný, psychický a sociální vývoj žáků, pro rozvoj jejich osobnosti</a:t>
            </a:r>
          </a:p>
          <a:p>
            <a:r>
              <a:rPr lang="cs-CZ" dirty="0" smtClean="0"/>
              <a:t>Naplňování vzdělávacích potřeb a rozvíjení schopností, dovedností a zájmů</a:t>
            </a:r>
          </a:p>
          <a:p>
            <a:r>
              <a:rPr lang="cs-CZ" dirty="0" smtClean="0"/>
              <a:t>Prevenci a řešení výchovných a výukových obtíží, sociálně patologických jevů a dalších problémů souvisejících se vzděláváním a s motivací </a:t>
            </a:r>
            <a:r>
              <a:rPr lang="cs-CZ" dirty="0" smtClean="0"/>
              <a:t>                      k </a:t>
            </a:r>
            <a:r>
              <a:rPr lang="cs-CZ" dirty="0" smtClean="0"/>
              <a:t>překonávání problémových situací</a:t>
            </a:r>
          </a:p>
          <a:p>
            <a:r>
              <a:rPr lang="cs-CZ" dirty="0" smtClean="0"/>
              <a:t>Vytváření vhodných podmínek, forem a způsobů integrace žáků se zdravotním postižením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9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Vhodné volbě vzdělávací cesty a pozdějšího profesního uplatnění</a:t>
            </a:r>
          </a:p>
          <a:p>
            <a:r>
              <a:rPr lang="cs-CZ" dirty="0" smtClean="0"/>
              <a:t>Vytváření vhodných podmínek, forem a způsobů práce pro žáky, kteří jsou příslušníky národnostních menšin nebo etnických skupin</a:t>
            </a:r>
          </a:p>
          <a:p>
            <a:r>
              <a:rPr lang="cs-CZ" dirty="0" smtClean="0"/>
              <a:t>Vytváření vhodných podmínek.…….pro žáky nadané    a mimořádně nadané</a:t>
            </a:r>
          </a:p>
          <a:p>
            <a:r>
              <a:rPr lang="cs-CZ" dirty="0" smtClean="0"/>
              <a:t>Rozvíjení pedagogicko-psychologických a speciálně-pedagogických znalostí a profesních dovedností pedagogických pracovníků ve školách a školských zařízeních</a:t>
            </a:r>
          </a:p>
          <a:p>
            <a:r>
              <a:rPr lang="cs-CZ" dirty="0" smtClean="0"/>
              <a:t>Zmírňování důsledků zdravotního postižení a prevenci jeho vzniku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1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Služby jsou poskytovány ambulantně nebo v terénu</a:t>
            </a:r>
          </a:p>
          <a:p>
            <a:r>
              <a:rPr lang="cs-CZ" dirty="0" smtClean="0"/>
              <a:t>PPP mají v kompetenci posuzování školní zralosti dětí</a:t>
            </a:r>
          </a:p>
          <a:p>
            <a:r>
              <a:rPr lang="cs-CZ" dirty="0" smtClean="0"/>
              <a:t>Doporučují na základě výsledků vyšetření ZZ a ředitelům škol vřazení žáka do optimální školy a třídy</a:t>
            </a:r>
          </a:p>
          <a:p>
            <a:r>
              <a:rPr lang="cs-CZ" dirty="0" smtClean="0"/>
              <a:t>Zjišťují speciální vzdělávací potřeby žáků v „běžných“ školách, vypracovávají odborné posudky</a:t>
            </a:r>
          </a:p>
          <a:p>
            <a:r>
              <a:rPr lang="cs-CZ" dirty="0" smtClean="0"/>
              <a:t>Poskytují poradenské služby, které se týkají žáků s rizikem školní neúspěšnosti nebo problémů v osobnostním a sociálním vývoji</a:t>
            </a:r>
          </a:p>
          <a:p>
            <a:r>
              <a:rPr lang="cs-CZ" dirty="0" smtClean="0"/>
              <a:t>Poskytují metodickou podporu škole</a:t>
            </a:r>
          </a:p>
          <a:p>
            <a:r>
              <a:rPr lang="cs-CZ" dirty="0" smtClean="0"/>
              <a:t>Zajišťují prevenci sociálně patologických jevů a koordinaci metodiků ze škol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88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 SPC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Poskytují pomoc žákům…se zdravotním postižením nebo znevýhodněním, kteří nejsou zařazeni do „běžných tříd běžných škol“ nebo kteří jsou v běžných ZŠ integrováni</a:t>
            </a:r>
          </a:p>
          <a:p>
            <a:r>
              <a:rPr lang="cs-CZ" dirty="0" smtClean="0"/>
              <a:t>Stejně jako PPP zjišťují školní zralost a doporučují vřazení žáka do vhodného typu vzdělávání, zjišťují speciální vzdělávací potřeby žáků</a:t>
            </a:r>
          </a:p>
          <a:p>
            <a:r>
              <a:rPr lang="cs-CZ" dirty="0" smtClean="0"/>
              <a:t>Přímo zajišťují speciálně pedagogickou péči a vzdělávání žákům, kteří jsou integrováni</a:t>
            </a:r>
          </a:p>
          <a:p>
            <a:r>
              <a:rPr lang="cs-CZ" dirty="0" smtClean="0"/>
              <a:t>Poskytují poradenské služby zaměřené na pomoc při řešení problémů ve vzdělávání a psychosociálním vývoji </a:t>
            </a:r>
            <a:r>
              <a:rPr lang="cs-CZ" dirty="0" smtClean="0"/>
              <a:t>              se </a:t>
            </a:r>
            <a:r>
              <a:rPr lang="cs-CZ" dirty="0" smtClean="0"/>
              <a:t>zřetelem k začlenění žáků do společnosti</a:t>
            </a:r>
          </a:p>
          <a:p>
            <a:r>
              <a:rPr lang="cs-CZ" dirty="0" smtClean="0"/>
              <a:t>Poskytují metodickou podporu školám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poradenství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800" dirty="0"/>
              <a:t>Ředitel základní, střední a vyšší odborné školy zabezpečuje poskytování poradenských služeb ve škole </a:t>
            </a:r>
            <a:r>
              <a:rPr lang="cs-CZ" sz="2800" b="1" dirty="0"/>
              <a:t>zpravidla výchovným poradcem</a:t>
            </a:r>
            <a:r>
              <a:rPr lang="cs-CZ" sz="2800" dirty="0"/>
              <a:t> </a:t>
            </a:r>
            <a:r>
              <a:rPr lang="cs-CZ" sz="2800" b="1" dirty="0"/>
              <a:t>a školním metodikem prevence</a:t>
            </a:r>
            <a:r>
              <a:rPr lang="cs-CZ" sz="2800" dirty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800" b="1" dirty="0"/>
              <a:t>může být zajišťováno </a:t>
            </a:r>
            <a:r>
              <a:rPr lang="cs-CZ" sz="2800" b="1" dirty="0" smtClean="0"/>
              <a:t>  i </a:t>
            </a:r>
            <a:r>
              <a:rPr lang="cs-CZ" sz="2800" b="1" dirty="0"/>
              <a:t>školním psychologem nebo školním speciálním pedagogem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Ve škole jsou zajišťovány poradenské služby v rozsahu odpovídajícím počtu a vzdělávacím potřebám žáků školy zaměřené na:</a:t>
            </a:r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3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lnSpcReduction="10000"/>
          </a:bodyPr>
          <a:lstStyle/>
          <a:p>
            <a:pPr marL="990600" lvl="1" indent="-533400"/>
            <a:endParaRPr lang="cs-CZ" sz="220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 smtClean="0"/>
              <a:t>prevenci </a:t>
            </a:r>
            <a:r>
              <a:rPr lang="cs-CZ" sz="2200" dirty="0"/>
              <a:t>školní neúspěšnosti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primární prevenci sociálně patologických </a:t>
            </a:r>
            <a:r>
              <a:rPr lang="cs-CZ" sz="2200" dirty="0" smtClean="0"/>
              <a:t>jevů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kariérové poradenství integrující vzdělávací, informační </a:t>
            </a:r>
            <a:r>
              <a:rPr lang="cs-CZ" sz="2200" dirty="0" smtClean="0"/>
              <a:t>      a </a:t>
            </a:r>
            <a:r>
              <a:rPr lang="cs-CZ" sz="2200" dirty="0"/>
              <a:t>poradenskou podporu vhodné volbě vzdělávací cesty </a:t>
            </a:r>
            <a:r>
              <a:rPr lang="cs-CZ" sz="2200" dirty="0" smtClean="0"/>
              <a:t>         a </a:t>
            </a:r>
            <a:r>
              <a:rPr lang="cs-CZ" sz="2200" dirty="0"/>
              <a:t>pozdějšímu profesnímu uplatnění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odbornou podporu při integraci a vzdělávání žáků se speciálními vzdělávacími potřebami, včetně žáků z jiného kulturního prostředí a žáků se sociálním znevýhodněním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péči o vzdělávání nadaných a mimořádně nadaných žáků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průběžnou a dlouhodobou péči o žáky s výchovnými či výukovými obtížemi a vytváření předpokladů pro jeho snižování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cs-CZ" sz="2200" dirty="0"/>
              <a:t>metodickou podporu učitelům při aplikaci psychologických a sociálně pedagogických poznatků a dovedností do vzdělávací činnosti školy</a:t>
            </a:r>
          </a:p>
          <a:p>
            <a:pPr marL="990600" lvl="1" indent="-533400"/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2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27/2016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Upravuje pravidla pro vzdělávání dětí, žáků a studentů se speciálními vzdělávacími potřebami a žáků nadaných</a:t>
            </a:r>
          </a:p>
          <a:p>
            <a:r>
              <a:rPr lang="cs-CZ" altLang="cs-CZ" dirty="0"/>
              <a:t>Dítětem, žákem a studentem se SVP se rozumí osoba, která k naplnění svých vzdělávacích možností nebo k uplatnění nebo užívání svých práv na rovnoprávném základě s ostatními potřebuje poskytnutí podpůrných </a:t>
            </a:r>
            <a:r>
              <a:rPr lang="cs-CZ" altLang="cs-CZ" dirty="0" smtClean="0"/>
              <a:t>opatření  </a:t>
            </a:r>
            <a:endParaRPr lang="cs-CZ" altLang="cs-CZ" dirty="0" smtClean="0"/>
          </a:p>
          <a:p>
            <a:r>
              <a:rPr lang="cs-CZ" altLang="cs-CZ" dirty="0" smtClean="0"/>
              <a:t>PO </a:t>
            </a:r>
            <a:r>
              <a:rPr lang="cs-CZ" altLang="cs-CZ" dirty="0"/>
              <a:t>se rozumí nezbytné úpravy ve vzdělávání a školských službách odpovídající zdravotnímu stavu, kulturnímu prostředí nebo jiným životním podmínkám dítěte, žáka nebo studenta. Děti…se SVP mají právo na bezplatné poskytování podpůrných opatření školou a školským zařízením.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>
              <a:hlinkClick r:id="rId2" action="ppaction://hlinkfile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62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Realita-proč potřebujeme školní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Běžná spádová základní škola, první třída:</a:t>
            </a:r>
          </a:p>
          <a:p>
            <a:r>
              <a:rPr lang="cs-CZ" dirty="0" smtClean="0"/>
              <a:t>Při zahájení školní docházky je v 1.třídě 28 žáků</a:t>
            </a:r>
          </a:p>
          <a:p>
            <a:r>
              <a:rPr lang="cs-CZ" dirty="0" smtClean="0"/>
              <a:t>1 žák s diagnostikovaným Aspergerovým syndromem</a:t>
            </a:r>
          </a:p>
          <a:p>
            <a:r>
              <a:rPr lang="cs-CZ" dirty="0" smtClean="0"/>
              <a:t>2 žáci s masivními poruchami pozornosti, evidentně nezralí k zahájení školní docházky (rodiče odmítli doporučení k ročnímu odkladu)</a:t>
            </a:r>
          </a:p>
          <a:p>
            <a:r>
              <a:rPr lang="cs-CZ" dirty="0" smtClean="0"/>
              <a:t>1 žák pravděpodobně s lehkou mentální retardací</a:t>
            </a:r>
          </a:p>
          <a:p>
            <a:r>
              <a:rPr lang="cs-CZ" dirty="0" smtClean="0"/>
              <a:t>5 dětí již umí plynule číst, jeden chlapec se dle rodičů i MŠ jeví jako mimořádně nadaný, prochází vyšetřením v PPP</a:t>
            </a:r>
          </a:p>
          <a:p>
            <a:r>
              <a:rPr lang="cs-CZ" dirty="0" smtClean="0"/>
              <a:t>Dle statistické pravděpodobnosti se mezi dětmi „skrývá“ alespoň 5 žáků s potencionálními poruchami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2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dirty="0" smtClean="0"/>
              <a:t>Paní učitelka nemá zkušenosti ani s dětmi s PAS,      ani s dětmi s lehkou mentální retardací</a:t>
            </a:r>
          </a:p>
          <a:p>
            <a:r>
              <a:rPr lang="cs-CZ" dirty="0" smtClean="0"/>
              <a:t>Dle legislativy může být ve třídě jen jeden asistent pedagoga (přišel se žákem s PAS, což je problematika, na kterou je specializovaný, není motivovaný pracovat s ostatními dětmi)</a:t>
            </a:r>
          </a:p>
          <a:p>
            <a:r>
              <a:rPr lang="cs-CZ" dirty="0" smtClean="0"/>
              <a:t>Rodiče nezralých žáků jsou od počátku školy výrazně negativně naladěni (demotivovaní „tlakem“ na odklad)</a:t>
            </a:r>
          </a:p>
          <a:p>
            <a:r>
              <a:rPr lang="cs-CZ" dirty="0" smtClean="0"/>
              <a:t>Rodiče nadaného žáka si přejí, aby jejich dítě od počátku pracovalo podle individuálního plánu a mělo připravené takové úkoly, které jej budou rozvíjet</a:t>
            </a:r>
          </a:p>
          <a:p>
            <a:r>
              <a:rPr lang="cs-CZ" dirty="0" smtClean="0"/>
              <a:t>Atd. …….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72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práce do mezidobí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3394869"/>
            <a:ext cx="3086100" cy="14859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 webových stránkách MŠMT najdete legislativu, o které jsme dnes mluvili. </a:t>
            </a:r>
            <a:endParaRPr lang="cs-CZ" dirty="0" smtClean="0"/>
          </a:p>
          <a:p>
            <a:r>
              <a:rPr lang="cs-CZ" dirty="0" smtClean="0"/>
              <a:t>Jako náhradu </a:t>
            </a:r>
            <a:r>
              <a:rPr lang="cs-CZ" smtClean="0"/>
              <a:t>za druhé </a:t>
            </a:r>
            <a:r>
              <a:rPr lang="cs-CZ" smtClean="0"/>
              <a:t>setkání </a:t>
            </a:r>
            <a:r>
              <a:rPr lang="cs-CZ" dirty="0" smtClean="0"/>
              <a:t>se </a:t>
            </a:r>
            <a:r>
              <a:rPr lang="cs-CZ" dirty="0" smtClean="0"/>
              <a:t>prosím </a:t>
            </a:r>
            <a:r>
              <a:rPr lang="cs-CZ" dirty="0" smtClean="0"/>
              <a:t>zorientujte ve </a:t>
            </a:r>
            <a:r>
              <a:rPr lang="cs-CZ" dirty="0" smtClean="0"/>
              <a:t>školském zákonu par.16-18 a </a:t>
            </a:r>
            <a:r>
              <a:rPr lang="cs-CZ" dirty="0" smtClean="0"/>
              <a:t>v obou  </a:t>
            </a:r>
            <a:r>
              <a:rPr lang="cs-CZ" dirty="0" smtClean="0"/>
              <a:t>„</a:t>
            </a:r>
            <a:r>
              <a:rPr lang="cs-CZ" dirty="0" smtClean="0"/>
              <a:t>poradenských“ vyhláškách </a:t>
            </a:r>
            <a:r>
              <a:rPr lang="cs-CZ" dirty="0" smtClean="0"/>
              <a:t>(viz výše) v poslední novelizaci</a:t>
            </a:r>
          </a:p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17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Čemu se budeme věnovat</a:t>
            </a:r>
            <a:br>
              <a:rPr lang="cs-CZ" dirty="0" smtClean="0"/>
            </a:br>
            <a:r>
              <a:rPr lang="cs-CZ" dirty="0" smtClean="0"/>
              <a:t>(a jak budeme pracovat)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Kontext školního poradenství, historie oboru,                 legislativa pro poradenství, systém poradenské péče</a:t>
            </a:r>
          </a:p>
          <a:p>
            <a:r>
              <a:rPr lang="cs-CZ" dirty="0"/>
              <a:t>U</a:t>
            </a:r>
            <a:r>
              <a:rPr lang="cs-CZ" dirty="0" smtClean="0"/>
              <a:t>živatelé poradenských služeb- žáci se speciálními vzdělávacími potřebami, rodiče, pedagogové</a:t>
            </a:r>
          </a:p>
          <a:p>
            <a:r>
              <a:rPr lang="cs-CZ" dirty="0" smtClean="0"/>
              <a:t>Školská poradenská zařízení, školní poradenská pracoviště          a spolupracující organizace</a:t>
            </a:r>
          </a:p>
          <a:p>
            <a:r>
              <a:rPr lang="cs-CZ" dirty="0" smtClean="0"/>
              <a:t>Komplexní poradenská péče ve škole-obsazení a role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Kazuistiky, interaktivní forma práce, modelové situace           k řešení ve skupinách, samostatná práce, studium zdrojů.  </a:t>
            </a:r>
          </a:p>
          <a:p>
            <a:pPr marL="0" indent="0">
              <a:buNone/>
            </a:pPr>
            <a:r>
              <a:rPr lang="cs-CZ" dirty="0" smtClean="0"/>
              <a:t>Zkouška formou testu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84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Vznik poradenských služeb – důsledek společenských změn na přelomu 19./20. století</a:t>
            </a:r>
          </a:p>
          <a:p>
            <a:r>
              <a:rPr lang="cs-CZ" dirty="0"/>
              <a:t>Podmínky, které sehrály svou roli: vyspělost </a:t>
            </a:r>
            <a:r>
              <a:rPr lang="cs-CZ" dirty="0" err="1" smtClean="0"/>
              <a:t>společnosti+ekonomická</a:t>
            </a:r>
            <a:r>
              <a:rPr lang="cs-CZ" dirty="0" smtClean="0"/>
              <a:t> </a:t>
            </a:r>
            <a:r>
              <a:rPr lang="cs-CZ" dirty="0" err="1" smtClean="0"/>
              <a:t>úroveň+skutečná</a:t>
            </a:r>
            <a:r>
              <a:rPr lang="cs-CZ" dirty="0" smtClean="0"/>
              <a:t>  </a:t>
            </a:r>
            <a:r>
              <a:rPr lang="cs-CZ" dirty="0"/>
              <a:t>„masová“ realizace školní </a:t>
            </a:r>
            <a:r>
              <a:rPr lang="cs-CZ" dirty="0" err="1" smtClean="0"/>
              <a:t>docházky+konstituování</a:t>
            </a:r>
            <a:r>
              <a:rPr lang="cs-CZ" dirty="0" smtClean="0"/>
              <a:t> </a:t>
            </a:r>
            <a:r>
              <a:rPr lang="cs-CZ" dirty="0"/>
              <a:t>odborných </a:t>
            </a:r>
            <a:r>
              <a:rPr lang="cs-CZ" dirty="0" err="1" smtClean="0"/>
              <a:t>disciplín+společenské</a:t>
            </a:r>
            <a:r>
              <a:rPr lang="cs-CZ" dirty="0" smtClean="0"/>
              <a:t> </a:t>
            </a:r>
            <a:r>
              <a:rPr lang="cs-CZ" dirty="0" err="1" smtClean="0"/>
              <a:t>klima+proměna</a:t>
            </a:r>
            <a:r>
              <a:rPr lang="cs-CZ" dirty="0" smtClean="0"/>
              <a:t> </a:t>
            </a:r>
            <a:r>
              <a:rPr lang="cs-CZ" dirty="0"/>
              <a:t>školského systému (škola-místo, kde se socializují a vzdělávají lidé pro potřeby společnosti) </a:t>
            </a:r>
          </a:p>
          <a:p>
            <a:r>
              <a:rPr lang="cs-CZ" dirty="0"/>
              <a:t>Hlavní obory poradenství</a:t>
            </a:r>
          </a:p>
          <a:p>
            <a:pPr>
              <a:buFontTx/>
              <a:buChar char="-"/>
            </a:pPr>
            <a:r>
              <a:rPr lang="cs-CZ" dirty="0"/>
              <a:t>Péče o </a:t>
            </a:r>
            <a:r>
              <a:rPr lang="cs-CZ" dirty="0" smtClean="0"/>
              <a:t>delikventy (jak je převychovat)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Laboratoře pro výzkum vývoje </a:t>
            </a:r>
            <a:r>
              <a:rPr lang="cs-CZ" dirty="0" smtClean="0"/>
              <a:t>dětí (snaha o objektivní popis vývojových stadií)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Volba </a:t>
            </a:r>
            <a:r>
              <a:rPr lang="cs-CZ" dirty="0" smtClean="0"/>
              <a:t>povolání (na co se kdo hodí)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2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Historie poradenství </a:t>
            </a:r>
            <a:br>
              <a:rPr lang="cs-CZ" dirty="0" smtClean="0"/>
            </a:br>
            <a:r>
              <a:rPr lang="cs-CZ" dirty="0" smtClean="0"/>
              <a:t>v česko-slovenském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Testování pro volbu povolání po 1. světové válce</a:t>
            </a:r>
          </a:p>
          <a:p>
            <a:r>
              <a:rPr lang="cs-CZ" dirty="0"/>
              <a:t>Deformace rodícího se systému po 2. světové válce       a roce 1948</a:t>
            </a:r>
          </a:p>
          <a:p>
            <a:r>
              <a:rPr lang="cs-CZ" dirty="0"/>
              <a:t>Druhá vlna budování systému v 50. letech 20. </a:t>
            </a:r>
            <a:r>
              <a:rPr lang="cs-CZ" dirty="0" err="1"/>
              <a:t>století-vyškolení</a:t>
            </a:r>
            <a:r>
              <a:rPr lang="cs-CZ" dirty="0"/>
              <a:t> učitelé (poradci pro volbu povolání, později výchovní poradci). Odborní pracovníci mimo školy-psychologické poradenství</a:t>
            </a:r>
          </a:p>
          <a:p>
            <a:r>
              <a:rPr lang="cs-CZ" dirty="0"/>
              <a:t>Psychologicko-výchovné kliniky (1957 Bratislava, </a:t>
            </a:r>
            <a:r>
              <a:rPr lang="cs-CZ" dirty="0" smtClean="0"/>
              <a:t>    1958 </a:t>
            </a:r>
            <a:r>
              <a:rPr lang="cs-CZ" dirty="0"/>
              <a:t>Brno, 1959 Košice, 1967 Praha)</a:t>
            </a:r>
          </a:p>
          <a:p>
            <a:r>
              <a:rPr lang="cs-CZ" dirty="0"/>
              <a:t>1968-síť pedagogicko psychologických poraden (krajské, okresní)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04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Opětovná ideologická deformace systému</a:t>
            </a:r>
          </a:p>
          <a:p>
            <a:r>
              <a:rPr lang="cs-CZ" dirty="0"/>
              <a:t>Postupný nárůst zájmu o žáky s výukovými problémy</a:t>
            </a:r>
          </a:p>
          <a:p>
            <a:r>
              <a:rPr lang="cs-CZ" dirty="0"/>
              <a:t>Vliv medicínského </a:t>
            </a:r>
            <a:r>
              <a:rPr lang="cs-CZ" dirty="0" smtClean="0"/>
              <a:t>modelu-norma a patologie</a:t>
            </a:r>
            <a:endParaRPr lang="cs-CZ" dirty="0"/>
          </a:p>
          <a:p>
            <a:r>
              <a:rPr lang="cs-CZ" dirty="0"/>
              <a:t>Proměna poradenských služeb po roce 1989-právní subjektivita škol-angažovanost odborníků </a:t>
            </a:r>
            <a:r>
              <a:rPr lang="cs-CZ" dirty="0" smtClean="0"/>
              <a:t>             (</a:t>
            </a:r>
            <a:r>
              <a:rPr lang="cs-CZ" dirty="0"/>
              <a:t>speciální pedagogové, ojediněle psychologové)</a:t>
            </a:r>
          </a:p>
          <a:p>
            <a:r>
              <a:rPr lang="cs-CZ" dirty="0"/>
              <a:t>Obohacení systému poradenských služeb o:</a:t>
            </a:r>
          </a:p>
          <a:p>
            <a:pPr>
              <a:buFontTx/>
              <a:buChar char="-"/>
            </a:pPr>
            <a:r>
              <a:rPr lang="cs-CZ" dirty="0"/>
              <a:t>Speciální pedagogická centra SPC</a:t>
            </a:r>
          </a:p>
          <a:p>
            <a:pPr>
              <a:buFontTx/>
              <a:buChar char="-"/>
            </a:pPr>
            <a:r>
              <a:rPr lang="cs-CZ" dirty="0"/>
              <a:t>Střediska výchovné péče SVP </a:t>
            </a:r>
          </a:p>
          <a:p>
            <a:r>
              <a:rPr lang="cs-CZ" dirty="0"/>
              <a:t>Od roku 2000 </a:t>
            </a:r>
            <a:r>
              <a:rPr lang="cs-CZ" dirty="0" smtClean="0"/>
              <a:t>pokusy o koncepční systém poradenské péče ve školách (hlavní pilíře: legislativa a finance)</a:t>
            </a:r>
          </a:p>
          <a:p>
            <a:r>
              <a:rPr lang="cs-CZ" dirty="0" smtClean="0"/>
              <a:t>Od roku 2015 zlom: legislativa podporující inkluzi (společné vzdělávání)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9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Orientace v tématu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2" y="3213894"/>
            <a:ext cx="2466975" cy="184785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skupinách poskládejte své zlomky zkušeností a informací, které máte o školním poradenství</a:t>
            </a:r>
          </a:p>
          <a:p>
            <a:r>
              <a:rPr lang="cs-CZ" dirty="0" smtClean="0"/>
              <a:t>Informace se pokuste nějak </a:t>
            </a:r>
            <a:r>
              <a:rPr lang="cs-CZ" dirty="0" err="1" smtClean="0"/>
              <a:t>nastrukturovat</a:t>
            </a:r>
            <a:r>
              <a:rPr lang="cs-CZ" dirty="0" smtClean="0"/>
              <a:t>, třeba formou myšlenkové mapy</a:t>
            </a:r>
          </a:p>
          <a:p>
            <a:r>
              <a:rPr lang="cs-CZ" dirty="0" smtClean="0"/>
              <a:t>Zformulujte, co se potřebujete dozvědět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41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Vnější rámec školního poradenství-legislativa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o předškolním, základním, středním, vyšším odborném a jiném vzdělávání (Školský zákon) – 561/2004, novelizace 472/2011, </a:t>
            </a:r>
            <a:r>
              <a:rPr lang="cs-CZ" b="1" dirty="0" smtClean="0"/>
              <a:t>82/2015</a:t>
            </a:r>
          </a:p>
          <a:p>
            <a:r>
              <a:rPr lang="cs-CZ" dirty="0" smtClean="0"/>
              <a:t>Vyhláška 72/2005 o poskytování poradenských služeb ve školách a školských poradenských zařízeních, novelizace  </a:t>
            </a:r>
            <a:r>
              <a:rPr lang="cs-CZ" b="1" dirty="0" smtClean="0"/>
              <a:t>116/2011</a:t>
            </a:r>
          </a:p>
          <a:p>
            <a:r>
              <a:rPr lang="cs-CZ" dirty="0" smtClean="0"/>
              <a:t>Vyhláška 73/2005 o vzdělávání dětí, žáků a studentů   se speciálními vzdělávacími potřebami a dětí, žáků      a studentů mimořádně nadaných, novelizace 147/2011, 103/2014, </a:t>
            </a:r>
            <a:r>
              <a:rPr lang="cs-CZ" b="1" dirty="0" smtClean="0"/>
              <a:t>27/2016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26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Školský zákon-co stojí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je základním rámcem, do velké míry obecným, pro jeho aplikaci jsou klíčové podrobnější vyhlášky. </a:t>
            </a:r>
            <a:r>
              <a:rPr lang="cs-CZ" dirty="0" smtClean="0"/>
              <a:t>  Co </a:t>
            </a:r>
            <a:r>
              <a:rPr lang="cs-CZ" dirty="0" smtClean="0"/>
              <a:t>vymezuje zákon? Mimo jiné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Zásady a cíle vzdělávání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Existenci Rámcového vzdělávacího programu a školního vzdělávacího programu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Vzdělávání dětí, žáků a studentů se speciálními vzdělávacími potřebami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Vzdělávání nadaných dětí, žáků a studentů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70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Vyhláška 116/2011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Vymezuje zajištění bezplatných poradenských služeb        ve školství dvěma typy institucí:</a:t>
            </a:r>
          </a:p>
          <a:p>
            <a:pPr>
              <a:buFontTx/>
              <a:buChar char="-"/>
            </a:pPr>
            <a:r>
              <a:rPr lang="cs-CZ" dirty="0" smtClean="0"/>
              <a:t>Školská poradenská zařízení: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Pedagogicko</a:t>
            </a:r>
            <a:r>
              <a:rPr lang="cs-CZ" dirty="0"/>
              <a:t> psychologické poradny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Speciálně pedagogická centra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Školy</a:t>
            </a:r>
          </a:p>
          <a:p>
            <a:r>
              <a:rPr lang="cs-CZ" dirty="0"/>
              <a:t>Vymezuje obsah poradenských služeb</a:t>
            </a:r>
          </a:p>
          <a:p>
            <a:r>
              <a:rPr lang="cs-CZ" dirty="0" smtClean="0"/>
              <a:t>V její příloze jsou přesně popsány standardní činnosti jednotlivých článků a pracovníků </a:t>
            </a:r>
          </a:p>
          <a:p>
            <a:r>
              <a:rPr lang="cs-CZ" dirty="0" smtClean="0"/>
              <a:t>Říká, kdo jsou uživatelé poradenských služeb: děti</a:t>
            </a:r>
            <a:r>
              <a:rPr lang="cs-CZ" dirty="0"/>
              <a:t>, žáci, studenti, jejich zákonní zástupci, </a:t>
            </a:r>
            <a:r>
              <a:rPr lang="cs-CZ" dirty="0" smtClean="0"/>
              <a:t>školy a školská zařízení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0280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1254</Words>
  <Application>Microsoft Office PowerPoint</Application>
  <PresentationFormat>Předvádění na obrazovce (4:3)</PresentationFormat>
  <Paragraphs>113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Tok</vt:lpstr>
      <vt:lpstr>Školní poradenství</vt:lpstr>
      <vt:lpstr>Čemu se budeme věnovat (a jak budeme pracovat)</vt:lpstr>
      <vt:lpstr>Historický kontext</vt:lpstr>
      <vt:lpstr>Historie poradenství  v česko-slovenském kontextu</vt:lpstr>
      <vt:lpstr>Prezentace aplikace PowerPoint</vt:lpstr>
      <vt:lpstr>Orientace v tématu</vt:lpstr>
      <vt:lpstr>Vnější rámec školního poradenství-legislativa</vt:lpstr>
      <vt:lpstr>Školský zákon-co stojí za pozornost</vt:lpstr>
      <vt:lpstr>Vyhláška 116/2011</vt:lpstr>
      <vt:lpstr>Obsah poradenských služeb= činnost přispívající zejména k:</vt:lpstr>
      <vt:lpstr>Prezentace aplikace PowerPoint</vt:lpstr>
      <vt:lpstr>Specifika poradenství v PPP</vt:lpstr>
      <vt:lpstr>Specifika poradenství v SPC</vt:lpstr>
      <vt:lpstr>Specifika poradenství ve škole</vt:lpstr>
      <vt:lpstr>Prezentace aplikace PowerPoint</vt:lpstr>
      <vt:lpstr>Vyhláška 27/2016</vt:lpstr>
      <vt:lpstr>Realita-proč potřebujeme školní poradenství</vt:lpstr>
      <vt:lpstr>Prezentace aplikace PowerPoint</vt:lpstr>
      <vt:lpstr>Zadání práce do mezidobí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poradenství</dc:title>
  <dc:creator>Alice</dc:creator>
  <cp:lastModifiedBy>Alice</cp:lastModifiedBy>
  <cp:revision>16</cp:revision>
  <dcterms:created xsi:type="dcterms:W3CDTF">2016-02-28T10:10:48Z</dcterms:created>
  <dcterms:modified xsi:type="dcterms:W3CDTF">2016-02-29T09:15:59Z</dcterms:modified>
</cp:coreProperties>
</file>