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0" r:id="rId1"/>
  </p:sldMasterIdLst>
  <p:sldIdLst>
    <p:sldId id="274" r:id="rId2"/>
    <p:sldId id="275" r:id="rId3"/>
    <p:sldId id="277" r:id="rId4"/>
    <p:sldId id="279" r:id="rId5"/>
    <p:sldId id="260" r:id="rId6"/>
    <p:sldId id="261" r:id="rId7"/>
    <p:sldId id="296" r:id="rId8"/>
    <p:sldId id="290" r:id="rId9"/>
    <p:sldId id="289" r:id="rId10"/>
    <p:sldId id="276" r:id="rId11"/>
    <p:sldId id="280" r:id="rId12"/>
    <p:sldId id="258" r:id="rId13"/>
    <p:sldId id="283" r:id="rId14"/>
    <p:sldId id="284" r:id="rId15"/>
    <p:sldId id="285" r:id="rId16"/>
    <p:sldId id="286" r:id="rId17"/>
    <p:sldId id="287" r:id="rId18"/>
    <p:sldId id="288" r:id="rId19"/>
    <p:sldId id="264" r:id="rId20"/>
    <p:sldId id="265" r:id="rId21"/>
    <p:sldId id="266" r:id="rId22"/>
    <p:sldId id="262" r:id="rId23"/>
    <p:sldId id="293" r:id="rId24"/>
    <p:sldId id="263" r:id="rId25"/>
    <p:sldId id="294" r:id="rId26"/>
    <p:sldId id="292" r:id="rId27"/>
    <p:sldId id="295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Šmideková" initials="ZŠ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>
        <p:scale>
          <a:sx n="108" d="100"/>
          <a:sy n="108" d="100"/>
        </p:scale>
        <p:origin x="-78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C756AA-B6D5-44FC-8088-E5FB9026FB12}" type="doc">
      <dgm:prSet loTypeId="urn:microsoft.com/office/officeart/2005/8/layout/arrow5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sk-SK"/>
        </a:p>
      </dgm:t>
    </dgm:pt>
    <dgm:pt modelId="{E4C38E7E-C6B0-4E48-9893-80F633FF3700}">
      <dgm:prSet phldrT="[Text]"/>
      <dgm:spPr/>
      <dgm:t>
        <a:bodyPr/>
        <a:lstStyle/>
        <a:p>
          <a:r>
            <a:rPr lang="sk-SK" dirty="0" smtClean="0"/>
            <a:t>Pohľad</a:t>
          </a:r>
          <a:endParaRPr lang="sk-SK" dirty="0"/>
        </a:p>
      </dgm:t>
    </dgm:pt>
    <dgm:pt modelId="{828E8362-A496-4209-A67C-9D9E521AAB15}" type="parTrans" cxnId="{BDDF94CE-A134-4C98-9346-EE47E2391DF6}">
      <dgm:prSet/>
      <dgm:spPr/>
      <dgm:t>
        <a:bodyPr/>
        <a:lstStyle/>
        <a:p>
          <a:endParaRPr lang="sk-SK"/>
        </a:p>
      </dgm:t>
    </dgm:pt>
    <dgm:pt modelId="{1E8A531E-B90C-411D-A44C-DA6A0BD96118}" type="sibTrans" cxnId="{BDDF94CE-A134-4C98-9346-EE47E2391DF6}">
      <dgm:prSet/>
      <dgm:spPr/>
      <dgm:t>
        <a:bodyPr/>
        <a:lstStyle/>
        <a:p>
          <a:endParaRPr lang="sk-SK"/>
        </a:p>
      </dgm:t>
    </dgm:pt>
    <dgm:pt modelId="{9C21E902-E68B-457B-B3CA-E485FABF88CF}">
      <dgm:prSet phldrT="[Text]"/>
      <dgm:spPr/>
      <dgm:t>
        <a:bodyPr/>
        <a:lstStyle/>
        <a:p>
          <a:r>
            <a:rPr lang="sk-SK" dirty="0" smtClean="0"/>
            <a:t>Kognitívne procesy</a:t>
          </a:r>
          <a:endParaRPr lang="sk-SK" dirty="0"/>
        </a:p>
      </dgm:t>
    </dgm:pt>
    <dgm:pt modelId="{BC2D634A-519F-46C8-8C5A-3DFA82EBE788}" type="parTrans" cxnId="{5229BD0E-E543-4667-935C-870F1466A87B}">
      <dgm:prSet/>
      <dgm:spPr/>
      <dgm:t>
        <a:bodyPr/>
        <a:lstStyle/>
        <a:p>
          <a:endParaRPr lang="sk-SK"/>
        </a:p>
      </dgm:t>
    </dgm:pt>
    <dgm:pt modelId="{0CF94A5D-5D21-471D-9447-D5EA542B41F8}" type="sibTrans" cxnId="{5229BD0E-E543-4667-935C-870F1466A87B}">
      <dgm:prSet/>
      <dgm:spPr/>
      <dgm:t>
        <a:bodyPr/>
        <a:lstStyle/>
        <a:p>
          <a:endParaRPr lang="sk-SK"/>
        </a:p>
      </dgm:t>
    </dgm:pt>
    <dgm:pt modelId="{7ED51F3B-8DB2-4548-8CA0-6AF7A32A5604}" type="pres">
      <dgm:prSet presAssocID="{52C756AA-B6D5-44FC-8088-E5FB9026FB1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B3D082D8-CF4B-45B9-A188-AD939A6188D7}" type="pres">
      <dgm:prSet presAssocID="{E4C38E7E-C6B0-4E48-9893-80F633FF3700}" presName="arrow" presStyleLbl="node1" presStyleIdx="0" presStyleCnt="2" custScaleX="98955" custScaleY="9895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A5C7B3A-AF8D-4FC7-9EBA-2F02CA4035C1}" type="pres">
      <dgm:prSet presAssocID="{9C21E902-E68B-457B-B3CA-E485FABF88CF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92AA27E9-033A-4A0D-BFE3-6D07506DFFC6}" type="presOf" srcId="{52C756AA-B6D5-44FC-8088-E5FB9026FB12}" destId="{7ED51F3B-8DB2-4548-8CA0-6AF7A32A5604}" srcOrd="0" destOrd="0" presId="urn:microsoft.com/office/officeart/2005/8/layout/arrow5"/>
    <dgm:cxn modelId="{E9C99BA1-109E-47C4-906E-194D71CF27E5}" type="presOf" srcId="{9C21E902-E68B-457B-B3CA-E485FABF88CF}" destId="{DA5C7B3A-AF8D-4FC7-9EBA-2F02CA4035C1}" srcOrd="0" destOrd="0" presId="urn:microsoft.com/office/officeart/2005/8/layout/arrow5"/>
    <dgm:cxn modelId="{5229BD0E-E543-4667-935C-870F1466A87B}" srcId="{52C756AA-B6D5-44FC-8088-E5FB9026FB12}" destId="{9C21E902-E68B-457B-B3CA-E485FABF88CF}" srcOrd="1" destOrd="0" parTransId="{BC2D634A-519F-46C8-8C5A-3DFA82EBE788}" sibTransId="{0CF94A5D-5D21-471D-9447-D5EA542B41F8}"/>
    <dgm:cxn modelId="{05A13DBC-D1F7-4BE4-BCB8-68BA4551DCBF}" type="presOf" srcId="{E4C38E7E-C6B0-4E48-9893-80F633FF3700}" destId="{B3D082D8-CF4B-45B9-A188-AD939A6188D7}" srcOrd="0" destOrd="0" presId="urn:microsoft.com/office/officeart/2005/8/layout/arrow5"/>
    <dgm:cxn modelId="{BDDF94CE-A134-4C98-9346-EE47E2391DF6}" srcId="{52C756AA-B6D5-44FC-8088-E5FB9026FB12}" destId="{E4C38E7E-C6B0-4E48-9893-80F633FF3700}" srcOrd="0" destOrd="0" parTransId="{828E8362-A496-4209-A67C-9D9E521AAB15}" sibTransId="{1E8A531E-B90C-411D-A44C-DA6A0BD96118}"/>
    <dgm:cxn modelId="{C84C61B3-DDBD-4A50-97C7-49C7FB2CF65A}" type="presParOf" srcId="{7ED51F3B-8DB2-4548-8CA0-6AF7A32A5604}" destId="{B3D082D8-CF4B-45B9-A188-AD939A6188D7}" srcOrd="0" destOrd="0" presId="urn:microsoft.com/office/officeart/2005/8/layout/arrow5"/>
    <dgm:cxn modelId="{349AFD10-53DE-47D1-9362-A43F04E4EC95}" type="presParOf" srcId="{7ED51F3B-8DB2-4548-8CA0-6AF7A32A5604}" destId="{DA5C7B3A-AF8D-4FC7-9EBA-2F02CA4035C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082D8-CF4B-45B9-A188-AD939A6188D7}">
      <dsp:nvSpPr>
        <dsp:cNvPr id="0" name=""/>
        <dsp:cNvSpPr/>
      </dsp:nvSpPr>
      <dsp:spPr>
        <a:xfrm rot="16200000">
          <a:off x="6537" y="13193"/>
          <a:ext cx="2378531" cy="23785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800" kern="1200" dirty="0" smtClean="0"/>
            <a:t>Pohľad</a:t>
          </a:r>
          <a:endParaRPr lang="sk-SK" sz="2800" kern="1200" dirty="0"/>
        </a:p>
      </dsp:txBody>
      <dsp:txXfrm rot="5400000">
        <a:off x="6538" y="607825"/>
        <a:ext cx="1962288" cy="1189265"/>
      </dsp:txXfrm>
    </dsp:sp>
    <dsp:sp modelId="{DA5C7B3A-AF8D-4FC7-9EBA-2F02CA4035C1}">
      <dsp:nvSpPr>
        <dsp:cNvPr id="0" name=""/>
        <dsp:cNvSpPr/>
      </dsp:nvSpPr>
      <dsp:spPr>
        <a:xfrm rot="5400000">
          <a:off x="3340601" y="633"/>
          <a:ext cx="2403650" cy="240365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800" kern="1200" dirty="0" smtClean="0"/>
            <a:t>Kognitívne procesy</a:t>
          </a:r>
          <a:endParaRPr lang="sk-SK" sz="2800" kern="1200" dirty="0"/>
        </a:p>
      </dsp:txBody>
      <dsp:txXfrm rot="-5400000">
        <a:off x="3761240" y="601546"/>
        <a:ext cx="1983011" cy="1201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037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976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642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748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765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867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83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877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353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966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461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2587-951D-48DC-964B-4675DAD43BF0}" type="datetimeFigureOut">
              <a:rPr lang="sk-SK" smtClean="0"/>
              <a:t>5. 4. 2016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AB69-D932-4329-B000-5E3694125C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31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TwNNij89qro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yhF9Q4F568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037" y="1818409"/>
            <a:ext cx="4384963" cy="2992582"/>
          </a:xfrm>
        </p:spPr>
        <p:txBody>
          <a:bodyPr>
            <a:noAutofit/>
          </a:bodyPr>
          <a:lstStyle/>
          <a:p>
            <a:pPr algn="r"/>
            <a:r>
              <a:rPr lang="sk-SK" sz="6600" b="1" dirty="0" err="1" smtClean="0">
                <a:solidFill>
                  <a:schemeClr val="bg1"/>
                </a:solidFill>
              </a:rPr>
              <a:t>Eye-tracking</a:t>
            </a:r>
            <a:r>
              <a:rPr lang="sk-SK" sz="6600" b="1" dirty="0" smtClean="0">
                <a:solidFill>
                  <a:schemeClr val="bg1"/>
                </a:solidFill>
              </a:rPr>
              <a:t> a zraková percepcia</a:t>
            </a:r>
            <a:endParaRPr lang="sk-SK" sz="6600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439890" y="6095857"/>
            <a:ext cx="4464627" cy="58549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</a:rPr>
              <a:t>Mgr. Zuzana Šmideková</a:t>
            </a:r>
            <a:endParaRPr lang="sk-S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Reading</a:t>
            </a:r>
            <a:r>
              <a:rPr lang="sk-SK" dirty="0" smtClean="0"/>
              <a:t> </a:t>
            </a:r>
            <a:r>
              <a:rPr lang="sk-SK" dirty="0" err="1" smtClean="0"/>
              <a:t>research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6" y="1534824"/>
            <a:ext cx="9646567" cy="5323176"/>
          </a:xfrm>
        </p:spPr>
      </p:pic>
    </p:spTree>
    <p:extLst>
      <p:ext uri="{BB962C8B-B14F-4D97-AF65-F5344CB8AC3E}">
        <p14:creationId xmlns:p14="http://schemas.microsoft.com/office/powerpoint/2010/main" val="24589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Pohyby očí počas čítania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 smtClean="0"/>
              <a:t>Fixácie x </a:t>
            </a:r>
            <a:r>
              <a:rPr lang="sk-SK" dirty="0" err="1" smtClean="0"/>
              <a:t>Sakády</a:t>
            </a:r>
            <a:r>
              <a:rPr lang="sk-SK" dirty="0" smtClean="0"/>
              <a:t> x Regresie</a:t>
            </a:r>
          </a:p>
          <a:p>
            <a:endParaRPr lang="sk-SK" dirty="0" smtClean="0"/>
          </a:p>
          <a:p>
            <a:r>
              <a:rPr lang="sk-SK" dirty="0" smtClean="0"/>
              <a:t>Fixácie</a:t>
            </a:r>
          </a:p>
          <a:p>
            <a:pPr lvl="1"/>
            <a:r>
              <a:rPr lang="sk-SK" dirty="0" smtClean="0"/>
              <a:t>50-800 ms trvanie, väčšinou ale 225 ms</a:t>
            </a:r>
          </a:p>
          <a:p>
            <a:pPr lvl="1"/>
            <a:r>
              <a:rPr lang="sk-SK" dirty="0" smtClean="0"/>
              <a:t>Fixujeme cca 85 % plnovýznamových a 35 % neplnovýznamových slov</a:t>
            </a:r>
          </a:p>
          <a:p>
            <a:pPr lvl="1"/>
            <a:r>
              <a:rPr lang="sk-SK" dirty="0" smtClean="0"/>
              <a:t>Rozsah 15 písmen → a 3-4 písmená ←</a:t>
            </a:r>
          </a:p>
          <a:p>
            <a:r>
              <a:rPr lang="sk-SK" dirty="0" err="1" smtClean="0"/>
              <a:t>Sakády</a:t>
            </a:r>
            <a:endParaRPr lang="sk-SK" dirty="0" smtClean="0"/>
          </a:p>
          <a:p>
            <a:pPr lvl="1"/>
            <a:r>
              <a:rPr lang="sk-SK" dirty="0" smtClean="0"/>
              <a:t>25-50 ms trvanie</a:t>
            </a:r>
          </a:p>
          <a:p>
            <a:pPr lvl="1"/>
            <a:r>
              <a:rPr lang="sk-SK" dirty="0" smtClean="0"/>
              <a:t>Rozsah 8 písmen</a:t>
            </a:r>
          </a:p>
          <a:p>
            <a:pPr lvl="1"/>
            <a:r>
              <a:rPr lang="sk-SK" dirty="0" smtClean="0"/>
              <a:t>10 % regresie – pohyby späť</a:t>
            </a:r>
          </a:p>
          <a:p>
            <a:pPr marL="457200" lvl="1" indent="0">
              <a:buNone/>
            </a:pPr>
            <a:endParaRPr lang="sk-SK" dirty="0" smtClean="0"/>
          </a:p>
          <a:p>
            <a:pPr lvl="1"/>
            <a:endParaRPr lang="sk-SK" dirty="0"/>
          </a:p>
          <a:p>
            <a:r>
              <a:rPr lang="sk-SK" dirty="0" smtClean="0"/>
              <a:t>Čím je text zložitejší/čitateľ menej zdatný – fixácie sú dlhšie a častejšie, </a:t>
            </a:r>
            <a:r>
              <a:rPr lang="sk-SK" dirty="0" err="1" smtClean="0"/>
              <a:t>sakády</a:t>
            </a:r>
            <a:r>
              <a:rPr lang="sk-SK" dirty="0" smtClean="0"/>
              <a:t> kratšie, a viac regresií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95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0962" y="527222"/>
            <a:ext cx="962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 smtClean="0"/>
          </a:p>
          <a:p>
            <a:endParaRPr lang="sk-SK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930876"/>
            <a:ext cx="10058400" cy="806484"/>
          </a:xfrm>
        </p:spPr>
        <p:txBody>
          <a:bodyPr/>
          <a:lstStyle/>
          <a:p>
            <a:r>
              <a:rPr lang="sk-SK" dirty="0" smtClean="0"/>
              <a:t>Fixácie a sakády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572503"/>
            <a:ext cx="10058400" cy="2391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2281" y="5066271"/>
            <a:ext cx="3080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(</a:t>
            </a:r>
            <a:r>
              <a:rPr lang="sk-SK" sz="1600" dirty="0" smtClean="0"/>
              <a:t>ProsWrite, 2013)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84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Jednoduchý model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17869" cy="4351338"/>
          </a:xfrm>
        </p:spPr>
        <p:txBody>
          <a:bodyPr/>
          <a:lstStyle/>
          <a:p>
            <a:r>
              <a:rPr lang="sk-SK" dirty="0" smtClean="0"/>
              <a:t>Slovo fixujeme zrakom pokým ho spracujeme </a:t>
            </a:r>
            <a:endParaRPr lang="sk-SK" dirty="0"/>
          </a:p>
          <a:p>
            <a:r>
              <a:rPr lang="sk-SK" dirty="0" smtClean="0"/>
              <a:t>potom sa očami posunieme na ďalšie slovo 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 smtClean="0"/>
              <a:t>V čom by mohol byť problém?</a:t>
            </a:r>
            <a:endParaRPr lang="sk-SK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85" y="1513523"/>
            <a:ext cx="6217920" cy="466344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9275881" y="6223290"/>
            <a:ext cx="291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(</a:t>
            </a:r>
            <a:r>
              <a:rPr lang="en-US" dirty="0" err="1"/>
              <a:t>Humanistlaboratoriet</a:t>
            </a:r>
            <a:r>
              <a:rPr lang="sk-SK" dirty="0"/>
              <a:t>,</a:t>
            </a:r>
            <a:r>
              <a:rPr lang="en-US" dirty="0"/>
              <a:t> 2005</a:t>
            </a:r>
            <a:r>
              <a:rPr lang="sk-SK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Jednoduchý model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sk-SK" sz="2800" dirty="0"/>
              <a:t>Fixujeme cca 85 % plnovýznamových a 35 % neplnovýznamových slov</a:t>
            </a:r>
          </a:p>
          <a:p>
            <a:r>
              <a:rPr lang="sk-SK" dirty="0" smtClean="0"/>
              <a:t>Nezvyčajné slová fixujeme dlhšie než známe</a:t>
            </a:r>
          </a:p>
          <a:p>
            <a:r>
              <a:rPr lang="sk-SK" dirty="0" smtClean="0"/>
              <a:t>Očakávané slová vo vete fixujeme po kratší čas</a:t>
            </a:r>
          </a:p>
          <a:p>
            <a:r>
              <a:rPr lang="sk-SK" dirty="0" smtClean="0"/>
              <a:t>Slovo, ktoré nasleduje po nezvyčajnom/neznámom slove fixujeme dlhšiu dobu, ako keby nasledovalo po známom slove</a:t>
            </a:r>
          </a:p>
          <a:p>
            <a:r>
              <a:rPr lang="sk-SK" dirty="0" smtClean="0"/>
              <a:t>Niektoré slová úplne vynechávame (ich fixáciu)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 smtClean="0"/>
              <a:t>Jednoduchý model </a:t>
            </a:r>
            <a:r>
              <a:rPr lang="sk-SK" dirty="0" smtClean="0">
                <a:solidFill>
                  <a:srgbClr val="C00000"/>
                </a:solidFill>
              </a:rPr>
              <a:t>nevysvetľuje</a:t>
            </a:r>
            <a:r>
              <a:rPr lang="sk-SK" dirty="0" smtClean="0"/>
              <a:t> vynechávanie slov a čas fixácií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041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E-Z </a:t>
            </a:r>
            <a:r>
              <a:rPr lang="sk-SK" dirty="0" err="1" smtClean="0"/>
              <a:t>Reader</a:t>
            </a:r>
            <a:r>
              <a:rPr lang="sk-SK" dirty="0"/>
              <a:t> model </a:t>
            </a:r>
            <a:r>
              <a:rPr lang="sk-SK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Reichle</a:t>
            </a: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1998)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221480" cy="4351338"/>
          </a:xfrm>
        </p:spPr>
        <p:txBody>
          <a:bodyPr/>
          <a:lstStyle/>
          <a:p>
            <a:r>
              <a:rPr lang="sk-SK" dirty="0" smtClean="0"/>
              <a:t>2 komponenty</a:t>
            </a:r>
          </a:p>
          <a:p>
            <a:pPr lvl="1"/>
            <a:r>
              <a:rPr lang="sk-SK" dirty="0" smtClean="0"/>
              <a:t>Frekvencia/zložitosť (F) fixovaného slova</a:t>
            </a:r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Lexikálny rozmer (ortografický vzor + sémantika) → podnet na presun k ďalšiemu slovu</a:t>
            </a:r>
          </a:p>
          <a:p>
            <a:pPr lvl="1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46" y="1825625"/>
            <a:ext cx="614486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Parafoveálne</a:t>
            </a:r>
            <a:r>
              <a:rPr lang="sk-SK" dirty="0" smtClean="0"/>
              <a:t> spracovanie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2673531"/>
            <a:ext cx="5649686" cy="3503432"/>
          </a:xfrm>
        </p:spPr>
        <p:txBody>
          <a:bodyPr/>
          <a:lstStyle/>
          <a:p>
            <a:r>
              <a:rPr lang="sk-SK" dirty="0" err="1" smtClean="0"/>
              <a:t>Fóvea</a:t>
            </a:r>
            <a:r>
              <a:rPr lang="sk-SK" dirty="0"/>
              <a:t> </a:t>
            </a:r>
            <a:r>
              <a:rPr lang="sk-SK" dirty="0" smtClean="0"/>
              <a:t>= </a:t>
            </a:r>
            <a:r>
              <a:rPr lang="sk-SK" dirty="0"/>
              <a:t>žltá škvrna =  miesto na očnej sietnici, kde je najväčšia hustota čapíkov a teda aj najostrejšie </a:t>
            </a:r>
            <a:r>
              <a:rPr lang="sk-SK" dirty="0" smtClean="0"/>
              <a:t>videnie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72" y="666000"/>
            <a:ext cx="6096005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Parafoveálne</a:t>
            </a:r>
            <a:r>
              <a:rPr lang="sk-SK" dirty="0" smtClean="0"/>
              <a:t> spracovanie </a:t>
            </a:r>
            <a:endParaRPr lang="sk-SK" dirty="0"/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Čas medzi </a:t>
            </a:r>
            <a:r>
              <a:rPr lang="sk-SK" dirty="0" smtClean="0"/>
              <a:t>lexikálnym </a:t>
            </a:r>
            <a:r>
              <a:rPr lang="sk-SK" dirty="0"/>
              <a:t>spracovaním a nasledujúcou </a:t>
            </a:r>
            <a:r>
              <a:rPr lang="sk-SK" dirty="0" err="1"/>
              <a:t>sakádou</a:t>
            </a:r>
            <a:r>
              <a:rPr lang="sk-SK" dirty="0"/>
              <a:t> tzv. </a:t>
            </a:r>
            <a:r>
              <a:rPr lang="sk-SK" dirty="0" err="1"/>
              <a:t>parafoveálne</a:t>
            </a:r>
            <a:r>
              <a:rPr lang="sk-SK" dirty="0"/>
              <a:t> spracovanie už ďalšieho slova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39" y="3430658"/>
            <a:ext cx="876212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Forma textu a čítanie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www.youtube.com/watch?v=TwNNij89qro</a:t>
            </a:r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2" y="3370118"/>
            <a:ext cx="99814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Aký je výstup z eye-tracking prístrojov?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A) Gaze plot/ Visual path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59" y="2813541"/>
            <a:ext cx="6035040" cy="3055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1" y="2397592"/>
            <a:ext cx="5303520" cy="35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Eye-tracking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7426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sk-SK" dirty="0"/>
              <a:t>Sledovanie pohybu </a:t>
            </a:r>
            <a:r>
              <a:rPr lang="sk-SK" dirty="0" smtClean="0"/>
              <a:t>očí</a:t>
            </a:r>
            <a:endParaRPr lang="sk-SK" dirty="0"/>
          </a:p>
          <a:p>
            <a:pPr marL="285750" indent="-285750"/>
            <a:r>
              <a:rPr lang="sk-SK" dirty="0"/>
              <a:t>Neinvazívna </a:t>
            </a:r>
            <a:r>
              <a:rPr lang="sk-SK" dirty="0" smtClean="0"/>
              <a:t>metóda</a:t>
            </a:r>
          </a:p>
          <a:p>
            <a:pPr marL="285750" indent="-285750"/>
            <a:endParaRPr lang="sk-SK" dirty="0"/>
          </a:p>
          <a:p>
            <a:pPr marL="266700" indent="-266700"/>
            <a:r>
              <a:rPr lang="sk-SK" dirty="0" smtClean="0"/>
              <a:t>Záujem </a:t>
            </a:r>
            <a:r>
              <a:rPr lang="sk-SK" dirty="0"/>
              <a:t>→ pozrieme sa tým smerom</a:t>
            </a:r>
          </a:p>
          <a:p>
            <a:pPr marL="0" indent="0">
              <a:buNone/>
            </a:pPr>
            <a:endParaRPr lang="sk-SK" dirty="0"/>
          </a:p>
          <a:p>
            <a:pPr marL="342900" indent="-342900"/>
            <a:r>
              <a:rPr lang="sk-SK" dirty="0" smtClean="0"/>
              <a:t>Kam a prečo sa pozeráme?</a:t>
            </a:r>
          </a:p>
          <a:p>
            <a:pPr marL="342900" indent="-342900"/>
            <a:r>
              <a:rPr lang="sk-SK" dirty="0" smtClean="0"/>
              <a:t>Čo ignorujeme a prehliadame?</a:t>
            </a:r>
          </a:p>
          <a:p>
            <a:pPr marL="342900" indent="-342900"/>
            <a:r>
              <a:rPr lang="sk-SK" dirty="0" smtClean="0"/>
              <a:t>Ako </a:t>
            </a:r>
            <a:r>
              <a:rPr lang="sk-SK" dirty="0"/>
              <a:t>sa mení šírka zreničky</a:t>
            </a:r>
            <a:r>
              <a:rPr lang="sk-SK" dirty="0" smtClean="0"/>
              <a:t>?</a:t>
            </a:r>
          </a:p>
          <a:p>
            <a:pPr marL="342900" indent="-342900"/>
            <a:r>
              <a:rPr lang="sk-SK" dirty="0" smtClean="0"/>
              <a:t>Ako často mrkáme?</a:t>
            </a:r>
          </a:p>
          <a:p>
            <a:pPr marL="342900" indent="-342900"/>
            <a:r>
              <a:rPr lang="sk-SK" dirty="0" smtClean="0"/>
              <a:t>Koncept je jednoduchý, ale procesy a interpretácia je komplexná.</a:t>
            </a:r>
            <a:endParaRPr lang="sk-SK" dirty="0"/>
          </a:p>
          <a:p>
            <a:pPr marL="342900" indent="-342900"/>
            <a:endParaRPr lang="sk-SK" dirty="0" smtClean="0"/>
          </a:p>
          <a:p>
            <a:pPr marL="342900" indent="-342900"/>
            <a:endParaRPr lang="sk-SK" dirty="0" smtClean="0"/>
          </a:p>
          <a:p>
            <a:pPr marL="342900" indent="-342900"/>
            <a:endParaRPr lang="sk-SK" dirty="0"/>
          </a:p>
          <a:p>
            <a:pPr marL="342900" indent="-342900"/>
            <a:endParaRPr lang="sk-SK" dirty="0" smtClean="0"/>
          </a:p>
          <a:p>
            <a:pPr marL="342900" indent="-342900"/>
            <a:endParaRPr lang="sk-SK" dirty="0"/>
          </a:p>
          <a:p>
            <a:pPr marL="342900" indent="-342900"/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2" y="359774"/>
            <a:ext cx="6588000" cy="2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246" y="609600"/>
            <a:ext cx="2234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B) Heat map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93"/>
          <a:stretch/>
        </p:blipFill>
        <p:spPr>
          <a:xfrm>
            <a:off x="2379517" y="306444"/>
            <a:ext cx="7354723" cy="603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081" y="345989"/>
            <a:ext cx="413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C) Areas of Interest - AOIs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290" y="862885"/>
            <a:ext cx="713232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Využitie </a:t>
            </a:r>
            <a:r>
              <a:rPr lang="sk-SK" dirty="0" err="1" smtClean="0"/>
              <a:t>eye-trackingu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6145184" cy="43903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Technické vedy</a:t>
            </a:r>
            <a:r>
              <a:rPr lang="sk-SK" dirty="0" smtClean="0"/>
              <a:t>: </a:t>
            </a:r>
            <a:r>
              <a:rPr lang="sk-SK" i="1" dirty="0" smtClean="0"/>
              <a:t>Ako sa líšia vizuálne stratégie pilotov expertov a ako nováčikov?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i="1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b="1" dirty="0" smtClean="0"/>
              <a:t>Medicína</a:t>
            </a:r>
            <a:r>
              <a:rPr lang="sk-SK" dirty="0" smtClean="0"/>
              <a:t>: </a:t>
            </a:r>
            <a:r>
              <a:rPr lang="sk-SK" i="1" dirty="0" smtClean="0"/>
              <a:t>Ako sa medici učia zavádzať katéter?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i="1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Marketing a design výrobkov</a:t>
            </a:r>
            <a:r>
              <a:rPr lang="sk-SK" dirty="0" smtClean="0"/>
              <a:t>: </a:t>
            </a:r>
            <a:r>
              <a:rPr lang="sk-SK" i="1" dirty="0" smtClean="0"/>
              <a:t>Ako sa zákazníci v obchode rozhodujú pri nákupe produktov? Aký obal ich zaujme?</a:t>
            </a:r>
          </a:p>
          <a:p>
            <a:pPr marL="0" indent="0">
              <a:buNone/>
            </a:pPr>
            <a:endParaRPr lang="sk-SK" i="1" dirty="0" smtClean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23" y="260408"/>
            <a:ext cx="4176000" cy="286056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31" y="4319848"/>
            <a:ext cx="216899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77982" y="353291"/>
            <a:ext cx="6961909" cy="58236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dirty="0"/>
              <a:t> </a:t>
            </a:r>
            <a:r>
              <a:rPr lang="sk-SK" b="1" dirty="0"/>
              <a:t>Design web stránok</a:t>
            </a:r>
            <a:r>
              <a:rPr lang="sk-SK" dirty="0"/>
              <a:t>: Aké zmeny vykonať, aby boli užívateľsky príjemné</a:t>
            </a:r>
            <a:r>
              <a:rPr lang="sk-SK" dirty="0" smtClean="0"/>
              <a:t>?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sk-SK" b="1" dirty="0" smtClean="0"/>
              <a:t>Psychológia</a:t>
            </a:r>
            <a:r>
              <a:rPr lang="sk-SK" dirty="0"/>
              <a:t>: </a:t>
            </a:r>
            <a:r>
              <a:rPr lang="sk-SK" i="1" dirty="0"/>
              <a:t>Ako sa líši percepcia textu u rôznych vekových skupín</a:t>
            </a:r>
            <a:r>
              <a:rPr lang="sk-SK" i="1" dirty="0" smtClean="0"/>
              <a:t>?</a:t>
            </a:r>
            <a:endParaRPr lang="sk-SK" i="1" dirty="0"/>
          </a:p>
          <a:p>
            <a:pPr>
              <a:lnSpc>
                <a:spcPct val="150000"/>
              </a:lnSpc>
            </a:pPr>
            <a:r>
              <a:rPr lang="sk-SK" dirty="0"/>
              <a:t> </a:t>
            </a:r>
            <a:r>
              <a:rPr lang="sk-SK" b="1" dirty="0"/>
              <a:t>Špeciálna pedagogika</a:t>
            </a:r>
            <a:r>
              <a:rPr lang="sk-SK" dirty="0"/>
              <a:t>: </a:t>
            </a:r>
            <a:r>
              <a:rPr lang="sk-SK" i="1" dirty="0"/>
              <a:t>Skorá diagnostika detí s poruchami </a:t>
            </a:r>
            <a:r>
              <a:rPr lang="sk-SK" i="1" dirty="0" err="1"/>
              <a:t>autistického</a:t>
            </a:r>
            <a:r>
              <a:rPr lang="sk-SK" i="1" dirty="0"/>
              <a:t> spektra</a:t>
            </a:r>
            <a:r>
              <a:rPr lang="sk-SK" i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sk-SK" b="1" dirty="0"/>
              <a:t>Kartografia</a:t>
            </a:r>
            <a:r>
              <a:rPr lang="sk-SK" dirty="0"/>
              <a:t>: </a:t>
            </a:r>
            <a:r>
              <a:rPr lang="sk-SK" i="1" dirty="0"/>
              <a:t>Ako upravovať mapy?</a:t>
            </a:r>
          </a:p>
          <a:p>
            <a:pPr>
              <a:lnSpc>
                <a:spcPct val="150000"/>
              </a:lnSpc>
            </a:pPr>
            <a:endParaRPr lang="sk-SK" i="1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1" y="249382"/>
            <a:ext cx="4572000" cy="28860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9" y="5276503"/>
            <a:ext cx="4688378" cy="14381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00" y="3135457"/>
            <a:ext cx="5256000" cy="36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Využitie v pedagogike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2" y="1690687"/>
            <a:ext cx="6340564" cy="44862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sk-SK" b="1" dirty="0" smtClean="0"/>
              <a:t>Výskum pozornosti </a:t>
            </a:r>
            <a:r>
              <a:rPr lang="sk-S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(Kingstone &amp; </a:t>
            </a:r>
            <a:r>
              <a:rPr lang="sk-SK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Risko</a:t>
            </a:r>
            <a:r>
              <a:rPr lang="sk-S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2010; </a:t>
            </a:r>
            <a:r>
              <a:rPr lang="sk-SK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Roebers</a:t>
            </a:r>
            <a:r>
              <a:rPr lang="sk-S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k-SK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Schmid</a:t>
            </a:r>
            <a:r>
              <a:rPr lang="sk-S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k-SK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Roderer</a:t>
            </a:r>
            <a:r>
              <a:rPr lang="sk-S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2009)</a:t>
            </a:r>
          </a:p>
          <a:p>
            <a:pPr lvl="1">
              <a:lnSpc>
                <a:spcPct val="100000"/>
              </a:lnSpc>
            </a:pPr>
            <a:r>
              <a:rPr lang="sk-SK" dirty="0" smtClean="0"/>
              <a:t>Ktoré faktory zvyšujú/znižujú pozornosť žiakov v triede?</a:t>
            </a:r>
          </a:p>
          <a:p>
            <a:pPr lvl="1">
              <a:lnSpc>
                <a:spcPct val="100000"/>
              </a:lnSpc>
            </a:pPr>
            <a:endParaRPr lang="sk-SK" dirty="0" smtClean="0"/>
          </a:p>
          <a:p>
            <a:pPr>
              <a:lnSpc>
                <a:spcPct val="100000"/>
              </a:lnSpc>
            </a:pPr>
            <a:r>
              <a:rPr lang="sk-SK" b="1" dirty="0" err="1" smtClean="0"/>
              <a:t>Profesné</a:t>
            </a:r>
            <a:r>
              <a:rPr lang="sk-SK" b="1" dirty="0" smtClean="0"/>
              <a:t> videnie učiteľov </a:t>
            </a:r>
            <a:r>
              <a:rPr lang="da-D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 van den Bogert et al., 2014; van den Bogert, 2015; Wolff et al., </a:t>
            </a:r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r>
              <a:rPr lang="da-D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sk-SK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sk-SK" dirty="0"/>
              <a:t>M</a:t>
            </a:r>
            <a:r>
              <a:rPr lang="en-US" dirty="0" err="1" smtClean="0"/>
              <a:t>obile</a:t>
            </a:r>
            <a:r>
              <a:rPr lang="en-US" dirty="0" smtClean="0"/>
              <a:t> </a:t>
            </a:r>
            <a:r>
              <a:rPr lang="en-US" dirty="0"/>
              <a:t>eye tracking technologies enable the researchers to investigate teachers’ visual attention and his or her point of view in the act of teaching, thus giving us a glimpse of teachers’ professional vision in action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(Cortina et al., 2015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sk-SK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73" y="2366097"/>
            <a:ext cx="5004000" cy="38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94855" y="540327"/>
            <a:ext cx="7990609" cy="36264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sk-SK" b="1" dirty="0"/>
              <a:t>Výskum procesov v triede 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Dillenbourg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Raca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2014;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Bogert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2014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Ktoré deti sa ako zapájajú? Ako prebieha očný kontakt medzi žiakmi a učiteľom?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Ako je v triede distribuovaná pozornosť učiteľa medzi žiakov</a:t>
            </a:r>
            <a:r>
              <a:rPr lang="sk-SK" dirty="0" smtClean="0"/>
              <a:t>?</a:t>
            </a:r>
          </a:p>
          <a:p>
            <a:pPr lvl="1">
              <a:lnSpc>
                <a:spcPct val="100000"/>
              </a:lnSpc>
            </a:pPr>
            <a:endParaRPr lang="sk-SK" dirty="0"/>
          </a:p>
          <a:p>
            <a:pPr>
              <a:lnSpc>
                <a:spcPct val="100000"/>
              </a:lnSpc>
            </a:pPr>
            <a:r>
              <a:rPr lang="sk-SK" b="1" dirty="0"/>
              <a:t>Výučba cudzích jazykov 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Godfroid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Boers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Housen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2013;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Roderer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Roebers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2014;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Okoso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Kunze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Kise</a:t>
            </a:r>
            <a:r>
              <a:rPr lang="sk-S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2014)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Ako funguje striedanie jazykových kódov</a:t>
            </a:r>
            <a:r>
              <a:rPr lang="sk-SK" dirty="0" smtClean="0"/>
              <a:t>?</a:t>
            </a:r>
          </a:p>
          <a:p>
            <a:pPr lvl="1">
              <a:lnSpc>
                <a:spcPct val="100000"/>
              </a:lnSpc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57296"/>
          <a:stretch/>
        </p:blipFill>
        <p:spPr>
          <a:xfrm>
            <a:off x="8645234" y="343801"/>
            <a:ext cx="3276000" cy="265173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1689"/>
          <a:stretch/>
        </p:blipFill>
        <p:spPr>
          <a:xfrm>
            <a:off x="5985163" y="3844652"/>
            <a:ext cx="6084000" cy="285060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94855" y="4166755"/>
            <a:ext cx="54240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400" b="1" dirty="0"/>
              <a:t>Virtuálne výukové prostredie (napr. </a:t>
            </a:r>
            <a:r>
              <a:rPr lang="sk-SK" sz="2400" b="1" dirty="0" err="1"/>
              <a:t>Elf</a:t>
            </a:r>
            <a:r>
              <a:rPr lang="sk-SK" sz="2400" b="1" dirty="0"/>
              <a:t>) </a:t>
            </a:r>
            <a:r>
              <a:rPr lang="sk-SK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sk-SK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Sharma</a:t>
            </a:r>
            <a:r>
              <a:rPr lang="sk-SK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2013; San Diego &amp; </a:t>
            </a:r>
            <a:r>
              <a:rPr lang="sk-SK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McAndrew</a:t>
            </a:r>
            <a:r>
              <a:rPr lang="sk-SK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dirty="0" smtClean="0"/>
              <a:t>Aké sú učebné stratégie žiakov vo </a:t>
            </a:r>
            <a:r>
              <a:rPr lang="sk-SK" sz="2000" smtClean="0"/>
              <a:t>virtuálnom prostredí?</a:t>
            </a:r>
            <a:endParaRPr lang="en-US" sz="2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721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86768"/>
            <a:ext cx="7772400" cy="1470025"/>
          </a:xfrm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sz="3600" b="1" dirty="0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  <a:t>Experimental </a:t>
            </a:r>
            <a:r>
              <a:rPr lang="cs-CZ" sz="3600" b="1" dirty="0" err="1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  <a:t>Humanities</a:t>
            </a:r>
            <a:r>
              <a:rPr lang="cs-CZ" sz="3600" b="1" dirty="0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  <a:t>lab:</a:t>
            </a:r>
            <a:br>
              <a:rPr lang="en-US" sz="3600" b="1" dirty="0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solidFill>
                  <a:srgbClr val="53247E"/>
                </a:solidFill>
                <a:latin typeface="Arial" pitchFamily="34" charset="0"/>
                <a:cs typeface="Arial" pitchFamily="34" charset="0"/>
              </a:rPr>
              <a:t>Welcome!</a:t>
            </a:r>
            <a:endParaRPr lang="cs-CZ" sz="3600" b="1" dirty="0">
              <a:solidFill>
                <a:srgbClr val="53247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5949281"/>
            <a:ext cx="4162425" cy="75247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676328" y="1951648"/>
            <a:ext cx="4114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tx2"/>
                </a:solidFill>
              </a:rPr>
              <a:t>12.4.2016 15:00-18:00</a:t>
            </a:r>
            <a:endParaRPr lang="sk-SK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vám za pozornosť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00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</a:t>
            </a:r>
            <a:r>
              <a:rPr lang="sk-SK" dirty="0" err="1" smtClean="0"/>
              <a:t>Eye-mind</a:t>
            </a:r>
            <a:r>
              <a:rPr lang="sk-SK" dirty="0" smtClean="0"/>
              <a:t> </a:t>
            </a:r>
            <a:r>
              <a:rPr lang="sk-SK" dirty="0" err="1" smtClean="0"/>
              <a:t>hypothesis</a:t>
            </a:r>
            <a:r>
              <a:rPr lang="sk-SK" dirty="0" smtClean="0"/>
              <a:t>“ </a:t>
            </a:r>
            <a:r>
              <a:rPr lang="sk-SK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(Just &amp; </a:t>
            </a:r>
            <a:r>
              <a:rPr lang="sk-SK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Carpenter</a:t>
            </a:r>
            <a:r>
              <a:rPr lang="sk-SK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1980)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"there is no appreciable lag between what is fixated and what is processed". </a:t>
            </a:r>
            <a:endParaRPr lang="sk-SK" dirty="0" smtClean="0"/>
          </a:p>
          <a:p>
            <a:r>
              <a:rPr lang="sk-SK" dirty="0" smtClean="0"/>
              <a:t>Na čo sa pozeráme, indikuje čo v tej dobe spracovávame a ako dlho na to pozeráme, indikuje aké veľké úsilie je na toto spracovanie potrebné.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8444538"/>
              </p:ext>
            </p:extLst>
          </p:nvPr>
        </p:nvGraphicFramePr>
        <p:xfrm>
          <a:off x="3220605" y="4208318"/>
          <a:ext cx="5750789" cy="240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4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Trocha histórie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82145" cy="4351338"/>
          </a:xfrm>
        </p:spPr>
        <p:txBody>
          <a:bodyPr/>
          <a:lstStyle/>
          <a:p>
            <a:r>
              <a:rPr lang="sk-SK" dirty="0" smtClean="0"/>
              <a:t>Louis </a:t>
            </a:r>
            <a:r>
              <a:rPr lang="sk-SK" dirty="0" err="1" smtClean="0"/>
              <a:t>Emile</a:t>
            </a:r>
            <a:r>
              <a:rPr lang="sk-SK" dirty="0" smtClean="0"/>
              <a:t> </a:t>
            </a:r>
            <a:r>
              <a:rPr lang="sk-SK" dirty="0" err="1" smtClean="0"/>
              <a:t>Javal</a:t>
            </a:r>
            <a:r>
              <a:rPr lang="sk-SK" dirty="0" smtClean="0"/>
              <a:t> (1879)</a:t>
            </a:r>
          </a:p>
          <a:p>
            <a:pPr lvl="2"/>
            <a:r>
              <a:rPr lang="sk-SK" dirty="0" smtClean="0"/>
              <a:t>Mikrofón na zavretom viečku pokusnej osoby</a:t>
            </a:r>
          </a:p>
          <a:p>
            <a:pPr lvl="2"/>
            <a:r>
              <a:rPr lang="sk-SK" dirty="0" smtClean="0"/>
              <a:t>Keď osoba čítala (druhým otvoreným okom), mikrofón nahrával zvuk rohovky druhého oka</a:t>
            </a:r>
          </a:p>
          <a:p>
            <a:pPr lvl="2"/>
            <a:endParaRPr lang="sk-SK" dirty="0" smtClean="0"/>
          </a:p>
          <a:p>
            <a:r>
              <a:rPr lang="sk-SK" dirty="0" smtClean="0"/>
              <a:t>Edmund </a:t>
            </a:r>
            <a:r>
              <a:rPr lang="sk-SK" dirty="0" err="1" smtClean="0"/>
              <a:t>Delabarre</a:t>
            </a:r>
            <a:r>
              <a:rPr lang="sk-SK" dirty="0" smtClean="0"/>
              <a:t> (1898)</a:t>
            </a:r>
          </a:p>
          <a:p>
            <a:pPr lvl="2"/>
            <a:r>
              <a:rPr lang="sk-SK" dirty="0" smtClean="0"/>
              <a:t>Plastový klobúčik s otvorom na zreničku na oko (svoje)</a:t>
            </a:r>
          </a:p>
          <a:p>
            <a:pPr lvl="2"/>
            <a:r>
              <a:rPr lang="sk-SK" dirty="0" smtClean="0"/>
              <a:t>Klobúčik pripojený k páčke, ktorá kreslila horizontálne čiary, počas toho ako sa oko pri čítaní hýbalo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64" y="689263"/>
            <a:ext cx="2108899" cy="2880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02" y="4657206"/>
            <a:ext cx="5298459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to celé funguje?</a:t>
            </a:r>
            <a:endParaRPr lang="en-US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4500"/>
          <a:stretch/>
        </p:blipFill>
        <p:spPr>
          <a:xfrm>
            <a:off x="5351318" y="1267690"/>
            <a:ext cx="6840682" cy="5088215"/>
          </a:xfrm>
        </p:spPr>
      </p:pic>
      <p:sp>
        <p:nvSpPr>
          <p:cNvPr id="7" name="BlokTextu 6"/>
          <p:cNvSpPr txBox="1"/>
          <p:nvPr/>
        </p:nvSpPr>
        <p:spPr>
          <a:xfrm>
            <a:off x="618309" y="1428206"/>
            <a:ext cx="46590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 tracking of corneal </a:t>
            </a:r>
            <a:r>
              <a:rPr lang="en-US" sz="2000" dirty="0" smtClean="0"/>
              <a:t>reflections</a:t>
            </a:r>
            <a:endParaRPr lang="sk-SK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/>
              <a:t>N</a:t>
            </a:r>
            <a:r>
              <a:rPr lang="en-US" sz="2000" dirty="0" smtClean="0"/>
              <a:t>ear-infrared </a:t>
            </a:r>
            <a:r>
              <a:rPr lang="en-US" sz="2000" dirty="0"/>
              <a:t>technology along with a high-resolution camera to track the movement of the </a:t>
            </a:r>
            <a:r>
              <a:rPr lang="en-US" sz="2000" dirty="0" smtClean="0"/>
              <a:t>eyes</a:t>
            </a:r>
            <a:endParaRPr lang="sk-SK" sz="2000" dirty="0" smtClean="0"/>
          </a:p>
          <a:p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pupil </a:t>
            </a:r>
            <a:r>
              <a:rPr lang="en-US" sz="2000" dirty="0"/>
              <a:t>center corneal reflection (PCCR)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Near-infrared light is directed towards the center of the eyes (pupil), causing visible reflections in the cornea (outer-most optical element of the eye). These reflections are tracked by a camera.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" b="1745"/>
          <a:stretch/>
        </p:blipFill>
        <p:spPr>
          <a:xfrm>
            <a:off x="3492709" y="0"/>
            <a:ext cx="8699291" cy="5336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276" y="766119"/>
            <a:ext cx="2151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Kamery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Infračervené svetlo (paprsek) </a:t>
            </a:r>
          </a:p>
          <a:p>
            <a:endParaRPr lang="sk-SK" sz="2400" dirty="0"/>
          </a:p>
          <a:p>
            <a:r>
              <a:rPr lang="sk-SK" sz="2400" dirty="0" smtClean="0"/>
              <a:t>→ odraz od rohovky a pozícia zreničky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" y="4251207"/>
            <a:ext cx="3780000" cy="24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Dominantné</a:t>
            </a:r>
            <a:r>
              <a:rPr lang="cs-CZ" dirty="0" smtClean="0"/>
              <a:t> oko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Rovnoramenný trojúhelník 3"/>
          <p:cNvSpPr/>
          <p:nvPr/>
        </p:nvSpPr>
        <p:spPr>
          <a:xfrm>
            <a:off x="5934808" y="2602524"/>
            <a:ext cx="2822331" cy="242667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9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Prístroje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A) „</a:t>
            </a:r>
            <a:r>
              <a:rPr lang="sk-SK" dirty="0" err="1" smtClean="0"/>
              <a:t>remote</a:t>
            </a:r>
            <a:r>
              <a:rPr lang="sk-SK" dirty="0" smtClean="0"/>
              <a:t>/desktop/</a:t>
            </a:r>
            <a:r>
              <a:rPr lang="sk-SK" dirty="0" err="1" smtClean="0"/>
              <a:t>stationary</a:t>
            </a:r>
            <a:r>
              <a:rPr lang="sk-SK" dirty="0" smtClean="0"/>
              <a:t>“ </a:t>
            </a:r>
            <a:endParaRPr lang="sk-SK" dirty="0"/>
          </a:p>
        </p:txBody>
      </p:sp>
      <p:pic>
        <p:nvPicPr>
          <p:cNvPr id="4" name="Zástupný objekt pre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94" y="3537539"/>
            <a:ext cx="2952750" cy="2362200"/>
          </a:xfrm>
          <a:prstGeom prst="rect">
            <a:avLst/>
          </a:prstGeom>
        </p:spPr>
      </p:pic>
      <p:pic>
        <p:nvPicPr>
          <p:cNvPr id="5" name="Zástupný objekt pre obsah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9" y="2845842"/>
            <a:ext cx="2952750" cy="23622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887" y="590963"/>
            <a:ext cx="2962913" cy="1182727"/>
          </a:xfrm>
          <a:prstGeom prst="rect">
            <a:avLst/>
          </a:prstGeom>
        </p:spPr>
      </p:pic>
      <p:pic>
        <p:nvPicPr>
          <p:cNvPr id="8" name="Picture 4" descr="https://lh3.googleusercontent.com/klPsbBmPUQ5SMQ155Feg8aEAsVeJ5rgFpihof6MGGIqye4fus1EE9lrHshFtVWbwIL-MLIrTDR_QULuH7htiVTM2a1A3HjCxiw8pN2Wng2ITUk2byoT2Rz_k7VPkM9ciOtYNtCzvB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/>
          <a:stretch/>
        </p:blipFill>
        <p:spPr bwMode="auto">
          <a:xfrm>
            <a:off x="7350035" y="3425790"/>
            <a:ext cx="4392000" cy="28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Prístroje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B) „mobile“ </a:t>
            </a:r>
            <a:r>
              <a:rPr lang="sk-SK" dirty="0"/>
              <a:t>(</a:t>
            </a:r>
            <a:r>
              <a:rPr lang="sk-SK" dirty="0" err="1"/>
              <a:t>brýle</a:t>
            </a:r>
            <a:r>
              <a:rPr lang="sk-SK" dirty="0"/>
              <a:t>)</a:t>
            </a:r>
            <a:endParaRPr lang="en-US" dirty="0"/>
          </a:p>
          <a:p>
            <a:endParaRPr lang="sk-SK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85" y="419651"/>
            <a:ext cx="3096000" cy="281194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6" y="2764480"/>
            <a:ext cx="3924000" cy="2204524"/>
          </a:xfrm>
          <a:prstGeom prst="rect">
            <a:avLst/>
          </a:prstGeom>
        </p:spPr>
      </p:pic>
      <p:pic>
        <p:nvPicPr>
          <p:cNvPr id="6" name="Picture 8" descr="http://mms.businesswire.com/media/20141219005468/en/446323/5/15405230130_34a80b5bec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8" y="1690688"/>
            <a:ext cx="2460049" cy="16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i.ytimg.com/vi/2Qy5FM0S6gQ/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9" b="12393"/>
          <a:stretch/>
        </p:blipFill>
        <p:spPr bwMode="auto">
          <a:xfrm>
            <a:off x="5235358" y="3588068"/>
            <a:ext cx="5367730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644236" y="5340927"/>
            <a:ext cx="4197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6"/>
              </a:rPr>
              <a:t>https://</a:t>
            </a:r>
            <a:r>
              <a:rPr lang="sk-SK" dirty="0" smtClean="0">
                <a:hlinkClick r:id="rId6"/>
              </a:rPr>
              <a:t>www.youtube.com/watch?v=NyhF9Q4F568</a:t>
            </a:r>
            <a:endParaRPr lang="sk-SK" dirty="0" smtClean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685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4741</TotalTime>
  <Words>842</Words>
  <Application>Microsoft Office PowerPoint</Application>
  <PresentationFormat>Vlastní</PresentationFormat>
  <Paragraphs>126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Motív balíka Office</vt:lpstr>
      <vt:lpstr>Eye-tracking a zraková percepcia</vt:lpstr>
      <vt:lpstr>Eye-tracking</vt:lpstr>
      <vt:lpstr>„Eye-mind hypothesis“ (Just &amp; Carpenter, 1980)</vt:lpstr>
      <vt:lpstr>Trocha histórie</vt:lpstr>
      <vt:lpstr>Ako to celé funguje?</vt:lpstr>
      <vt:lpstr>Prezentace aplikace PowerPoint</vt:lpstr>
      <vt:lpstr>Dominantné oko</vt:lpstr>
      <vt:lpstr>Prístroje</vt:lpstr>
      <vt:lpstr>Prístroje</vt:lpstr>
      <vt:lpstr>Reading research</vt:lpstr>
      <vt:lpstr>Pohyby očí počas čítania</vt:lpstr>
      <vt:lpstr>Fixácie a sakády</vt:lpstr>
      <vt:lpstr>Jednoduchý model</vt:lpstr>
      <vt:lpstr>Jednoduchý model</vt:lpstr>
      <vt:lpstr>E-Z Reader model (Reichle et al. 1998)</vt:lpstr>
      <vt:lpstr>Parafoveálne spracovanie</vt:lpstr>
      <vt:lpstr>Parafoveálne spracovanie </vt:lpstr>
      <vt:lpstr>Forma textu a čítanie</vt:lpstr>
      <vt:lpstr>Aký je výstup z eye-tracking prístrojov?</vt:lpstr>
      <vt:lpstr>Prezentace aplikace PowerPoint</vt:lpstr>
      <vt:lpstr>Prezentace aplikace PowerPoint</vt:lpstr>
      <vt:lpstr>Využitie eye-trackingu</vt:lpstr>
      <vt:lpstr>Prezentace aplikace PowerPoint</vt:lpstr>
      <vt:lpstr>Využitie v pedagogike</vt:lpstr>
      <vt:lpstr>Prezentace aplikace PowerPoint</vt:lpstr>
      <vt:lpstr>Experimental Humanities lab: Welcome!</vt:lpstr>
      <vt:lpstr>Ďakujem vám za pozornosť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Eye-tracking</dc:title>
  <dc:creator>Zuzana</dc:creator>
  <cp:lastModifiedBy>Zuzana Šmideková</cp:lastModifiedBy>
  <cp:revision>79</cp:revision>
  <dcterms:created xsi:type="dcterms:W3CDTF">2015-04-27T20:42:45Z</dcterms:created>
  <dcterms:modified xsi:type="dcterms:W3CDTF">2016-04-05T15:12:57Z</dcterms:modified>
</cp:coreProperties>
</file>