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9" r:id="rId3"/>
    <p:sldId id="279" r:id="rId4"/>
    <p:sldId id="281" r:id="rId5"/>
    <p:sldId id="282" r:id="rId6"/>
    <p:sldId id="283" r:id="rId7"/>
    <p:sldId id="259" r:id="rId8"/>
    <p:sldId id="284" r:id="rId9"/>
    <p:sldId id="286" r:id="rId10"/>
    <p:sldId id="295" r:id="rId11"/>
    <p:sldId id="296" r:id="rId12"/>
    <p:sldId id="287" r:id="rId13"/>
    <p:sldId id="263" r:id="rId14"/>
    <p:sldId id="285" r:id="rId15"/>
    <p:sldId id="264" r:id="rId16"/>
    <p:sldId id="265" r:id="rId17"/>
    <p:sldId id="280" r:id="rId18"/>
    <p:sldId id="267" r:id="rId19"/>
    <p:sldId id="269" r:id="rId20"/>
    <p:sldId id="293" r:id="rId21"/>
    <p:sldId id="297" r:id="rId22"/>
    <p:sldId id="298" r:id="rId23"/>
    <p:sldId id="292" r:id="rId24"/>
    <p:sldId id="294" r:id="rId25"/>
    <p:sldId id="270" r:id="rId26"/>
    <p:sldId id="288" r:id="rId27"/>
    <p:sldId id="290" r:id="rId28"/>
    <p:sldId id="268" r:id="rId29"/>
    <p:sldId id="289" r:id="rId30"/>
    <p:sldId id="273" r:id="rId31"/>
    <p:sldId id="261" r:id="rId32"/>
    <p:sldId id="277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Šmideková" initials="ZŠ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Štýl s motívom 2 - zvýrazneni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vetlý štýl 1 - zvýrazneni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Štýl s motívom 2 - zvýrazneni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452DE-C7F0-481E-9C99-991442E1E936}" type="doc">
      <dgm:prSet loTypeId="urn:microsoft.com/office/officeart/2005/8/layout/vList6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920E0D20-6EEE-49E3-AE33-3C8DD17A868B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k-SK" dirty="0" smtClean="0"/>
            <a:t>Jedlo, spoločnosť a bezpečie sú zabezpečené</a:t>
          </a:r>
          <a:endParaRPr lang="sk-SK" dirty="0"/>
        </a:p>
      </dgm:t>
    </dgm:pt>
    <dgm:pt modelId="{CCCFD67A-1F54-4C7D-A4F4-A8DC0D32E0DB}" type="parTrans" cxnId="{14D25855-059B-4ABE-9E28-FB4B1FEEDF50}">
      <dgm:prSet/>
      <dgm:spPr/>
      <dgm:t>
        <a:bodyPr/>
        <a:lstStyle/>
        <a:p>
          <a:endParaRPr lang="sk-SK"/>
        </a:p>
      </dgm:t>
    </dgm:pt>
    <dgm:pt modelId="{B47A4C57-84C8-4452-8AA2-F81F2402BA46}" type="sibTrans" cxnId="{14D25855-059B-4ABE-9E28-FB4B1FEEDF50}">
      <dgm:prSet/>
      <dgm:spPr/>
      <dgm:t>
        <a:bodyPr/>
        <a:lstStyle/>
        <a:p>
          <a:endParaRPr lang="sk-SK"/>
        </a:p>
      </dgm:t>
    </dgm:pt>
    <dgm:pt modelId="{897211A0-6C81-4E21-AB89-D874F78CE4E0}">
      <dgm:prSet phldrT="[Text]"/>
      <dgm:spPr/>
      <dgm:t>
        <a:bodyPr/>
        <a:lstStyle/>
        <a:p>
          <a:r>
            <a:rPr lang="sk-SK" b="1" dirty="0" smtClean="0"/>
            <a:t>Zanedbateľná miera stresu</a:t>
          </a:r>
          <a:endParaRPr lang="sk-SK" b="1" dirty="0"/>
        </a:p>
      </dgm:t>
    </dgm:pt>
    <dgm:pt modelId="{573A18C9-572F-4E42-93FD-54E6ED1FD15F}" type="parTrans" cxnId="{7F1AE38B-9602-4032-B131-B39E996292E0}">
      <dgm:prSet/>
      <dgm:spPr/>
      <dgm:t>
        <a:bodyPr/>
        <a:lstStyle/>
        <a:p>
          <a:endParaRPr lang="sk-SK"/>
        </a:p>
      </dgm:t>
    </dgm:pt>
    <dgm:pt modelId="{7D246550-507D-4F18-9B63-96B4E76552F1}" type="sibTrans" cxnId="{7F1AE38B-9602-4032-B131-B39E996292E0}">
      <dgm:prSet/>
      <dgm:spPr/>
      <dgm:t>
        <a:bodyPr/>
        <a:lstStyle/>
        <a:p>
          <a:endParaRPr lang="sk-SK"/>
        </a:p>
      </dgm:t>
    </dgm:pt>
    <dgm:pt modelId="{70D50741-527A-4B2A-BA0F-58C793956405}">
      <dgm:prSet phldrT="[Text]"/>
      <dgm:spPr/>
      <dgm:t>
        <a:bodyPr/>
        <a:lstStyle/>
        <a:p>
          <a:r>
            <a:rPr lang="sk-SK" dirty="0" smtClean="0"/>
            <a:t>Nie je potrebné investovať energiu na učenie</a:t>
          </a:r>
          <a:endParaRPr lang="sk-SK" dirty="0"/>
        </a:p>
      </dgm:t>
    </dgm:pt>
    <dgm:pt modelId="{E8314367-3052-478F-B36D-4C34D0E3F767}" type="parTrans" cxnId="{1B6300B0-D85E-49AC-9E37-0D71FFC09ACC}">
      <dgm:prSet/>
      <dgm:spPr/>
      <dgm:t>
        <a:bodyPr/>
        <a:lstStyle/>
        <a:p>
          <a:endParaRPr lang="sk-SK"/>
        </a:p>
      </dgm:t>
    </dgm:pt>
    <dgm:pt modelId="{C8FCDB9E-5E9D-4E06-8943-72650CA936D5}" type="sibTrans" cxnId="{1B6300B0-D85E-49AC-9E37-0D71FFC09ACC}">
      <dgm:prSet/>
      <dgm:spPr/>
      <dgm:t>
        <a:bodyPr/>
        <a:lstStyle/>
        <a:p>
          <a:endParaRPr lang="sk-SK"/>
        </a:p>
      </dgm:t>
    </dgm:pt>
    <dgm:pt modelId="{C4477B53-A45D-4EF7-9DA9-4ED2A6CE6E7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k-SK" dirty="0" smtClean="0"/>
            <a:t>Nebezpečná situácia</a:t>
          </a:r>
          <a:endParaRPr lang="sk-SK" dirty="0"/>
        </a:p>
      </dgm:t>
    </dgm:pt>
    <dgm:pt modelId="{B3022EB6-B33E-4D65-B7DB-E9B0F647B49D}" type="parTrans" cxnId="{F7C692E2-AEB9-4FF7-9809-9FEE83DA274E}">
      <dgm:prSet/>
      <dgm:spPr/>
      <dgm:t>
        <a:bodyPr/>
        <a:lstStyle/>
        <a:p>
          <a:endParaRPr lang="sk-SK"/>
        </a:p>
      </dgm:t>
    </dgm:pt>
    <dgm:pt modelId="{F54E4E27-8B88-433B-80EE-510BF1E735C1}" type="sibTrans" cxnId="{F7C692E2-AEB9-4FF7-9809-9FEE83DA274E}">
      <dgm:prSet/>
      <dgm:spPr/>
      <dgm:t>
        <a:bodyPr/>
        <a:lstStyle/>
        <a:p>
          <a:endParaRPr lang="sk-SK"/>
        </a:p>
      </dgm:t>
    </dgm:pt>
    <dgm:pt modelId="{1EC4C16F-B94F-4D55-A2CB-64C1B4D7BD25}">
      <dgm:prSet phldrT="[Text]"/>
      <dgm:spPr/>
      <dgm:t>
        <a:bodyPr/>
        <a:lstStyle/>
        <a:p>
          <a:r>
            <a:rPr lang="sk-SK" b="1" dirty="0" smtClean="0"/>
            <a:t>Nadmiera stresu</a:t>
          </a:r>
          <a:endParaRPr lang="sk-SK" b="1" dirty="0"/>
        </a:p>
      </dgm:t>
    </dgm:pt>
    <dgm:pt modelId="{CA921B63-DB4E-42D2-B50C-E5167A4F56AC}" type="parTrans" cxnId="{E416D8C2-0F6D-4947-AD20-FEA06071274A}">
      <dgm:prSet/>
      <dgm:spPr/>
      <dgm:t>
        <a:bodyPr/>
        <a:lstStyle/>
        <a:p>
          <a:endParaRPr lang="sk-SK"/>
        </a:p>
      </dgm:t>
    </dgm:pt>
    <dgm:pt modelId="{BCACD7D1-55F3-4762-AB29-6A18540CDE44}" type="sibTrans" cxnId="{E416D8C2-0F6D-4947-AD20-FEA06071274A}">
      <dgm:prSet/>
      <dgm:spPr/>
      <dgm:t>
        <a:bodyPr/>
        <a:lstStyle/>
        <a:p>
          <a:endParaRPr lang="sk-SK"/>
        </a:p>
      </dgm:t>
    </dgm:pt>
    <dgm:pt modelId="{D6D6D643-CA1A-4FEE-A449-E26F08FE46DA}">
      <dgm:prSet phldrT="[Text]"/>
      <dgm:spPr/>
      <dgm:t>
        <a:bodyPr/>
        <a:lstStyle/>
        <a:p>
          <a:r>
            <a:rPr lang="sk-SK" dirty="0" err="1" smtClean="0"/>
            <a:t>Plasticita</a:t>
          </a:r>
          <a:r>
            <a:rPr lang="sk-SK" dirty="0" smtClean="0"/>
            <a:t> zastavená, energia využitá na „prežitie“ a boj</a:t>
          </a:r>
          <a:endParaRPr lang="sk-SK" dirty="0"/>
        </a:p>
      </dgm:t>
    </dgm:pt>
    <dgm:pt modelId="{0C232C3A-B5D5-4C40-B6B9-B4EA8E68CFD2}" type="parTrans" cxnId="{B937A299-8CB0-4C23-8124-8D0938F207DF}">
      <dgm:prSet/>
      <dgm:spPr/>
      <dgm:t>
        <a:bodyPr/>
        <a:lstStyle/>
        <a:p>
          <a:endParaRPr lang="sk-SK"/>
        </a:p>
      </dgm:t>
    </dgm:pt>
    <dgm:pt modelId="{12C58642-B990-4DE7-A9CB-E5364D3AFDBC}" type="sibTrans" cxnId="{B937A299-8CB0-4C23-8124-8D0938F207DF}">
      <dgm:prSet/>
      <dgm:spPr/>
      <dgm:t>
        <a:bodyPr/>
        <a:lstStyle/>
        <a:p>
          <a:endParaRPr lang="sk-SK"/>
        </a:p>
      </dgm:t>
    </dgm:pt>
    <dgm:pt modelId="{94213B0B-6F2F-4C07-B93F-2C2C884DB239}" type="pres">
      <dgm:prSet presAssocID="{383452DE-C7F0-481E-9C99-991442E1E93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A48DA569-8F0D-4359-9D40-79A9D93BDA54}" type="pres">
      <dgm:prSet presAssocID="{920E0D20-6EEE-49E3-AE33-3C8DD17A868B}" presName="linNode" presStyleCnt="0"/>
      <dgm:spPr/>
    </dgm:pt>
    <dgm:pt modelId="{BBF9F4B6-6EF8-4743-937E-B4DCB583840C}" type="pres">
      <dgm:prSet presAssocID="{920E0D20-6EEE-49E3-AE33-3C8DD17A868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DAE4AC1-9CFE-492C-A162-71C1838BDC3E}" type="pres">
      <dgm:prSet presAssocID="{920E0D20-6EEE-49E3-AE33-3C8DD17A868B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88283F0-8A51-4544-BC3B-2EA5D58458F9}" type="pres">
      <dgm:prSet presAssocID="{B47A4C57-84C8-4452-8AA2-F81F2402BA46}" presName="spacing" presStyleCnt="0"/>
      <dgm:spPr/>
    </dgm:pt>
    <dgm:pt modelId="{36CDC0FC-1AC9-4629-90A4-62E109F32A42}" type="pres">
      <dgm:prSet presAssocID="{C4477B53-A45D-4EF7-9DA9-4ED2A6CE6E75}" presName="linNode" presStyleCnt="0"/>
      <dgm:spPr/>
    </dgm:pt>
    <dgm:pt modelId="{00C76363-7365-4D86-97B1-24137E1FE354}" type="pres">
      <dgm:prSet presAssocID="{C4477B53-A45D-4EF7-9DA9-4ED2A6CE6E7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BD3E48-B7D5-4893-A424-B599B9693388}" type="pres">
      <dgm:prSet presAssocID="{C4477B53-A45D-4EF7-9DA9-4ED2A6CE6E7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15BE96B5-10EE-4270-8EF1-B12CFC63C0A0}" type="presOf" srcId="{383452DE-C7F0-481E-9C99-991442E1E936}" destId="{94213B0B-6F2F-4C07-B93F-2C2C884DB239}" srcOrd="0" destOrd="0" presId="urn:microsoft.com/office/officeart/2005/8/layout/vList6"/>
    <dgm:cxn modelId="{E416D8C2-0F6D-4947-AD20-FEA06071274A}" srcId="{C4477B53-A45D-4EF7-9DA9-4ED2A6CE6E75}" destId="{1EC4C16F-B94F-4D55-A2CB-64C1B4D7BD25}" srcOrd="0" destOrd="0" parTransId="{CA921B63-DB4E-42D2-B50C-E5167A4F56AC}" sibTransId="{BCACD7D1-55F3-4762-AB29-6A18540CDE44}"/>
    <dgm:cxn modelId="{09C0E545-68CF-44F4-B52A-1BE00FD4E513}" type="presOf" srcId="{920E0D20-6EEE-49E3-AE33-3C8DD17A868B}" destId="{BBF9F4B6-6EF8-4743-937E-B4DCB583840C}" srcOrd="0" destOrd="0" presId="urn:microsoft.com/office/officeart/2005/8/layout/vList6"/>
    <dgm:cxn modelId="{50E84928-D284-49D2-9432-EBECE3D42E4E}" type="presOf" srcId="{D6D6D643-CA1A-4FEE-A449-E26F08FE46DA}" destId="{EBBD3E48-B7D5-4893-A424-B599B9693388}" srcOrd="0" destOrd="1" presId="urn:microsoft.com/office/officeart/2005/8/layout/vList6"/>
    <dgm:cxn modelId="{1B6300B0-D85E-49AC-9E37-0D71FFC09ACC}" srcId="{920E0D20-6EEE-49E3-AE33-3C8DD17A868B}" destId="{70D50741-527A-4B2A-BA0F-58C793956405}" srcOrd="1" destOrd="0" parTransId="{E8314367-3052-478F-B36D-4C34D0E3F767}" sibTransId="{C8FCDB9E-5E9D-4E06-8943-72650CA936D5}"/>
    <dgm:cxn modelId="{7F1AE38B-9602-4032-B131-B39E996292E0}" srcId="{920E0D20-6EEE-49E3-AE33-3C8DD17A868B}" destId="{897211A0-6C81-4E21-AB89-D874F78CE4E0}" srcOrd="0" destOrd="0" parTransId="{573A18C9-572F-4E42-93FD-54E6ED1FD15F}" sibTransId="{7D246550-507D-4F18-9B63-96B4E76552F1}"/>
    <dgm:cxn modelId="{991372C0-922B-481C-9B50-4AE62278EF69}" type="presOf" srcId="{70D50741-527A-4B2A-BA0F-58C793956405}" destId="{9DAE4AC1-9CFE-492C-A162-71C1838BDC3E}" srcOrd="0" destOrd="1" presId="urn:microsoft.com/office/officeart/2005/8/layout/vList6"/>
    <dgm:cxn modelId="{72455331-911D-41F9-AEF4-CAD7524D86BD}" type="presOf" srcId="{C4477B53-A45D-4EF7-9DA9-4ED2A6CE6E75}" destId="{00C76363-7365-4D86-97B1-24137E1FE354}" srcOrd="0" destOrd="0" presId="urn:microsoft.com/office/officeart/2005/8/layout/vList6"/>
    <dgm:cxn modelId="{C30E7D67-04D3-45FC-942A-34AD19D8748F}" type="presOf" srcId="{897211A0-6C81-4E21-AB89-D874F78CE4E0}" destId="{9DAE4AC1-9CFE-492C-A162-71C1838BDC3E}" srcOrd="0" destOrd="0" presId="urn:microsoft.com/office/officeart/2005/8/layout/vList6"/>
    <dgm:cxn modelId="{4EC897F0-9881-42E0-9692-E32135C9ABC1}" type="presOf" srcId="{1EC4C16F-B94F-4D55-A2CB-64C1B4D7BD25}" destId="{EBBD3E48-B7D5-4893-A424-B599B9693388}" srcOrd="0" destOrd="0" presId="urn:microsoft.com/office/officeart/2005/8/layout/vList6"/>
    <dgm:cxn modelId="{14D25855-059B-4ABE-9E28-FB4B1FEEDF50}" srcId="{383452DE-C7F0-481E-9C99-991442E1E936}" destId="{920E0D20-6EEE-49E3-AE33-3C8DD17A868B}" srcOrd="0" destOrd="0" parTransId="{CCCFD67A-1F54-4C7D-A4F4-A8DC0D32E0DB}" sibTransId="{B47A4C57-84C8-4452-8AA2-F81F2402BA46}"/>
    <dgm:cxn modelId="{B937A299-8CB0-4C23-8124-8D0938F207DF}" srcId="{C4477B53-A45D-4EF7-9DA9-4ED2A6CE6E75}" destId="{D6D6D643-CA1A-4FEE-A449-E26F08FE46DA}" srcOrd="1" destOrd="0" parTransId="{0C232C3A-B5D5-4C40-B6B9-B4EA8E68CFD2}" sibTransId="{12C58642-B990-4DE7-A9CB-E5364D3AFDBC}"/>
    <dgm:cxn modelId="{F7C692E2-AEB9-4FF7-9809-9FEE83DA274E}" srcId="{383452DE-C7F0-481E-9C99-991442E1E936}" destId="{C4477B53-A45D-4EF7-9DA9-4ED2A6CE6E75}" srcOrd="1" destOrd="0" parTransId="{B3022EB6-B33E-4D65-B7DB-E9B0F647B49D}" sibTransId="{F54E4E27-8B88-433B-80EE-510BF1E735C1}"/>
    <dgm:cxn modelId="{E118B9AB-E271-4215-AF8E-9E2552977059}" type="presParOf" srcId="{94213B0B-6F2F-4C07-B93F-2C2C884DB239}" destId="{A48DA569-8F0D-4359-9D40-79A9D93BDA54}" srcOrd="0" destOrd="0" presId="urn:microsoft.com/office/officeart/2005/8/layout/vList6"/>
    <dgm:cxn modelId="{0531B43C-AF5E-426C-BDFB-3B90DACA32EE}" type="presParOf" srcId="{A48DA569-8F0D-4359-9D40-79A9D93BDA54}" destId="{BBF9F4B6-6EF8-4743-937E-B4DCB583840C}" srcOrd="0" destOrd="0" presId="urn:microsoft.com/office/officeart/2005/8/layout/vList6"/>
    <dgm:cxn modelId="{756777E6-6DDE-4E40-B302-0DCC3331E510}" type="presParOf" srcId="{A48DA569-8F0D-4359-9D40-79A9D93BDA54}" destId="{9DAE4AC1-9CFE-492C-A162-71C1838BDC3E}" srcOrd="1" destOrd="0" presId="urn:microsoft.com/office/officeart/2005/8/layout/vList6"/>
    <dgm:cxn modelId="{DB972E7E-725B-4E0F-9588-067415CEC88A}" type="presParOf" srcId="{94213B0B-6F2F-4C07-B93F-2C2C884DB239}" destId="{888283F0-8A51-4544-BC3B-2EA5D58458F9}" srcOrd="1" destOrd="0" presId="urn:microsoft.com/office/officeart/2005/8/layout/vList6"/>
    <dgm:cxn modelId="{2B0B5E20-CB92-4241-AAFA-61BCE3C63C3C}" type="presParOf" srcId="{94213B0B-6F2F-4C07-B93F-2C2C884DB239}" destId="{36CDC0FC-1AC9-4629-90A4-62E109F32A42}" srcOrd="2" destOrd="0" presId="urn:microsoft.com/office/officeart/2005/8/layout/vList6"/>
    <dgm:cxn modelId="{E854D1D5-2D10-470E-9321-6D6215E71D38}" type="presParOf" srcId="{36CDC0FC-1AC9-4629-90A4-62E109F32A42}" destId="{00C76363-7365-4D86-97B1-24137E1FE354}" srcOrd="0" destOrd="0" presId="urn:microsoft.com/office/officeart/2005/8/layout/vList6"/>
    <dgm:cxn modelId="{B0876907-9D0B-40B5-9124-1E48F59CA4F8}" type="presParOf" srcId="{36CDC0FC-1AC9-4629-90A4-62E109F32A42}" destId="{EBBD3E48-B7D5-4893-A424-B599B96933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E4AC1-9CFE-492C-A162-71C1838BDC3E}">
      <dsp:nvSpPr>
        <dsp:cNvPr id="0" name=""/>
        <dsp:cNvSpPr/>
      </dsp:nvSpPr>
      <dsp:spPr>
        <a:xfrm>
          <a:off x="4206240" y="531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400" b="1" kern="1200" dirty="0" smtClean="0"/>
            <a:t>Zanedbateľná miera stresu</a:t>
          </a:r>
          <a:endParaRPr lang="sk-SK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400" kern="1200" dirty="0" smtClean="0"/>
            <a:t>Nie je potrebné investovať energiu na učenie</a:t>
          </a:r>
          <a:endParaRPr lang="sk-SK" sz="3400" kern="1200" dirty="0"/>
        </a:p>
      </dsp:txBody>
      <dsp:txXfrm>
        <a:off x="4206240" y="259476"/>
        <a:ext cx="5532525" cy="1553669"/>
      </dsp:txXfrm>
    </dsp:sp>
    <dsp:sp modelId="{BBF9F4B6-6EF8-4743-937E-B4DCB583840C}">
      <dsp:nvSpPr>
        <dsp:cNvPr id="0" name=""/>
        <dsp:cNvSpPr/>
      </dsp:nvSpPr>
      <dsp:spPr>
        <a:xfrm>
          <a:off x="0" y="531"/>
          <a:ext cx="4206240" cy="207155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Jedlo, spoločnosť a bezpečie sú zabezpečené</a:t>
          </a:r>
          <a:endParaRPr lang="sk-SK" sz="4000" kern="1200" dirty="0"/>
        </a:p>
      </dsp:txBody>
      <dsp:txXfrm>
        <a:off x="101125" y="101656"/>
        <a:ext cx="4003990" cy="1869309"/>
      </dsp:txXfrm>
    </dsp:sp>
    <dsp:sp modelId="{EBBD3E48-B7D5-4893-A424-B599B9693388}">
      <dsp:nvSpPr>
        <dsp:cNvPr id="0" name=""/>
        <dsp:cNvSpPr/>
      </dsp:nvSpPr>
      <dsp:spPr>
        <a:xfrm>
          <a:off x="4206240" y="2279246"/>
          <a:ext cx="6309360" cy="2071559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400" b="1" kern="1200" dirty="0" smtClean="0"/>
            <a:t>Nadmiera stresu</a:t>
          </a:r>
          <a:endParaRPr lang="sk-SK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3400" kern="1200" dirty="0" err="1" smtClean="0"/>
            <a:t>Plasticita</a:t>
          </a:r>
          <a:r>
            <a:rPr lang="sk-SK" sz="3400" kern="1200" dirty="0" smtClean="0"/>
            <a:t> zastavená, energia využitá na „prežitie“ a boj</a:t>
          </a:r>
          <a:endParaRPr lang="sk-SK" sz="3400" kern="1200" dirty="0"/>
        </a:p>
      </dsp:txBody>
      <dsp:txXfrm>
        <a:off x="4206240" y="2538191"/>
        <a:ext cx="5532525" cy="1553669"/>
      </dsp:txXfrm>
    </dsp:sp>
    <dsp:sp modelId="{00C76363-7365-4D86-97B1-24137E1FE354}">
      <dsp:nvSpPr>
        <dsp:cNvPr id="0" name=""/>
        <dsp:cNvSpPr/>
      </dsp:nvSpPr>
      <dsp:spPr>
        <a:xfrm>
          <a:off x="0" y="2279246"/>
          <a:ext cx="4206240" cy="207155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000" kern="1200" dirty="0" smtClean="0"/>
            <a:t>Nebezpečná situácia</a:t>
          </a:r>
          <a:endParaRPr lang="sk-SK" sz="4000" kern="1200" dirty="0"/>
        </a:p>
      </dsp:txBody>
      <dsp:txXfrm>
        <a:off x="101125" y="2380371"/>
        <a:ext cx="4003990" cy="186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415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4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0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446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0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73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164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66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40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1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527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5FC0C-FD70-4AE2-9E9E-21CB1457E658}" type="datetimeFigureOut">
              <a:rPr lang="sk-SK" smtClean="0"/>
              <a:t>22. 3. 2016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FCBB5-0404-4FDF-AEA9-F810DA2CE0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399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R0JKCYZ8h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vimeo.com/9355844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87r90Tf1I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k.news.yahoo.com/video/bringing-neuroscience-school-111102132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>
                <a:latin typeface="Cambria Math" panose="02040503050406030204" pitchFamily="18" charset="0"/>
                <a:ea typeface="Cambria Math" panose="02040503050406030204" pitchFamily="18" charset="0"/>
              </a:rPr>
              <a:t>Efektívne učenie a vyučovanie na pozadí </a:t>
            </a:r>
            <a:r>
              <a:rPr lang="sk-SK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neurovied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878316"/>
            <a:ext cx="9144000" cy="1379483"/>
          </a:xfrm>
        </p:spPr>
        <p:txBody>
          <a:bodyPr/>
          <a:lstStyle/>
          <a:p>
            <a:r>
              <a:rPr lang="sk-SK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22/3/2016</a:t>
            </a:r>
            <a:endParaRPr lang="sk-SK" b="1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8198069" y="5770179"/>
            <a:ext cx="363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Mgr. Zuzana Šmideková</a:t>
            </a:r>
            <a:endParaRPr lang="sk-SK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n-lt"/>
              </a:rPr>
              <a:t>Vizuálna dlhodobá pamäť</a:t>
            </a:r>
            <a:endParaRPr lang="sk-SK" dirty="0">
              <a:latin typeface="+mn-lt"/>
            </a:endParaRPr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en-US" dirty="0" smtClean="0"/>
              <a:t>long-term </a:t>
            </a:r>
            <a:r>
              <a:rPr lang="en-US" dirty="0"/>
              <a:t>memory is capable of storing a massive number of objects with details from the </a:t>
            </a:r>
            <a:r>
              <a:rPr lang="en-US" dirty="0" smtClean="0"/>
              <a:t>image</a:t>
            </a:r>
            <a:endParaRPr lang="sk-SK" dirty="0" smtClean="0"/>
          </a:p>
          <a:p>
            <a:r>
              <a:rPr lang="en-US" dirty="0"/>
              <a:t>Participants viewed pictures of 2,500 objects over the course of 5.5 </a:t>
            </a:r>
            <a:r>
              <a:rPr lang="en-US" dirty="0" smtClean="0"/>
              <a:t>h</a:t>
            </a:r>
            <a:endParaRPr lang="sk-SK" dirty="0" smtClean="0"/>
          </a:p>
          <a:p>
            <a:r>
              <a:rPr lang="en-US" dirty="0"/>
              <a:t>visual memory is a massive store that is not exhausted by a set of 2,500 detailed representations of objects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1297940"/>
            <a:ext cx="834347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93964"/>
            <a:ext cx="10515600" cy="5982999"/>
          </a:xfrm>
        </p:spPr>
        <p:txBody>
          <a:bodyPr/>
          <a:lstStyle/>
          <a:p>
            <a:r>
              <a:rPr lang="en-US" dirty="0" smtClean="0"/>
              <a:t>pairs </a:t>
            </a:r>
            <a:r>
              <a:rPr lang="en-US" dirty="0"/>
              <a:t>of images and indicated which of the two they had seen. The previously viewed item could be paired with either an object from a </a:t>
            </a:r>
            <a:r>
              <a:rPr lang="en-US" b="1" dirty="0"/>
              <a:t>novel category</a:t>
            </a:r>
            <a:r>
              <a:rPr lang="en-US" dirty="0"/>
              <a:t>, an object of the </a:t>
            </a:r>
            <a:r>
              <a:rPr lang="en-US" b="1" dirty="0"/>
              <a:t>same basic-level category</a:t>
            </a:r>
            <a:r>
              <a:rPr lang="en-US" dirty="0"/>
              <a:t>, or the </a:t>
            </a:r>
            <a:r>
              <a:rPr lang="en-US" b="1" dirty="0"/>
              <a:t>same object in a different state or pose</a:t>
            </a:r>
            <a:r>
              <a:rPr lang="en-US" dirty="0"/>
              <a:t>. Performance in each of these conditions was remarkably high (92%, 88%, and 87%, respectively</a:t>
            </a:r>
            <a:r>
              <a:rPr lang="en-US" dirty="0" smtClean="0"/>
              <a:t>)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1"/>
          <a:stretch/>
        </p:blipFill>
        <p:spPr>
          <a:xfrm>
            <a:off x="4241628" y="2451099"/>
            <a:ext cx="5974662" cy="40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n-lt"/>
              </a:rPr>
              <a:t>Implicitná pamäť – emočné učenie (</a:t>
            </a:r>
            <a:r>
              <a:rPr lang="sk-SK" dirty="0" err="1" smtClean="0">
                <a:latin typeface="+mn-lt"/>
              </a:rPr>
              <a:t>amygdala</a:t>
            </a:r>
            <a:r>
              <a:rPr lang="sk-SK" dirty="0" smtClean="0">
                <a:latin typeface="+mn-lt"/>
              </a:rPr>
              <a:t>) </a:t>
            </a:r>
            <a:endParaRPr lang="sk-SK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443952" cy="4351338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Spúšťanie „</a:t>
            </a:r>
            <a:r>
              <a:rPr lang="sk-SK" dirty="0" err="1" smtClean="0"/>
              <a:t>fight</a:t>
            </a:r>
            <a:r>
              <a:rPr lang="sk-SK" dirty="0" smtClean="0"/>
              <a:t>-or-</a:t>
            </a:r>
            <a:r>
              <a:rPr lang="sk-SK" dirty="0" err="1" smtClean="0"/>
              <a:t>flight</a:t>
            </a:r>
            <a:r>
              <a:rPr lang="sk-SK" dirty="0" smtClean="0"/>
              <a:t>“, spracovanie pamäte a emočné regulácie.</a:t>
            </a:r>
          </a:p>
          <a:p>
            <a:r>
              <a:rPr lang="sk-SK" dirty="0" smtClean="0"/>
              <a:t>Spojenie </a:t>
            </a:r>
            <a:r>
              <a:rPr lang="sk-SK" dirty="0" err="1" smtClean="0"/>
              <a:t>amygdaly</a:t>
            </a:r>
            <a:r>
              <a:rPr lang="sk-SK" dirty="0" smtClean="0"/>
              <a:t> s </a:t>
            </a:r>
            <a:r>
              <a:rPr lang="sk-SK" dirty="0" err="1" smtClean="0"/>
              <a:t>locus</a:t>
            </a:r>
            <a:r>
              <a:rPr lang="sk-SK" dirty="0" smtClean="0"/>
              <a:t> </a:t>
            </a:r>
            <a:r>
              <a:rPr lang="sk-SK" dirty="0" err="1" smtClean="0"/>
              <a:t>coeruleus</a:t>
            </a:r>
            <a:r>
              <a:rPr lang="sk-SK" dirty="0" smtClean="0"/>
              <a:t>, ktorý generuje </a:t>
            </a:r>
            <a:r>
              <a:rPr lang="sk-SK" dirty="0" err="1" smtClean="0"/>
              <a:t>norepinephrine</a:t>
            </a:r>
            <a:r>
              <a:rPr lang="sk-SK" dirty="0" smtClean="0"/>
              <a:t> – chemikália </a:t>
            </a:r>
            <a:r>
              <a:rPr lang="sk-SK" dirty="0" err="1" smtClean="0"/>
              <a:t>aktivizujúza</a:t>
            </a:r>
            <a:r>
              <a:rPr lang="sk-SK" dirty="0" smtClean="0"/>
              <a:t> </a:t>
            </a:r>
            <a:r>
              <a:rPr lang="sk-SK" dirty="0" err="1" smtClean="0"/>
              <a:t>sympat</a:t>
            </a:r>
            <a:r>
              <a:rPr lang="sk-SK" dirty="0" smtClean="0"/>
              <a:t>. </a:t>
            </a:r>
            <a:r>
              <a:rPr lang="sk-SK" dirty="0"/>
              <a:t>n</a:t>
            </a:r>
            <a:r>
              <a:rPr lang="sk-SK" dirty="0" smtClean="0"/>
              <a:t>ervový systém.</a:t>
            </a:r>
          </a:p>
          <a:p>
            <a:pPr lvl="1"/>
            <a:r>
              <a:rPr lang="sk-SK" dirty="0" smtClean="0"/>
              <a:t>Pozornosť zameraná na nebezpečenstvo inhibícia pozornosti alebo učenia sa novým veciam.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83" y="2876714"/>
            <a:ext cx="38940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+mn-lt"/>
              </a:rPr>
              <a:t>Stres a učenie?</a:t>
            </a:r>
            <a:endParaRPr lang="sk-SK" dirty="0">
              <a:latin typeface="+mn-lt"/>
            </a:endParaRPr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9175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5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Prevrátená U krivka učenia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10971"/>
          <a:stretch/>
        </p:blipFill>
        <p:spPr>
          <a:xfrm>
            <a:off x="380862" y="1690688"/>
            <a:ext cx="11430276" cy="5184000"/>
          </a:xfrm>
        </p:spPr>
      </p:pic>
    </p:spTree>
    <p:extLst>
      <p:ext uri="{BB962C8B-B14F-4D97-AF65-F5344CB8AC3E}">
        <p14:creationId xmlns:p14="http://schemas.microsoft.com/office/powerpoint/2010/main" val="38033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Smiech, humor a učenie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481959"/>
            <a:ext cx="11049000" cy="4695004"/>
          </a:xfrm>
        </p:spPr>
        <p:txBody>
          <a:bodyPr>
            <a:normAutofit/>
          </a:bodyPr>
          <a:lstStyle/>
          <a:p>
            <a:r>
              <a:rPr lang="sk-SK" dirty="0"/>
              <a:t>A</a:t>
            </a:r>
            <a:r>
              <a:rPr lang="sk-SK" dirty="0" smtClean="0"/>
              <a:t>ktivácia oblastí (anterior </a:t>
            </a:r>
            <a:r>
              <a:rPr lang="sk-SK" dirty="0" err="1" smtClean="0"/>
              <a:t>cingulate</a:t>
            </a:r>
            <a:r>
              <a:rPr lang="sk-SK" dirty="0" smtClean="0"/>
              <a:t>, </a:t>
            </a:r>
            <a:r>
              <a:rPr lang="sk-SK" dirty="0" err="1" smtClean="0"/>
              <a:t>fronto-insular</a:t>
            </a:r>
            <a:r>
              <a:rPr lang="sk-SK" dirty="0" smtClean="0"/>
              <a:t> </a:t>
            </a:r>
            <a:r>
              <a:rPr lang="sk-SK" dirty="0" err="1" smtClean="0"/>
              <a:t>cortex</a:t>
            </a:r>
            <a:r>
              <a:rPr lang="sk-SK" dirty="0" smtClean="0"/>
              <a:t>) počas smiechu, ktoré posilňujú oblasť abstraktného myslenia a sociálneho učenia a znižujú úzkosť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Garner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2006; Schmidt et al., 2002).</a:t>
            </a:r>
          </a:p>
          <a:p>
            <a:r>
              <a:rPr lang="sk-SK" dirty="0" smtClean="0"/>
              <a:t>Učebné materiály spájané s pozitívnymi emóciami, jednoduchšie vyvolanie znalosti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Lomax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Moosavi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2001).</a:t>
            </a:r>
          </a:p>
          <a:p>
            <a:endParaRPr lang="sk-SK" dirty="0"/>
          </a:p>
          <a:p>
            <a:r>
              <a:rPr lang="sk-SK" dirty="0" smtClean="0"/>
              <a:t>Učitelia, ktorých riaditelia mali zmysel pre humor, vykazovali väčšiu mieru spokojnosti s prácou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Hurren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2006).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60" y="4631284"/>
            <a:ext cx="28575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809297"/>
            <a:ext cx="10515600" cy="5367666"/>
          </a:xfrm>
        </p:spPr>
        <p:txBody>
          <a:bodyPr>
            <a:normAutofit/>
          </a:bodyPr>
          <a:lstStyle/>
          <a:p>
            <a:r>
              <a:rPr lang="sk-SK" dirty="0" smtClean="0"/>
              <a:t>Stimulácia sociálne-emočného spojenia pravej hemisféry jedného a druhého jedinca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(Nelson, 2008;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Samson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2009).</a:t>
            </a:r>
          </a:p>
          <a:p>
            <a:r>
              <a:rPr lang="sk-SK" dirty="0" smtClean="0"/>
              <a:t>Porozumenie a ocenenie humoru závisí od prepojenia abstraktných a sémantických sietí na oboch hemisférach, tak sa zároveň posilňuje laterálne spojenie a integrácia.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Cannon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2007,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Coulson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Van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Petten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2007).</a:t>
            </a:r>
          </a:p>
          <a:p>
            <a:pPr lvl="1"/>
            <a:r>
              <a:rPr lang="sk-SK" dirty="0" smtClean="0"/>
              <a:t>Smiech napomáha vybavovaniu spomienok</a:t>
            </a:r>
          </a:p>
          <a:p>
            <a:pPr lvl="1"/>
            <a:r>
              <a:rPr lang="sk-SK" dirty="0" smtClean="0"/>
              <a:t>Zvyšuje pozornosť</a:t>
            </a:r>
          </a:p>
          <a:p>
            <a:r>
              <a:rPr lang="sk-SK" dirty="0" smtClean="0"/>
              <a:t>Vylučovanie </a:t>
            </a:r>
            <a:r>
              <a:rPr lang="sk-SK" dirty="0" err="1" smtClean="0"/>
              <a:t>dopamínu</a:t>
            </a:r>
            <a:r>
              <a:rPr lang="sk-SK" dirty="0" smtClean="0"/>
              <a:t>, ktorý redukuje úzkosť, strach, smútok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Mobbs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2003).</a:t>
            </a:r>
          </a:p>
          <a:p>
            <a:r>
              <a:rPr lang="sk-SK" dirty="0"/>
              <a:t>Z</a:t>
            </a:r>
            <a:r>
              <a:rPr lang="sk-SK" dirty="0" smtClean="0"/>
              <a:t>výšenia tepu srdca, hĺbky dýchania, krvného tlaku a aktivácii svalov, ktoré vylučujú hormóny podpor. </a:t>
            </a:r>
            <a:r>
              <a:rPr lang="sk-SK" dirty="0" err="1"/>
              <a:t>n</a:t>
            </a:r>
            <a:r>
              <a:rPr lang="sk-SK" dirty="0" err="1" smtClean="0"/>
              <a:t>euronálny</a:t>
            </a:r>
            <a:r>
              <a:rPr lang="sk-SK" dirty="0" smtClean="0"/>
              <a:t> rast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Fry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1992).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Hudba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514764"/>
            <a:ext cx="7068127" cy="4662199"/>
          </a:xfrm>
        </p:spPr>
        <p:txBody>
          <a:bodyPr>
            <a:normAutofit/>
          </a:bodyPr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www.youtube.com/watch?v=R0JKCYZ8hng</a:t>
            </a:r>
            <a:endParaRPr lang="sk-SK" dirty="0" smtClean="0"/>
          </a:p>
          <a:p>
            <a:endParaRPr lang="sk-SK" dirty="0"/>
          </a:p>
          <a:p>
            <a:r>
              <a:rPr lang="sk-SK" dirty="0" smtClean="0"/>
              <a:t>Zvyšovanie </a:t>
            </a:r>
            <a:r>
              <a:rPr lang="sk-SK" dirty="0" err="1" smtClean="0"/>
              <a:t>komplexity</a:t>
            </a:r>
            <a:r>
              <a:rPr lang="sk-SK" dirty="0" smtClean="0"/>
              <a:t> bielej mozgovej hmoty a prietoku krvi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Nakamura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1999)</a:t>
            </a:r>
          </a:p>
          <a:p>
            <a:r>
              <a:rPr lang="sk-SK" dirty="0" smtClean="0"/>
              <a:t>Deti hrajúce na hudobný nástroj → väčšia verbálna pamäť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(Ho et al., 2003)</a:t>
            </a:r>
          </a:p>
          <a:p>
            <a:r>
              <a:rPr lang="sk-SK" dirty="0"/>
              <a:t>Hudba → m</a:t>
            </a:r>
            <a:r>
              <a:rPr lang="sk-SK" dirty="0" smtClean="0"/>
              <a:t>atematické schopnosti, jazykové zručnosti, pamäť a schopnosť abstraktného myslenia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Schmithorst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Holland, 2004)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55" y="513773"/>
            <a:ext cx="4165600" cy="4648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25182" y="4938994"/>
            <a:ext cx="199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Nové podnety, nepredvídateľnosť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Mozgový kmeň a </a:t>
            </a:r>
            <a:r>
              <a:rPr lang="sk-SK" dirty="0" err="1" smtClean="0"/>
              <a:t>subkortikálne</a:t>
            </a:r>
            <a:r>
              <a:rPr lang="sk-SK" dirty="0"/>
              <a:t> štruktúry </a:t>
            </a:r>
            <a:r>
              <a:rPr lang="sk-SK" dirty="0" smtClean="0"/>
              <a:t>→ detekcia nových podnetov</a:t>
            </a:r>
          </a:p>
          <a:p>
            <a:r>
              <a:rPr lang="sk-SK" dirty="0" smtClean="0"/>
              <a:t>Zvyšovanie </a:t>
            </a:r>
            <a:r>
              <a:rPr lang="sk-SK" dirty="0" err="1" smtClean="0"/>
              <a:t>dopamínu</a:t>
            </a:r>
            <a:r>
              <a:rPr lang="sk-SK" dirty="0" smtClean="0"/>
              <a:t>, ktorý stimuluje </a:t>
            </a:r>
            <a:r>
              <a:rPr lang="sk-SK" dirty="0" err="1" smtClean="0"/>
              <a:t>plasticitu</a:t>
            </a:r>
            <a:r>
              <a:rPr lang="sk-SK" dirty="0" smtClean="0"/>
              <a:t> </a:t>
            </a:r>
            <a:r>
              <a:rPr lang="sk-SK" dirty="0" err="1" smtClean="0"/>
              <a:t>hipokampu</a:t>
            </a:r>
            <a:r>
              <a:rPr lang="sk-SK" dirty="0" smtClean="0"/>
              <a:t> (zatiaľ len u potkanov) a tak podporuje pamäť a spomaľuje vekom spôsobovaný deficit pamäte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Bunzeck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Dunzel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Krebs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at., 2009)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00" y="4001294"/>
            <a:ext cx="5580000" cy="270281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365745" y="5503778"/>
            <a:ext cx="4408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Absolute Coding of Stimulus Novelty in the Human Substantia </a:t>
            </a:r>
            <a:r>
              <a:rPr lang="en-US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Nigra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/VTA.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Neuron. 2006 Aug 3;51(3):369-79.</a:t>
            </a:r>
          </a:p>
          <a:p>
            <a:pPr algn="just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Bunzeck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Düzel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</a:t>
            </a:r>
          </a:p>
        </p:txBody>
      </p:sp>
    </p:spTree>
    <p:extLst>
      <p:ext uri="{BB962C8B-B14F-4D97-AF65-F5344CB8AC3E}">
        <p14:creationId xmlns:p14="http://schemas.microsoft.com/office/powerpoint/2010/main" val="22070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Príbehy (</a:t>
            </a:r>
            <a:r>
              <a:rPr lang="sk-SK" b="1" dirty="0" err="1" smtClean="0">
                <a:latin typeface="+mn-lt"/>
              </a:rPr>
              <a:t>storytelling</a:t>
            </a:r>
            <a:r>
              <a:rPr lang="sk-SK" b="1" dirty="0" smtClean="0">
                <a:latin typeface="+mn-lt"/>
              </a:rPr>
              <a:t>) a učenie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„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history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were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taught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stories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would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never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forgotten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.“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Rudyard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Kipling</a:t>
            </a:r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sk-SK" dirty="0" smtClean="0"/>
          </a:p>
          <a:p>
            <a:r>
              <a:rPr lang="sk-SK" dirty="0" smtClean="0"/>
              <a:t>Rozprávanie príbehov – nie je súčasťou „seriózneho“ učenia</a:t>
            </a:r>
          </a:p>
          <a:p>
            <a:r>
              <a:rPr lang="sk-SK" dirty="0" smtClean="0"/>
              <a:t>Rozvoj komplexnosti mozgových štruktúr aj vďaka príbehom (počúvanie a reprodukcia príbehov v minulosti)</a:t>
            </a:r>
          </a:p>
          <a:p>
            <a:r>
              <a:rPr lang="sk-SK" dirty="0" smtClean="0"/>
              <a:t>Mozog má prakticky </a:t>
            </a:r>
            <a:r>
              <a:rPr lang="sk-SK" dirty="0" err="1" smtClean="0"/>
              <a:t>bezlimitnú</a:t>
            </a:r>
            <a:r>
              <a:rPr lang="sk-SK" dirty="0" smtClean="0"/>
              <a:t> kapacitu uchovávať príbehy a piesne</a:t>
            </a:r>
          </a:p>
          <a:p>
            <a:pPr lvl="1"/>
            <a:r>
              <a:rPr lang="sk-SK" dirty="0" smtClean="0"/>
              <a:t>Napr. zapamätávanie si pomocou myšlienkových ciest/</a:t>
            </a:r>
            <a:r>
              <a:rPr lang="sk-SK" dirty="0" err="1" smtClean="0"/>
              <a:t>naratívu</a:t>
            </a:r>
            <a:r>
              <a:rPr lang="sk-SK" dirty="0" smtClean="0"/>
              <a:t> (napr. vsadenie do miestnosti)</a:t>
            </a:r>
          </a:p>
        </p:txBody>
      </p:sp>
    </p:spTree>
    <p:extLst>
      <p:ext uri="{BB962C8B-B14F-4D97-AF65-F5344CB8AC3E}">
        <p14:creationId xmlns:p14="http://schemas.microsoft.com/office/powerpoint/2010/main" val="2503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  <a:ea typeface="Cambria Math" panose="02040503050406030204" pitchFamily="18" charset="0"/>
              </a:rPr>
              <a:t>Späť k </a:t>
            </a:r>
            <a:r>
              <a:rPr lang="sk-SK" b="1" dirty="0" err="1" smtClean="0">
                <a:latin typeface="+mn-lt"/>
                <a:ea typeface="Cambria Math" panose="02040503050406030204" pitchFamily="18" charset="0"/>
              </a:rPr>
              <a:t>neuromýtom</a:t>
            </a:r>
            <a:r>
              <a:rPr lang="sk-SK" b="1" dirty="0" smtClean="0">
                <a:latin typeface="+mn-lt"/>
                <a:ea typeface="Cambria Math" panose="02040503050406030204" pitchFamily="18" charset="0"/>
              </a:rPr>
              <a:t> </a:t>
            </a:r>
            <a:endParaRPr lang="sk-SK" b="1" dirty="0"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vimeo.com/93558447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72" y="1391296"/>
            <a:ext cx="3924000" cy="506118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06672" y="6452485"/>
            <a:ext cx="281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618836"/>
            <a:ext cx="10515600" cy="5558127"/>
          </a:xfrm>
        </p:spPr>
        <p:txBody>
          <a:bodyPr/>
          <a:lstStyle/>
          <a:p>
            <a:r>
              <a:rPr lang="sk-SK" dirty="0"/>
              <a:t>lineárne jazykové spracovanie v ľavej hemisfére + </a:t>
            </a:r>
            <a:r>
              <a:rPr lang="sk-SK" dirty="0" err="1"/>
              <a:t>emocinálne</a:t>
            </a:r>
            <a:r>
              <a:rPr lang="sk-SK" dirty="0"/>
              <a:t>, </a:t>
            </a:r>
            <a:r>
              <a:rPr lang="sk-SK" dirty="0" err="1"/>
              <a:t>senzomotorické</a:t>
            </a:r>
            <a:r>
              <a:rPr lang="sk-SK" dirty="0"/>
              <a:t> a vizuálne informácie v pravej hemisfére</a:t>
            </a:r>
          </a:p>
          <a:p>
            <a:r>
              <a:rPr lang="sk-SK" dirty="0" smtClean="0"/>
              <a:t>Počúvanie príbehov – jednoduchá forma učenia, dlho pred vynájdením čítania a písania; príbehy obsahujú potrebné elementy na stimuláciu </a:t>
            </a:r>
            <a:r>
              <a:rPr lang="sk-SK" dirty="0" err="1" smtClean="0"/>
              <a:t>neuroplasticity</a:t>
            </a:r>
            <a:r>
              <a:rPr lang="sk-SK" dirty="0" smtClean="0"/>
              <a:t> a učenia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00" y="2782273"/>
            <a:ext cx="8964000" cy="394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5844454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en-US" dirty="0" smtClean="0"/>
              <a:t>fMRI </a:t>
            </a:r>
            <a:r>
              <a:rPr lang="en-US" dirty="0"/>
              <a:t>to record brain activity from both speakers and listeners during natural verbal </a:t>
            </a:r>
            <a:r>
              <a:rPr lang="en-US" dirty="0" smtClean="0"/>
              <a:t>communication</a:t>
            </a:r>
            <a:endParaRPr lang="sk-SK" dirty="0" smtClean="0"/>
          </a:p>
          <a:p>
            <a:r>
              <a:rPr lang="sk-SK" dirty="0" smtClean="0"/>
              <a:t>s</a:t>
            </a:r>
            <a:r>
              <a:rPr lang="en-US" dirty="0" err="1" smtClean="0"/>
              <a:t>peaker's</a:t>
            </a:r>
            <a:r>
              <a:rPr lang="en-US" dirty="0" smtClean="0"/>
              <a:t> </a:t>
            </a:r>
            <a:r>
              <a:rPr lang="en-US" dirty="0"/>
              <a:t>spatiotemporal brain activity to model listeners’ brain activity and found that the speaker's activity is spatially and temporally coupled with the listener's </a:t>
            </a:r>
            <a:r>
              <a:rPr lang="en-US" dirty="0" smtClean="0"/>
              <a:t>activity</a:t>
            </a:r>
            <a:endParaRPr lang="sk-SK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06" y="241531"/>
            <a:ext cx="6659880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258618"/>
            <a:ext cx="3382818" cy="5918345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en-US" dirty="0" smtClean="0"/>
              <a:t>Coupling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err="1"/>
              <a:t>zrcadlení</a:t>
            </a:r>
            <a:r>
              <a:rPr lang="sk-SK" dirty="0"/>
              <a:t>)</a:t>
            </a:r>
            <a:r>
              <a:rPr lang="en-US" dirty="0"/>
              <a:t> vanishes when participants fail to communicate</a:t>
            </a:r>
            <a:endParaRPr lang="sk-SK" dirty="0"/>
          </a:p>
          <a:p>
            <a:r>
              <a:rPr lang="sk-SK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greater the anticipatory speaker–listener coupling, the greater the understanding</a:t>
            </a:r>
            <a:r>
              <a:rPr lang="sk-SK" dirty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45" y="0"/>
            <a:ext cx="7483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Prostredie a výživa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Pokusy na potkanoch a podvýžive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Bhide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Bedi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1982).</a:t>
            </a:r>
          </a:p>
          <a:p>
            <a:pPr lvl="1"/>
            <a:r>
              <a:rPr lang="sk-SK" dirty="0" smtClean="0"/>
              <a:t>Málo potravy, ale bohaté podnety → väčšie mozgy</a:t>
            </a:r>
          </a:p>
          <a:p>
            <a:pPr lvl="1"/>
            <a:r>
              <a:rPr lang="sk-SK" dirty="0" smtClean="0"/>
              <a:t>Dostatok potravy, nepodnetné </a:t>
            </a:r>
            <a:r>
              <a:rPr lang="sk-SK" dirty="0"/>
              <a:t>prostredie </a:t>
            </a:r>
            <a:r>
              <a:rPr lang="sk-SK" dirty="0" smtClean="0"/>
              <a:t>→ menšie mozgy, ale väčšie telo</a:t>
            </a:r>
          </a:p>
          <a:p>
            <a:pPr lvl="1"/>
            <a:endParaRPr lang="sk-SK" dirty="0"/>
          </a:p>
          <a:p>
            <a:r>
              <a:rPr lang="sk-SK" dirty="0" smtClean="0"/>
              <a:t>Pokusy na ľuďoch nerealizovateľné </a:t>
            </a:r>
          </a:p>
          <a:p>
            <a:pPr lvl="1"/>
            <a:r>
              <a:rPr lang="sk-SK" dirty="0" smtClean="0"/>
              <a:t>Štúdia o kórejských deťoch adoptovaných americkými rodinami. Pôvodne </a:t>
            </a:r>
            <a:r>
              <a:rPr lang="sk-SK" dirty="0" err="1" smtClean="0"/>
              <a:t>podvýživené</a:t>
            </a:r>
            <a:r>
              <a:rPr lang="sk-SK" dirty="0" smtClean="0"/>
              <a:t>, ale prostredie bohaté na podnety to vyrovnalo a oproti vrstovníkom v Amerike vyššie IQ, a  oproti vrstovníkom v Kórei väčšie telesné proporcie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Winick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al., 1975).</a:t>
            </a:r>
          </a:p>
          <a:p>
            <a:pPr lvl="1"/>
            <a:r>
              <a:rPr lang="sk-SK" dirty="0" err="1" smtClean="0"/>
              <a:t>Postmortem</a:t>
            </a:r>
            <a:r>
              <a:rPr lang="sk-SK" dirty="0" smtClean="0"/>
              <a:t> štúdie na dospelých jedincoch → pozitívny vzťah medzi dĺžkou </a:t>
            </a:r>
            <a:r>
              <a:rPr lang="sk-SK" dirty="0" err="1" smtClean="0"/>
              <a:t>dendridov</a:t>
            </a:r>
            <a:r>
              <a:rPr lang="sk-SK" dirty="0" smtClean="0"/>
              <a:t> v jazykových oblastiach a ich dosiahnutým vzdelaním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Jacobs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1993)</a:t>
            </a:r>
          </a:p>
          <a:p>
            <a:pPr marL="457200" lvl="1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8600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97527"/>
            <a:ext cx="5045364" cy="5520378"/>
          </a:xfrm>
        </p:spPr>
        <p:txBody>
          <a:bodyPr/>
          <a:lstStyle/>
          <a:p>
            <a:r>
              <a:rPr lang="sk-SK" dirty="0" smtClean="0"/>
              <a:t>Vynechanie raňajok (</a:t>
            </a:r>
            <a:r>
              <a:rPr lang="sk-SK" dirty="0" err="1" smtClean="0"/>
              <a:t>snídaně</a:t>
            </a:r>
            <a:r>
              <a:rPr lang="sk-SK" dirty="0" smtClean="0"/>
              <a:t>) koreluje so </a:t>
            </a:r>
            <a:r>
              <a:rPr lang="sk-SK" dirty="0" err="1" smtClean="0"/>
              <a:t>snížením</a:t>
            </a:r>
            <a:r>
              <a:rPr lang="sk-SK" dirty="0" smtClean="0"/>
              <a:t> produkcie </a:t>
            </a:r>
            <a:r>
              <a:rPr lang="sk-SK" dirty="0" err="1" smtClean="0"/>
              <a:t>neurotransmiterov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Bellisle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 al., 2004; Dani et al., 2005)</a:t>
            </a:r>
          </a:p>
          <a:p>
            <a:endParaRPr lang="sk-SK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sk-SK" b="1" dirty="0" err="1"/>
              <a:t>Neurotransmiter</a:t>
            </a:r>
            <a:r>
              <a:rPr lang="sk-SK" dirty="0"/>
              <a:t> je chemická látka uvoľňovaná z nervového zakončenia na </a:t>
            </a:r>
            <a:r>
              <a:rPr lang="sk-SK" dirty="0" err="1"/>
              <a:t>synapsii</a:t>
            </a:r>
            <a:r>
              <a:rPr lang="sk-SK" dirty="0"/>
              <a:t>. Slúži na prenos impulzu cez </a:t>
            </a:r>
            <a:r>
              <a:rPr lang="sk-SK" dirty="0" err="1"/>
              <a:t>synaptickú</a:t>
            </a:r>
            <a:r>
              <a:rPr lang="sk-SK" dirty="0"/>
              <a:t> štrbinu a umožňuje tak ďalšie šírenie podráždenia (v nervovom systéme) alebo vyvolanie určitej </a:t>
            </a:r>
            <a:r>
              <a:rPr lang="sk-SK" dirty="0" smtClean="0"/>
              <a:t>reakcie.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5940000" cy="651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Cvičenie a učenie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85455"/>
            <a:ext cx="7696200" cy="4174836"/>
          </a:xfrm>
        </p:spPr>
        <p:txBody>
          <a:bodyPr/>
          <a:lstStyle/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sz="2000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en-US" dirty="0" smtClean="0"/>
              <a:t>Researchers </a:t>
            </a:r>
            <a:r>
              <a:rPr lang="en-US" dirty="0"/>
              <a:t>found that brain age decreases by 0.95 years for each year of education, and by 0.58 years for every daily flight of stairs climbed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err="1" smtClean="0"/>
              <a:t>fMRI</a:t>
            </a:r>
            <a:r>
              <a:rPr lang="sk-SK" dirty="0" smtClean="0"/>
              <a:t>, </a:t>
            </a:r>
            <a:r>
              <a:rPr lang="en-US" dirty="0"/>
              <a:t>331 healthy </a:t>
            </a:r>
            <a:r>
              <a:rPr lang="en-US" dirty="0" smtClean="0"/>
              <a:t>adults </a:t>
            </a:r>
            <a:r>
              <a:rPr lang="en-US" dirty="0"/>
              <a:t>in age from 19 to 79.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81" y="3702942"/>
            <a:ext cx="2736000" cy="27360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6955"/>
            <a:ext cx="9479954" cy="241200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099127" y="5700278"/>
            <a:ext cx="7536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Concordia University. "Want a younger brain? Stay in school -- and take the stairs: Education and physical activity can significantly slow down grey-matter aging."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ScienceDaily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ScienceDaily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9 March 2016. &lt;www.sciencedaily.com/releases/2016/03/160309125520.htm&gt;.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128369" y="6452485"/>
            <a:ext cx="1665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5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757381"/>
            <a:ext cx="6855691" cy="4498110"/>
          </a:xfrm>
        </p:spPr>
        <p:txBody>
          <a:bodyPr>
            <a:normAutofit/>
          </a:bodyPr>
          <a:lstStyle/>
          <a:p>
            <a:r>
              <a:rPr lang="en-US" dirty="0"/>
              <a:t>They measured the </a:t>
            </a:r>
            <a:r>
              <a:rPr lang="en-US" b="1" dirty="0"/>
              <a:t>volume of grey matter </a:t>
            </a:r>
            <a:r>
              <a:rPr lang="en-US" dirty="0" smtClean="0"/>
              <a:t>because </a:t>
            </a:r>
            <a:r>
              <a:rPr lang="en-US" dirty="0"/>
              <a:t>its decline, caused by neural shrinkage and neuronal loss, is a very visible part of the chronological aging process. Then, they compared brain volume to the participants' reported number of flights of stairs climbed, and years of schooling completed.</a:t>
            </a:r>
          </a:p>
          <a:p>
            <a:r>
              <a:rPr lang="en-US" b="1" dirty="0" smtClean="0"/>
              <a:t>Results</a:t>
            </a:r>
            <a:r>
              <a:rPr lang="en-US" dirty="0" smtClean="0"/>
              <a:t>: </a:t>
            </a:r>
            <a:r>
              <a:rPr lang="en-US" dirty="0"/>
              <a:t>the more flights of stairs climbed, and the more years of schooling completed, the younger the brain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939" y="1771889"/>
            <a:ext cx="3822523" cy="246909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38200" y="5374487"/>
            <a:ext cx="11000509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In comparison to many other forms of physical activity, taking the stairs is something most older adults can and already do at least once a day, unlike vigorous forms of physical activity," </a:t>
            </a:r>
            <a:endParaRPr lang="sk-SK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145309"/>
            <a:ext cx="10515600" cy="5031654"/>
          </a:xfrm>
        </p:spPr>
        <p:txBody>
          <a:bodyPr/>
          <a:lstStyle/>
          <a:p>
            <a:r>
              <a:rPr lang="sk-SK" dirty="0" smtClean="0"/>
              <a:t>Cvičenie zvyšuje dýchanie a tak aj prúdenie krvi našim mozgom </a:t>
            </a:r>
          </a:p>
          <a:p>
            <a:r>
              <a:rPr lang="sk-SK" dirty="0" smtClean="0"/>
              <a:t>Stimulácia vzniku nových neurónov v </a:t>
            </a:r>
            <a:r>
              <a:rPr lang="sk-SK" dirty="0" err="1" smtClean="0"/>
              <a:t>hipokampu</a:t>
            </a:r>
            <a:r>
              <a:rPr lang="sk-SK" dirty="0" smtClean="0"/>
              <a:t> a </a:t>
            </a:r>
            <a:r>
              <a:rPr lang="sk-SK" dirty="0" err="1" smtClean="0"/>
              <a:t>plasticity</a:t>
            </a:r>
            <a:r>
              <a:rPr lang="sk-SK" dirty="0" smtClean="0"/>
              <a:t> frontálneho laloku.</a:t>
            </a:r>
          </a:p>
          <a:p>
            <a:r>
              <a:rPr lang="sk-SK" dirty="0" smtClean="0"/>
              <a:t>Atléti – vyšší počet </a:t>
            </a:r>
            <a:r>
              <a:rPr lang="sk-SK" dirty="0" err="1" smtClean="0"/>
              <a:t>neuroglií</a:t>
            </a:r>
            <a:r>
              <a:rPr lang="sk-SK" dirty="0" smtClean="0"/>
              <a:t> (podporné bunky neurónov), vyšší level </a:t>
            </a:r>
            <a:r>
              <a:rPr lang="sk-SK" dirty="0" err="1" smtClean="0"/>
              <a:t>endorfínov</a:t>
            </a:r>
            <a:r>
              <a:rPr lang="sk-SK" dirty="0" smtClean="0"/>
              <a:t>, </a:t>
            </a:r>
            <a:r>
              <a:rPr lang="sk-SK" dirty="0" err="1" smtClean="0"/>
              <a:t>dopamínu</a:t>
            </a:r>
            <a:r>
              <a:rPr lang="sk-SK" dirty="0" smtClean="0"/>
              <a:t> a </a:t>
            </a:r>
            <a:r>
              <a:rPr lang="sk-SK" dirty="0" err="1" smtClean="0"/>
              <a:t>serotonínu</a:t>
            </a:r>
            <a:r>
              <a:rPr lang="sk-SK" dirty="0" smtClean="0"/>
              <a:t> – zvyšovanie pozornosti a napomáhanie učeniu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Cotman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2007;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Tsatsoulis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Fountoulakis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Hra a učenie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Hra je v mozgu spájaná s aktivizáciou bazálnych ganglií a </a:t>
            </a:r>
            <a:r>
              <a:rPr lang="sk-SK" dirty="0" err="1" smtClean="0"/>
              <a:t>cerebella</a:t>
            </a:r>
            <a:r>
              <a:rPr lang="sk-SK" dirty="0" smtClean="0"/>
              <a:t> (mozoček) a tiež </a:t>
            </a:r>
            <a:r>
              <a:rPr lang="sk-SK" dirty="0" err="1" smtClean="0"/>
              <a:t>kortexu</a:t>
            </a:r>
            <a:r>
              <a:rPr lang="sk-SK" dirty="0" smtClean="0"/>
              <a:t> a </a:t>
            </a:r>
            <a:r>
              <a:rPr lang="sk-SK" dirty="0" err="1" smtClean="0"/>
              <a:t>subkortexových</a:t>
            </a:r>
            <a:r>
              <a:rPr lang="sk-SK" dirty="0" smtClean="0"/>
              <a:t> oblastí.</a:t>
            </a:r>
          </a:p>
          <a:p>
            <a:r>
              <a:rPr lang="sk-SK" dirty="0" smtClean="0"/>
              <a:t>Počas hry sa taktiež vylučuje </a:t>
            </a:r>
            <a:r>
              <a:rPr lang="sk-SK" dirty="0" err="1" smtClean="0"/>
              <a:t>dopamín</a:t>
            </a:r>
            <a:r>
              <a:rPr lang="sk-SK" dirty="0" smtClean="0"/>
              <a:t>, </a:t>
            </a:r>
            <a:r>
              <a:rPr lang="sk-SK" dirty="0" err="1" smtClean="0"/>
              <a:t>endorfíny</a:t>
            </a:r>
            <a:r>
              <a:rPr lang="sk-SK" dirty="0" smtClean="0"/>
              <a:t> a </a:t>
            </a:r>
            <a:r>
              <a:rPr lang="sk-SK" dirty="0" err="1" smtClean="0"/>
              <a:t>serotonín</a:t>
            </a:r>
            <a:r>
              <a:rPr lang="sk-SK" dirty="0" smtClean="0"/>
              <a:t>, ktoré vplývajú na pamäťové procesy v </a:t>
            </a:r>
            <a:r>
              <a:rPr lang="sk-SK" dirty="0" err="1" smtClean="0"/>
              <a:t>hipokampu</a:t>
            </a:r>
            <a:r>
              <a:rPr lang="sk-SK" dirty="0" smtClean="0"/>
              <a:t>. </a:t>
            </a:r>
          </a:p>
          <a:p>
            <a:r>
              <a:rPr lang="sk-SK" dirty="0" smtClean="0"/>
              <a:t>Frekvencia hrania pozitívne koreluje s veľkosťou </a:t>
            </a:r>
            <a:r>
              <a:rPr lang="sk-SK" dirty="0" err="1" smtClean="0"/>
              <a:t>cerebella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Barton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2004)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29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Spánok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542473"/>
            <a:ext cx="11085945" cy="4634490"/>
          </a:xfrm>
        </p:spPr>
        <p:txBody>
          <a:bodyPr/>
          <a:lstStyle/>
          <a:p>
            <a:r>
              <a:rPr lang="sk-SK" dirty="0" smtClean="0"/>
              <a:t>Posilňuje kognitívny výkon a podporuje učenie X spánková deprivácia znižuje schopnosť ostražitosti pozornosti a rozhodovanie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Doran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2001;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Dinges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2008)</a:t>
            </a:r>
            <a:endParaRPr lang="sk-SK" dirty="0"/>
          </a:p>
          <a:p>
            <a:r>
              <a:rPr lang="sk-SK" dirty="0" smtClean="0"/>
              <a:t>Snívanie zahŕňa presúvanie čerstvého učenia do dlhodobej pamäte a krátke zdriemnutia (REM) zdokonaľujú percepčné schopnosti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Mednick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2003)</a:t>
            </a:r>
          </a:p>
          <a:p>
            <a:r>
              <a:rPr lang="sk-SK" dirty="0" smtClean="0"/>
              <a:t>Vyplavovanie toxínov a nánosov počas spánku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Nedergaard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2013)</a:t>
            </a:r>
          </a:p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4711963"/>
            <a:ext cx="3816000" cy="190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01326" y="6550223"/>
            <a:ext cx="2815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„</a:t>
            </a:r>
            <a:r>
              <a:rPr lang="sk-SK" b="1" dirty="0" err="1" smtClean="0">
                <a:latin typeface="+mn-lt"/>
              </a:rPr>
              <a:t>brain-based-learning</a:t>
            </a:r>
            <a:r>
              <a:rPr lang="sk-SK" b="1" dirty="0" smtClean="0">
                <a:latin typeface="+mn-lt"/>
              </a:rPr>
              <a:t>“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213436" cy="4351338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Poznatky z kognitívnych </a:t>
            </a:r>
            <a:r>
              <a:rPr lang="sk-SK" dirty="0" err="1" smtClean="0"/>
              <a:t>neurovied</a:t>
            </a:r>
            <a:r>
              <a:rPr lang="sk-SK" dirty="0" smtClean="0"/>
              <a:t> → trieda + vzdelávanie</a:t>
            </a:r>
          </a:p>
          <a:p>
            <a:endParaRPr lang="sk-SK" dirty="0" smtClean="0"/>
          </a:p>
          <a:p>
            <a:r>
              <a:rPr lang="sk-SK" dirty="0" err="1" smtClean="0"/>
              <a:t>Neuromýty</a:t>
            </a:r>
            <a:r>
              <a:rPr lang="sk-SK" dirty="0" smtClean="0"/>
              <a:t> X „</a:t>
            </a:r>
            <a:r>
              <a:rPr lang="sk-SK" dirty="0" err="1" smtClean="0"/>
              <a:t>Proper</a:t>
            </a:r>
            <a:r>
              <a:rPr lang="sk-SK" dirty="0" smtClean="0"/>
              <a:t> </a:t>
            </a:r>
            <a:r>
              <a:rPr lang="sk-SK" dirty="0" err="1" smtClean="0"/>
              <a:t>nutrition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a </a:t>
            </a:r>
            <a:r>
              <a:rPr lang="sk-SK" dirty="0" err="1" smtClean="0"/>
              <a:t>measurable</a:t>
            </a:r>
            <a:r>
              <a:rPr lang="sk-SK" dirty="0" smtClean="0"/>
              <a:t> </a:t>
            </a:r>
            <a:r>
              <a:rPr lang="sk-SK" dirty="0" err="1" smtClean="0"/>
              <a:t>impact</a:t>
            </a:r>
            <a:r>
              <a:rPr lang="sk-SK" dirty="0" smtClean="0"/>
              <a:t> on </a:t>
            </a:r>
            <a:r>
              <a:rPr lang="sk-SK" dirty="0" err="1" smtClean="0"/>
              <a:t>memory</a:t>
            </a:r>
            <a:r>
              <a:rPr lang="sk-SK" dirty="0" smtClean="0"/>
              <a:t> and </a:t>
            </a:r>
            <a:r>
              <a:rPr lang="sk-SK" dirty="0" err="1" smtClean="0"/>
              <a:t>learning</a:t>
            </a:r>
            <a:r>
              <a:rPr lang="sk-SK" dirty="0" smtClean="0"/>
              <a:t>, and </a:t>
            </a:r>
            <a:r>
              <a:rPr lang="sk-SK" dirty="0" err="1" smtClean="0"/>
              <a:t>physical</a:t>
            </a:r>
            <a:r>
              <a:rPr lang="sk-SK" dirty="0" smtClean="0"/>
              <a:t> </a:t>
            </a:r>
            <a:r>
              <a:rPr lang="sk-SK" dirty="0" err="1" smtClean="0"/>
              <a:t>activity</a:t>
            </a:r>
            <a:r>
              <a:rPr lang="sk-SK" dirty="0" smtClean="0"/>
              <a:t>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enhance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. </a:t>
            </a:r>
            <a:r>
              <a:rPr lang="sk-SK" dirty="0" err="1" smtClean="0"/>
              <a:t>Adolescents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 smtClean="0"/>
              <a:t>abilities</a:t>
            </a:r>
            <a:r>
              <a:rPr lang="sk-SK" dirty="0" smtClean="0"/>
              <a:t> at </a:t>
            </a:r>
            <a:r>
              <a:rPr lang="sk-SK" dirty="0" err="1" smtClean="0"/>
              <a:t>different</a:t>
            </a:r>
            <a:r>
              <a:rPr lang="sk-SK" dirty="0" smtClean="0"/>
              <a:t> </a:t>
            </a:r>
            <a:r>
              <a:rPr lang="sk-SK" dirty="0" err="1" smtClean="0"/>
              <a:t>times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day</a:t>
            </a:r>
            <a:r>
              <a:rPr lang="sk-SK" dirty="0" smtClean="0"/>
              <a:t>. </a:t>
            </a:r>
            <a:r>
              <a:rPr lang="sk-SK" dirty="0" err="1" smtClean="0"/>
              <a:t>These</a:t>
            </a:r>
            <a:r>
              <a:rPr lang="sk-SK" dirty="0" smtClean="0"/>
              <a:t> </a:t>
            </a:r>
            <a:r>
              <a:rPr lang="sk-SK" dirty="0" err="1" smtClean="0"/>
              <a:t>findings</a:t>
            </a:r>
            <a:r>
              <a:rPr lang="sk-SK" dirty="0" smtClean="0"/>
              <a:t> are </a:t>
            </a:r>
            <a:r>
              <a:rPr lang="sk-SK" dirty="0" err="1" smtClean="0"/>
              <a:t>based</a:t>
            </a:r>
            <a:r>
              <a:rPr lang="sk-SK" dirty="0" smtClean="0"/>
              <a:t> on </a:t>
            </a:r>
            <a:r>
              <a:rPr lang="sk-SK" dirty="0" err="1" smtClean="0"/>
              <a:t>some</a:t>
            </a:r>
            <a:r>
              <a:rPr lang="sk-SK" dirty="0" smtClean="0"/>
              <a:t> </a:t>
            </a:r>
            <a:r>
              <a:rPr lang="sk-SK" dirty="0" err="1" smtClean="0"/>
              <a:t>pretty</a:t>
            </a:r>
            <a:r>
              <a:rPr lang="sk-SK" dirty="0" smtClean="0"/>
              <a:t> </a:t>
            </a:r>
            <a:r>
              <a:rPr lang="sk-SK" dirty="0" err="1" smtClean="0"/>
              <a:t>solid</a:t>
            </a:r>
            <a:r>
              <a:rPr lang="sk-SK" dirty="0" smtClean="0"/>
              <a:t> </a:t>
            </a:r>
            <a:r>
              <a:rPr lang="sk-SK" dirty="0" err="1" smtClean="0"/>
              <a:t>science</a:t>
            </a:r>
            <a:r>
              <a:rPr lang="sk-SK" dirty="0" smtClean="0"/>
              <a:t>, and </a:t>
            </a:r>
            <a:r>
              <a:rPr lang="sk-SK" dirty="0" err="1" smtClean="0"/>
              <a:t>should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considered</a:t>
            </a:r>
            <a:r>
              <a:rPr lang="sk-SK" dirty="0" smtClean="0"/>
              <a:t> </a:t>
            </a:r>
            <a:r>
              <a:rPr lang="sk-SK" dirty="0" err="1" smtClean="0"/>
              <a:t>when</a:t>
            </a:r>
            <a:r>
              <a:rPr lang="sk-SK" dirty="0" smtClean="0"/>
              <a:t> </a:t>
            </a:r>
            <a:r>
              <a:rPr lang="sk-SK" dirty="0" err="1" smtClean="0"/>
              <a:t>making</a:t>
            </a:r>
            <a:r>
              <a:rPr lang="sk-SK" dirty="0" smtClean="0"/>
              <a:t> a </a:t>
            </a:r>
            <a:r>
              <a:rPr lang="sk-SK" dirty="0" err="1" smtClean="0"/>
              <a:t>decisions</a:t>
            </a:r>
            <a:r>
              <a:rPr lang="sk-SK" dirty="0" smtClean="0"/>
              <a:t> </a:t>
            </a:r>
            <a:r>
              <a:rPr lang="sk-SK" dirty="0" err="1" smtClean="0"/>
              <a:t>about</a:t>
            </a:r>
            <a:r>
              <a:rPr lang="sk-SK" dirty="0" smtClean="0"/>
              <a:t> </a:t>
            </a:r>
            <a:r>
              <a:rPr lang="sk-SK" dirty="0" err="1" smtClean="0"/>
              <a:t>schedules</a:t>
            </a:r>
            <a:r>
              <a:rPr lang="sk-SK" dirty="0" smtClean="0"/>
              <a:t>, curricula, and </a:t>
            </a:r>
            <a:r>
              <a:rPr lang="sk-SK" dirty="0" err="1" smtClean="0"/>
              <a:t>teaching</a:t>
            </a:r>
            <a:r>
              <a:rPr lang="sk-SK" dirty="0" smtClean="0"/>
              <a:t> </a:t>
            </a:r>
            <a:r>
              <a:rPr lang="sk-SK" dirty="0" err="1" smtClean="0"/>
              <a:t>methods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(Fischer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Daley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2006).“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14" y="365125"/>
            <a:ext cx="3024000" cy="3024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779571" y="3389125"/>
            <a:ext cx="170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Čo ešte?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68729"/>
          </a:xfrm>
        </p:spPr>
        <p:txBody>
          <a:bodyPr>
            <a:normAutofit/>
          </a:bodyPr>
          <a:lstStyle/>
          <a:p>
            <a:r>
              <a:rPr lang="sk-SK" b="1" dirty="0" smtClean="0"/>
              <a:t>Precvičovanie a opakovanie </a:t>
            </a:r>
            <a:r>
              <a:rPr lang="sk-SK" dirty="0" smtClean="0"/>
              <a:t>– posilňovanie spojení medzi neurónmi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Atwood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Karunanithi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2002)</a:t>
            </a:r>
          </a:p>
          <a:p>
            <a:r>
              <a:rPr lang="sk-SK" b="1" dirty="0" smtClean="0"/>
              <a:t>Prostredie</a:t>
            </a:r>
            <a:r>
              <a:rPr lang="sk-SK" dirty="0" smtClean="0"/>
              <a:t> – telo reguluje mozog a prostredie reguluje telo.</a:t>
            </a:r>
          </a:p>
          <a:p>
            <a:pPr lvl="1"/>
            <a:r>
              <a:rPr lang="sk-SK" dirty="0" smtClean="0"/>
              <a:t>Neadekvátne školské prostredie, zlá akustika a osvetlenie v triede, hluk z vonku koreluje s akademickými výsledkami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(Cash et al., 1997; Nelson &amp; Soli, 2000)</a:t>
            </a:r>
          </a:p>
          <a:p>
            <a:pPr lvl="1"/>
            <a:r>
              <a:rPr lang="sk-SK" dirty="0" smtClean="0"/>
              <a:t>Stoličky so slabou podporou brzdia prítok krvi do mozgu a tak brzdia vnímanie a napr. vysoké teploty v triedach korelujú (negatívne) s pochopením textu a schopnosťou riešiť matematické problémy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Linton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1994)</a:t>
            </a:r>
          </a:p>
          <a:p>
            <a:r>
              <a:rPr lang="sk-SK" dirty="0" smtClean="0"/>
              <a:t>Radenie informácií do </a:t>
            </a:r>
            <a:r>
              <a:rPr lang="sk-SK" b="1" dirty="0" smtClean="0"/>
              <a:t>zmysluplných celkov </a:t>
            </a:r>
            <a:r>
              <a:rPr lang="sk-SK" dirty="0" smtClean="0"/>
              <a:t>- „pojmové spracovanie“ a jednoduchšie zapamätanie</a:t>
            </a:r>
            <a:r>
              <a:rPr lang="sk-SK" dirty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(Bor et al., 2003)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+mn-lt"/>
              </a:rPr>
              <a:t>Teaching</a:t>
            </a:r>
            <a:r>
              <a:rPr lang="sk-SK" b="1" dirty="0" smtClean="0">
                <a:latin typeface="+mn-lt"/>
              </a:rPr>
              <a:t> and </a:t>
            </a:r>
            <a:r>
              <a:rPr lang="sk-SK" b="1" dirty="0" err="1" smtClean="0">
                <a:latin typeface="+mn-lt"/>
              </a:rPr>
              <a:t>Brain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"Neuroscience should be required for all students [of education] . . . to familiarize them with the orienting concepts [of] the field, the culture of scientific inquiry, and the special demands of what qualifies as scientifically based education research." - </a:t>
            </a:r>
            <a:r>
              <a:rPr lang="en-US" dirty="0" err="1"/>
              <a:t>Eisenhart</a:t>
            </a:r>
            <a:r>
              <a:rPr lang="en-US" dirty="0"/>
              <a:t> &amp; </a:t>
            </a:r>
            <a:r>
              <a:rPr lang="en-US" dirty="0" err="1"/>
              <a:t>DeHaan</a:t>
            </a:r>
            <a:r>
              <a:rPr lang="en-US" dirty="0"/>
              <a:t>, </a:t>
            </a:r>
            <a:r>
              <a:rPr lang="en-US" dirty="0" smtClean="0"/>
              <a:t>2005</a:t>
            </a:r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43338"/>
            <a:ext cx="4476750" cy="23336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096000" y="6176963"/>
            <a:ext cx="1587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2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81352" y="2438400"/>
            <a:ext cx="850032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3200" dirty="0" err="1" smtClean="0"/>
              <a:t>Teachers</a:t>
            </a:r>
            <a:r>
              <a:rPr lang="sk-SK" sz="3200" dirty="0" smtClean="0"/>
              <a:t> </a:t>
            </a:r>
            <a:r>
              <a:rPr lang="sk-SK" sz="3200" dirty="0" err="1" smtClean="0"/>
              <a:t>know</a:t>
            </a:r>
            <a:r>
              <a:rPr lang="sk-SK" sz="3200" dirty="0" smtClean="0"/>
              <a:t> </a:t>
            </a:r>
            <a:r>
              <a:rPr lang="sk-SK" sz="3200" dirty="0" err="1" smtClean="0"/>
              <a:t>your</a:t>
            </a:r>
            <a:r>
              <a:rPr lang="sk-SK" sz="3200" dirty="0" smtClean="0"/>
              <a:t> </a:t>
            </a:r>
            <a:r>
              <a:rPr lang="sk-SK" sz="3200" dirty="0" err="1" smtClean="0"/>
              <a:t>brain</a:t>
            </a:r>
            <a:r>
              <a:rPr lang="sk-SK" sz="3200" dirty="0" smtClean="0"/>
              <a:t>! </a:t>
            </a:r>
            <a:r>
              <a:rPr lang="sk-SK" sz="3200" dirty="0"/>
              <a:t>(14min) </a:t>
            </a:r>
            <a:r>
              <a:rPr lang="sk-SK" sz="3200" dirty="0">
                <a:hlinkClick r:id="rId3"/>
              </a:rPr>
              <a:t>https://</a:t>
            </a:r>
            <a:r>
              <a:rPr lang="sk-SK" sz="3200" dirty="0" smtClean="0">
                <a:hlinkClick r:id="rId3"/>
              </a:rPr>
              <a:t>www.youtube.com/watch?v=Wz87r90Tf1I</a:t>
            </a:r>
            <a:endParaRPr lang="sk-SK" sz="3200" dirty="0" smtClean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5075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+mn-lt"/>
              </a:rPr>
              <a:t>The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Social</a:t>
            </a:r>
            <a:r>
              <a:rPr lang="sk-SK" b="1" dirty="0" smtClean="0">
                <a:latin typeface="+mn-lt"/>
              </a:rPr>
              <a:t> </a:t>
            </a:r>
            <a:r>
              <a:rPr lang="sk-SK" b="1" dirty="0" err="1" smtClean="0">
                <a:latin typeface="+mn-lt"/>
              </a:rPr>
              <a:t>Brain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H</a:t>
            </a:r>
            <a:r>
              <a:rPr lang="sk-SK" dirty="0" err="1" smtClean="0"/>
              <a:t>umans</a:t>
            </a:r>
            <a:r>
              <a:rPr lang="sk-SK" dirty="0" smtClean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evolved</a:t>
            </a:r>
            <a:r>
              <a:rPr lang="sk-SK" dirty="0"/>
              <a:t> to </a:t>
            </a:r>
            <a:r>
              <a:rPr lang="sk-SK" dirty="0" err="1"/>
              <a:t>learn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other</a:t>
            </a:r>
            <a:r>
              <a:rPr lang="sk-SK" dirty="0"/>
              <a:t> </a:t>
            </a:r>
            <a:r>
              <a:rPr lang="sk-SK" dirty="0" err="1"/>
              <a:t>brains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context</a:t>
            </a:r>
            <a:r>
              <a:rPr lang="sk-SK" dirty="0"/>
              <a:t> of </a:t>
            </a:r>
            <a:r>
              <a:rPr lang="sk-SK" dirty="0" err="1"/>
              <a:t>emmocionally</a:t>
            </a:r>
            <a:r>
              <a:rPr lang="sk-SK" dirty="0"/>
              <a:t> </a:t>
            </a:r>
            <a:r>
              <a:rPr lang="sk-SK" dirty="0" err="1"/>
              <a:t>significant</a:t>
            </a:r>
            <a:r>
              <a:rPr lang="sk-SK" dirty="0"/>
              <a:t> </a:t>
            </a:r>
            <a:r>
              <a:rPr lang="sk-SK" dirty="0" err="1" smtClean="0"/>
              <a:t>relationships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Learning</a:t>
            </a:r>
            <a:r>
              <a:rPr lang="sk-SK" dirty="0" smtClean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interpersonal</a:t>
            </a:r>
            <a:r>
              <a:rPr lang="sk-SK" dirty="0"/>
              <a:t> </a:t>
            </a:r>
            <a:r>
              <a:rPr lang="sk-SK" dirty="0" err="1"/>
              <a:t>interactions</a:t>
            </a:r>
            <a:r>
              <a:rPr lang="sk-SK" dirty="0"/>
              <a:t>, </a:t>
            </a:r>
            <a:r>
              <a:rPr lang="sk-SK" dirty="0" smtClean="0"/>
              <a:t>in </a:t>
            </a:r>
            <a:r>
              <a:rPr lang="sk-SK" dirty="0" err="1" smtClean="0"/>
              <a:t>naturalistic</a:t>
            </a:r>
            <a:r>
              <a:rPr lang="sk-SK" dirty="0" smtClean="0"/>
              <a:t> </a:t>
            </a:r>
            <a:r>
              <a:rPr lang="sk-SK" dirty="0" err="1" smtClean="0"/>
              <a:t>settings</a:t>
            </a:r>
            <a:r>
              <a:rPr lang="sk-SK" dirty="0" smtClean="0"/>
              <a:t>,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context</a:t>
            </a:r>
            <a:r>
              <a:rPr lang="sk-SK" dirty="0" smtClean="0"/>
              <a:t> of </a:t>
            </a:r>
            <a:r>
              <a:rPr lang="sk-SK" dirty="0" err="1" smtClean="0"/>
              <a:t>meaningfull</a:t>
            </a:r>
            <a:r>
              <a:rPr lang="sk-SK" dirty="0" smtClean="0"/>
              <a:t> </a:t>
            </a:r>
            <a:r>
              <a:rPr lang="sk-SK" dirty="0" err="1" smtClean="0"/>
              <a:t>group</a:t>
            </a:r>
            <a:r>
              <a:rPr lang="sk-SK" dirty="0" smtClean="0"/>
              <a:t>.</a:t>
            </a:r>
          </a:p>
          <a:p>
            <a:r>
              <a:rPr lang="sk-SK" dirty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are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living</a:t>
            </a:r>
            <a:r>
              <a:rPr lang="sk-SK" dirty="0" smtClean="0"/>
              <a:t> in a </a:t>
            </a:r>
            <a:r>
              <a:rPr lang="sk-SK" dirty="0" err="1" smtClean="0"/>
              <a:t>vacuum</a:t>
            </a:r>
            <a:r>
              <a:rPr lang="sk-SK" dirty="0" smtClean="0"/>
              <a:t> </a:t>
            </a:r>
            <a:r>
              <a:rPr lang="sk-SK" dirty="0" smtClean="0"/>
              <a:t>and </a:t>
            </a:r>
            <a:r>
              <a:rPr lang="sk-SK" dirty="0" err="1" smtClean="0"/>
              <a:t>what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</a:t>
            </a:r>
            <a:r>
              <a:rPr lang="sk-SK" dirty="0" err="1" smtClean="0"/>
              <a:t>have</a:t>
            </a:r>
            <a:r>
              <a:rPr lang="sk-SK" dirty="0" smtClean="0"/>
              <a:t> </a:t>
            </a:r>
            <a:r>
              <a:rPr lang="sk-SK" dirty="0" err="1" smtClean="0"/>
              <a:t>learned</a:t>
            </a:r>
            <a:r>
              <a:rPr lang="sk-SK" dirty="0" smtClean="0"/>
              <a:t> in </a:t>
            </a:r>
            <a:r>
              <a:rPr lang="sk-SK" dirty="0" err="1" smtClean="0"/>
              <a:t>laboratories</a:t>
            </a:r>
            <a:r>
              <a:rPr lang="sk-SK" dirty="0" smtClean="0"/>
              <a:t> </a:t>
            </a:r>
            <a:r>
              <a:rPr lang="sk-SK" dirty="0" err="1" smtClean="0"/>
              <a:t>can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be</a:t>
            </a:r>
            <a:r>
              <a:rPr lang="sk-SK" dirty="0" smtClean="0"/>
              <a:t> </a:t>
            </a:r>
            <a:r>
              <a:rPr lang="sk-SK" dirty="0" err="1" smtClean="0"/>
              <a:t>applied</a:t>
            </a:r>
            <a:r>
              <a:rPr lang="sk-SK" dirty="0" smtClean="0"/>
              <a:t> in </a:t>
            </a:r>
            <a:r>
              <a:rPr lang="sk-SK" dirty="0" err="1" smtClean="0"/>
              <a:t>classrooms</a:t>
            </a:r>
            <a:r>
              <a:rPr lang="sk-SK" dirty="0" smtClean="0"/>
              <a:t>, </a:t>
            </a:r>
            <a:r>
              <a:rPr lang="sk-SK" dirty="0" err="1" smtClean="0"/>
              <a:t>instead</a:t>
            </a:r>
            <a:r>
              <a:rPr lang="sk-SK" dirty="0" smtClean="0"/>
              <a:t>: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abbility</a:t>
            </a:r>
            <a:r>
              <a:rPr lang="sk-SK" dirty="0" smtClean="0"/>
              <a:t> to </a:t>
            </a:r>
            <a:r>
              <a:rPr lang="sk-SK" dirty="0" err="1" smtClean="0"/>
              <a:t>learn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regulated</a:t>
            </a:r>
            <a:r>
              <a:rPr lang="sk-SK" dirty="0" smtClean="0"/>
              <a:t> by </a:t>
            </a:r>
            <a:r>
              <a:rPr lang="sk-SK" dirty="0" err="1" smtClean="0"/>
              <a:t>how</a:t>
            </a:r>
            <a:r>
              <a:rPr lang="sk-SK" dirty="0" smtClean="0"/>
              <a:t> </a:t>
            </a:r>
            <a:r>
              <a:rPr lang="sk-SK" dirty="0" err="1" smtClean="0"/>
              <a:t>we</a:t>
            </a:r>
            <a:r>
              <a:rPr lang="sk-SK" dirty="0" smtClean="0"/>
              <a:t> are </a:t>
            </a:r>
            <a:r>
              <a:rPr lang="sk-SK" dirty="0" err="1" smtClean="0"/>
              <a:t>treated</a:t>
            </a:r>
            <a:r>
              <a:rPr lang="sk-SK" dirty="0" smtClean="0"/>
              <a:t> by </a:t>
            </a:r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teachers</a:t>
            </a:r>
            <a:r>
              <a:rPr lang="sk-SK" dirty="0" smtClean="0"/>
              <a:t>, at </a:t>
            </a:r>
            <a:r>
              <a:rPr lang="sk-SK" dirty="0" err="1" smtClean="0"/>
              <a:t>home</a:t>
            </a:r>
            <a:r>
              <a:rPr lang="sk-SK" dirty="0" smtClean="0"/>
              <a:t> and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classroom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Cozolino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2013).</a:t>
            </a:r>
            <a:endParaRPr lang="sk-S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sk-SK" dirty="0" smtClean="0"/>
          </a:p>
          <a:p>
            <a:pPr lvl="1"/>
            <a:endParaRPr lang="sk-SK" dirty="0"/>
          </a:p>
          <a:p>
            <a:pPr marL="457200" lvl="1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0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+mn-lt"/>
              </a:rPr>
              <a:t>Neuroplasticita</a:t>
            </a:r>
            <a:r>
              <a:rPr lang="sk-SK" b="1" dirty="0" smtClean="0">
                <a:latin typeface="+mn-lt"/>
              </a:rPr>
              <a:t> 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382407" cy="435133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Schopnosť neurónov a </a:t>
            </a:r>
            <a:r>
              <a:rPr lang="sk-SK" dirty="0" err="1" smtClean="0"/>
              <a:t>neuronálnych</a:t>
            </a:r>
            <a:r>
              <a:rPr lang="sk-SK" dirty="0" smtClean="0"/>
              <a:t> sietí vytvárať, rásť a meniť spôsob, ktorým sa k sebe navzájom vzťahujú v závislosti na reakciu na určitý podnet, skúsenosť, učenie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Buonomano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Merzenich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1998)</a:t>
            </a:r>
          </a:p>
          <a:p>
            <a:r>
              <a:rPr lang="sk-SK" dirty="0" err="1" smtClean="0"/>
              <a:t>Plasticita</a:t>
            </a:r>
            <a:r>
              <a:rPr lang="sk-SK" dirty="0" smtClean="0"/>
              <a:t> ako celoživotný proces, nekončí sa v detstve.</a:t>
            </a:r>
          </a:p>
          <a:p>
            <a:r>
              <a:rPr lang="sk-SK" dirty="0" smtClean="0"/>
              <a:t>Napr. taxikári a ich </a:t>
            </a:r>
            <a:r>
              <a:rPr lang="sk-SK" dirty="0" err="1" smtClean="0"/>
              <a:t>hipokampus</a:t>
            </a:r>
            <a:r>
              <a:rPr lang="sk-SK" dirty="0" smtClean="0"/>
              <a:t>, huslisti a motorické oblasti spojené s prstami ľavej ruky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n</a:t>
            </a:r>
            <a:r>
              <a:rPr lang="sk-SK" dirty="0" smtClean="0"/>
              <a:t>estrunoví umelci, nevidiaci ľudia používajú Braillove písmo...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Sterr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1998).</a:t>
            </a:r>
          </a:p>
          <a:p>
            <a:r>
              <a:rPr lang="sk-SK" dirty="0" smtClean="0"/>
              <a:t>Mozog ako sval?</a:t>
            </a:r>
          </a:p>
          <a:p>
            <a:pPr lvl="2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1" y="2189431"/>
            <a:ext cx="4076700" cy="39719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10451" y="6161356"/>
            <a:ext cx="281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Ako „pomôcť“ </a:t>
            </a:r>
            <a:r>
              <a:rPr lang="sk-SK" b="1" dirty="0" err="1" smtClean="0">
                <a:latin typeface="+mn-lt"/>
              </a:rPr>
              <a:t>neuroplasticite</a:t>
            </a:r>
            <a:r>
              <a:rPr lang="sk-SK" b="1" dirty="0" smtClean="0">
                <a:latin typeface="+mn-lt"/>
              </a:rPr>
              <a:t>?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Multisenzorické</a:t>
            </a:r>
            <a:r>
              <a:rPr lang="sk-SK" dirty="0" smtClean="0"/>
              <a:t> učenie</a:t>
            </a:r>
          </a:p>
          <a:p>
            <a:r>
              <a:rPr lang="sk-SK" dirty="0" smtClean="0"/>
              <a:t>Množstvo stresu a vzrušenia</a:t>
            </a:r>
          </a:p>
          <a:p>
            <a:r>
              <a:rPr lang="sk-SK" dirty="0" smtClean="0"/>
              <a:t>Smiech </a:t>
            </a:r>
          </a:p>
          <a:p>
            <a:r>
              <a:rPr lang="sk-SK" dirty="0" smtClean="0"/>
              <a:t>Hudba</a:t>
            </a:r>
          </a:p>
          <a:p>
            <a:r>
              <a:rPr lang="sk-SK" dirty="0" smtClean="0"/>
              <a:t>Nové podnety, nepredvídateľnosť</a:t>
            </a:r>
          </a:p>
          <a:p>
            <a:r>
              <a:rPr lang="sk-SK" dirty="0" smtClean="0"/>
              <a:t>Príbehy (</a:t>
            </a:r>
            <a:r>
              <a:rPr lang="sk-SK" dirty="0" err="1" smtClean="0"/>
              <a:t>storytelling</a:t>
            </a:r>
            <a:r>
              <a:rPr lang="sk-SK" dirty="0" smtClean="0"/>
              <a:t>)</a:t>
            </a:r>
          </a:p>
          <a:p>
            <a:r>
              <a:rPr lang="sk-SK" dirty="0" smtClean="0"/>
              <a:t>Vplyv prostredia a výživy</a:t>
            </a:r>
          </a:p>
          <a:p>
            <a:r>
              <a:rPr lang="sk-SK" dirty="0" smtClean="0"/>
              <a:t>Cvičenie</a:t>
            </a:r>
          </a:p>
          <a:p>
            <a:r>
              <a:rPr lang="sk-SK" dirty="0"/>
              <a:t>Hra</a:t>
            </a:r>
            <a:endParaRPr lang="sk-SK" dirty="0" smtClean="0"/>
          </a:p>
          <a:p>
            <a:r>
              <a:rPr lang="sk-SK" dirty="0" smtClean="0"/>
              <a:t>Spánok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690688"/>
            <a:ext cx="4762500" cy="4762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07871" y="6452485"/>
            <a:ext cx="20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Credit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iStockphoto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>
                <a:latin typeface="+mn-lt"/>
              </a:rPr>
              <a:t>Multisenzorické</a:t>
            </a:r>
            <a:r>
              <a:rPr lang="sk-SK" b="1" dirty="0" smtClean="0">
                <a:latin typeface="+mn-lt"/>
              </a:rPr>
              <a:t> učenie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4789597"/>
          </a:xfrm>
        </p:spPr>
        <p:txBody>
          <a:bodyPr>
            <a:normAutofit/>
          </a:bodyPr>
          <a:lstStyle/>
          <a:p>
            <a:r>
              <a:rPr lang="sk-SK" sz="2000" dirty="0">
                <a:hlinkClick r:id="rId2"/>
              </a:rPr>
              <a:t>https://</a:t>
            </a:r>
            <a:r>
              <a:rPr lang="sk-SK" sz="2000" dirty="0" smtClean="0">
                <a:hlinkClick r:id="rId2"/>
              </a:rPr>
              <a:t>uk.news.yahoo.com/video/bringing-neuroscience-school-111102132.html</a:t>
            </a:r>
            <a:r>
              <a:rPr lang="sk-SK" sz="20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sk-SK" sz="2000" dirty="0"/>
              <a:t>M</a:t>
            </a:r>
            <a:r>
              <a:rPr lang="sk-SK" sz="2000" dirty="0" smtClean="0"/>
              <a:t>entálny </a:t>
            </a:r>
            <a:r>
              <a:rPr lang="sk-SK" sz="2000" dirty="0"/>
              <a:t>proces, pri ktorom žiak prijíma informácie viacerými zmyslami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(Janíková, 2005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k-SK" sz="2000" dirty="0" smtClean="0"/>
              <a:t>Stálejšie </a:t>
            </a:r>
            <a:r>
              <a:rPr lang="sk-SK" sz="2000" dirty="0"/>
              <a:t>upevnenie nových informácií v pamäti zapojením viacerých zmyslov 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Bradford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2005, </a:t>
            </a:r>
            <a:r>
              <a:rPr lang="sk-SK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Metlzoff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2009).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sz="2000" b="1" dirty="0"/>
              <a:t>Spojenie</a:t>
            </a:r>
            <a:r>
              <a:rPr lang="sk-SK" sz="2000" dirty="0"/>
              <a:t> </a:t>
            </a:r>
            <a:r>
              <a:rPr lang="sk-SK" sz="2000" dirty="0" err="1"/>
              <a:t>multisenzorického</a:t>
            </a:r>
            <a:r>
              <a:rPr lang="sk-SK" sz="2000" dirty="0"/>
              <a:t> učenia a učenia sa čítať </a:t>
            </a:r>
            <a:endParaRPr lang="sk-SK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sk-SK" sz="2000" dirty="0"/>
              <a:t>Čítanie = spojenie medzi </a:t>
            </a:r>
            <a:r>
              <a:rPr lang="sk-SK" sz="2000" b="1" dirty="0"/>
              <a:t>ortografickou reprezentáciou</a:t>
            </a:r>
            <a:r>
              <a:rPr lang="sk-SK" sz="2000" dirty="0"/>
              <a:t> písmena, slabiky a slova a korešpondujúcou </a:t>
            </a:r>
            <a:r>
              <a:rPr lang="sk-SK" sz="2000" b="1" dirty="0"/>
              <a:t>fonologickou </a:t>
            </a:r>
            <a:r>
              <a:rPr lang="sk-SK" sz="2000" b="1" dirty="0" smtClean="0"/>
              <a:t>reprezentáciou.</a:t>
            </a:r>
            <a:endParaRPr lang="sk-SK" sz="2000" dirty="0"/>
          </a:p>
          <a:p>
            <a:pPr>
              <a:lnSpc>
                <a:spcPct val="120000"/>
              </a:lnSpc>
            </a:pPr>
            <a:r>
              <a:rPr lang="sk-SK" sz="2000" dirty="0" smtClean="0"/>
              <a:t>Výskumy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Fredembach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Boisferon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 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Gentaz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(2009) a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Délégation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Paris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Michel-Ange</a:t>
            </a:r>
            <a:r>
              <a:rPr lang="sk-SK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(2009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).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sk-SK" sz="2000" dirty="0"/>
              <a:t>Vloženie </a:t>
            </a:r>
            <a:r>
              <a:rPr lang="sk-SK" sz="2000" dirty="0" err="1"/>
              <a:t>taktilnej</a:t>
            </a:r>
            <a:r>
              <a:rPr lang="sk-SK" sz="2000" dirty="0"/>
              <a:t> zložky</a:t>
            </a:r>
            <a:endParaRPr lang="cs-CZ" sz="2000" dirty="0"/>
          </a:p>
          <a:p>
            <a:endParaRPr lang="sk-SK" sz="2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330" y="4944956"/>
            <a:ext cx="5145470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latin typeface="+mn-lt"/>
              </a:rPr>
              <a:t>Stres a vzrušenie</a:t>
            </a:r>
            <a:endParaRPr lang="sk-SK" b="1" dirty="0">
              <a:latin typeface="+mn-lt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Pamäť: explicitný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i</a:t>
            </a:r>
            <a:r>
              <a:rPr lang="sk-SK" dirty="0" smtClean="0"/>
              <a:t>mplicitný systém</a:t>
            </a:r>
          </a:p>
          <a:p>
            <a:pPr lvl="2"/>
            <a:r>
              <a:rPr lang="sk-SK" dirty="0" smtClean="0"/>
              <a:t>Explicitný systém (školské </a:t>
            </a:r>
            <a:r>
              <a:rPr lang="sk-SK" dirty="0" err="1" smtClean="0"/>
              <a:t>kurikulum</a:t>
            </a:r>
            <a:r>
              <a:rPr lang="sk-SK" dirty="0" smtClean="0"/>
              <a:t>)</a:t>
            </a:r>
          </a:p>
          <a:p>
            <a:pPr lvl="2"/>
            <a:r>
              <a:rPr lang="sk-SK" dirty="0" smtClean="0"/>
              <a:t>Implicitný systém (zmyslovo-motorické a emocionálne informácie, </a:t>
            </a:r>
            <a:r>
              <a:rPr lang="sk-SK" dirty="0" smtClean="0"/>
              <a:t>ktoré sa </a:t>
            </a:r>
            <a:r>
              <a:rPr lang="sk-SK" dirty="0" smtClean="0"/>
              <a:t>bez </a:t>
            </a:r>
            <a:r>
              <a:rPr lang="sk-SK" dirty="0" smtClean="0"/>
              <a:t>priameho </a:t>
            </a:r>
            <a:r>
              <a:rPr lang="sk-SK" dirty="0" smtClean="0"/>
              <a:t>uvedomovania sa simultánne zbierajú a ukladajú)</a:t>
            </a:r>
          </a:p>
          <a:p>
            <a:pPr lvl="2"/>
            <a:endParaRPr lang="sk-SK" dirty="0" smtClean="0"/>
          </a:p>
          <a:p>
            <a:r>
              <a:rPr lang="sk-SK" dirty="0" smtClean="0"/>
              <a:t>Explicitná pamäť – koordinácia viacerých oblastí </a:t>
            </a:r>
            <a:r>
              <a:rPr lang="sk-SK" dirty="0" err="1" smtClean="0"/>
              <a:t>kortexu</a:t>
            </a:r>
            <a:r>
              <a:rPr lang="sk-SK" dirty="0" smtClean="0"/>
              <a:t> a </a:t>
            </a:r>
            <a:r>
              <a:rPr lang="sk-SK" dirty="0" err="1" smtClean="0"/>
              <a:t>hipokampu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r>
              <a:rPr lang="sk-SK" dirty="0"/>
              <a:t>I</a:t>
            </a:r>
            <a:r>
              <a:rPr lang="sk-SK" dirty="0" smtClean="0"/>
              <a:t>mplicitná </a:t>
            </a:r>
            <a:r>
              <a:rPr lang="sk-SK" dirty="0"/>
              <a:t>pamäť – </a:t>
            </a:r>
            <a:r>
              <a:rPr lang="sk-SK" dirty="0" err="1"/>
              <a:t>subkortikálne</a:t>
            </a:r>
            <a:r>
              <a:rPr lang="sk-SK" dirty="0"/>
              <a:t> štruktúry a pravá hemisféra riadená </a:t>
            </a:r>
            <a:r>
              <a:rPr lang="sk-SK" dirty="0" err="1"/>
              <a:t>amygdalou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84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latin typeface="+mn-lt"/>
              </a:rPr>
              <a:t>Explicitná pamäť - </a:t>
            </a:r>
            <a:r>
              <a:rPr lang="sk-SK" dirty="0">
                <a:latin typeface="+mn-lt"/>
              </a:rPr>
              <a:t>Úložisko pamäte a vedomé učenie (</a:t>
            </a:r>
            <a:r>
              <a:rPr lang="sk-SK" dirty="0" err="1" smtClean="0">
                <a:latin typeface="+mn-lt"/>
              </a:rPr>
              <a:t>hipokampus</a:t>
            </a:r>
            <a:r>
              <a:rPr lang="sk-SK" dirty="0">
                <a:latin typeface="+mn-lt"/>
              </a:rPr>
              <a:t>)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28945" cy="473283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Extrémne citlivý na stresové hormóny – degenerácia </a:t>
            </a:r>
            <a:r>
              <a:rPr lang="sk-SK" dirty="0" err="1" smtClean="0"/>
              <a:t>dendridov</a:t>
            </a:r>
            <a:r>
              <a:rPr lang="sk-SK" dirty="0" smtClean="0"/>
              <a:t>, ničenie neurónov a inhibícia funkcií, inhibícia </a:t>
            </a:r>
            <a:r>
              <a:rPr lang="sk-SK" dirty="0" err="1" smtClean="0"/>
              <a:t>plasticity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(Kim &amp; </a:t>
            </a:r>
            <a:r>
              <a:rPr lang="sk-SK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Diamond</a:t>
            </a:r>
            <a:r>
              <a:rPr lang="sk-SK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2002).</a:t>
            </a:r>
          </a:p>
          <a:p>
            <a:r>
              <a:rPr lang="sk-SK" dirty="0" smtClean="0"/>
              <a:t>Chronické vystavovanie stresu – menší objem </a:t>
            </a:r>
            <a:r>
              <a:rPr lang="sk-SK" dirty="0" err="1" smtClean="0"/>
              <a:t>hipokampu</a:t>
            </a:r>
            <a:r>
              <a:rPr lang="sk-SK" dirty="0" smtClean="0"/>
              <a:t>, problémy s krátkodobou pamäťou a učením.</a:t>
            </a:r>
          </a:p>
          <a:p>
            <a:r>
              <a:rPr lang="sk-SK" dirty="0" smtClean="0"/>
              <a:t>Vylučovanie </a:t>
            </a:r>
            <a:r>
              <a:rPr lang="sk-SK" dirty="0" err="1" smtClean="0"/>
              <a:t>glukokortikoidov</a:t>
            </a:r>
            <a:r>
              <a:rPr lang="sk-SK" dirty="0" smtClean="0"/>
              <a:t> (</a:t>
            </a:r>
            <a:r>
              <a:rPr lang="sk-SK" dirty="0" err="1" smtClean="0"/>
              <a:t>kortizol</a:t>
            </a:r>
            <a:r>
              <a:rPr lang="sk-SK" dirty="0" smtClean="0"/>
              <a:t>) nadobličkami, ktoré štiepa komplexné cukry (potrebná energia) ale zároveň blokujú syntézu proteínov potrebných na neurónový rast.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1" y="2072219"/>
            <a:ext cx="4068000" cy="31514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987861" y="5329382"/>
            <a:ext cx="3410625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k-SK" sz="2200">
                <a:solidFill>
                  <a:prstClr val="black"/>
                </a:solidFill>
              </a:rPr>
              <a:t>Cortisol´s motto is „live for today for tomorrow we may die“</a:t>
            </a:r>
            <a:endParaRPr lang="sk-SK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1892</Words>
  <Application>Microsoft Office PowerPoint</Application>
  <PresentationFormat>Vlastní</PresentationFormat>
  <Paragraphs>172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Motív balíka Office</vt:lpstr>
      <vt:lpstr>Efektívne učenie a vyučovanie na pozadí neurovied</vt:lpstr>
      <vt:lpstr>Späť k neuromýtom </vt:lpstr>
      <vt:lpstr>„brain-based-learning“</vt:lpstr>
      <vt:lpstr>The Social Brain</vt:lpstr>
      <vt:lpstr>Neuroplasticita </vt:lpstr>
      <vt:lpstr>Ako „pomôcť“ neuroplasticite?</vt:lpstr>
      <vt:lpstr>Multisenzorické učenie</vt:lpstr>
      <vt:lpstr>Stres a vzrušenie</vt:lpstr>
      <vt:lpstr>Explicitná pamäť - Úložisko pamäte a vedomé učenie (hipokampus) </vt:lpstr>
      <vt:lpstr>Vizuálna dlhodobá pamäť</vt:lpstr>
      <vt:lpstr>Prezentace aplikace PowerPoint</vt:lpstr>
      <vt:lpstr>Implicitná pamäť – emočné učenie (amygdala) </vt:lpstr>
      <vt:lpstr>Stres a učenie?</vt:lpstr>
      <vt:lpstr>Prevrátená U krivka učenia</vt:lpstr>
      <vt:lpstr>Smiech, humor a učenie</vt:lpstr>
      <vt:lpstr>Prezentace aplikace PowerPoint</vt:lpstr>
      <vt:lpstr>Hudba</vt:lpstr>
      <vt:lpstr>Nové podnety, nepredvídateľnosť</vt:lpstr>
      <vt:lpstr>Príbehy (storytelling) a učenie</vt:lpstr>
      <vt:lpstr>Prezentace aplikace PowerPoint</vt:lpstr>
      <vt:lpstr>Prezentace aplikace PowerPoint</vt:lpstr>
      <vt:lpstr>Prezentace aplikace PowerPoint</vt:lpstr>
      <vt:lpstr>Prostredie a výživa</vt:lpstr>
      <vt:lpstr>Prezentace aplikace PowerPoint</vt:lpstr>
      <vt:lpstr>Cvičenie a učenie</vt:lpstr>
      <vt:lpstr>Prezentace aplikace PowerPoint</vt:lpstr>
      <vt:lpstr>Prezentace aplikace PowerPoint</vt:lpstr>
      <vt:lpstr>Hra a učenie</vt:lpstr>
      <vt:lpstr>Spánok</vt:lpstr>
      <vt:lpstr>Čo ešte?</vt:lpstr>
      <vt:lpstr>Teaching and Brain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Efektívne učenie a vyučovanie na pozadí neurovied</dc:title>
  <dc:creator>Zuzana Šmideková</dc:creator>
  <cp:lastModifiedBy>Zuzana Šmideková</cp:lastModifiedBy>
  <cp:revision>79</cp:revision>
  <dcterms:created xsi:type="dcterms:W3CDTF">2016-03-18T20:54:27Z</dcterms:created>
  <dcterms:modified xsi:type="dcterms:W3CDTF">2016-03-22T15:40:31Z</dcterms:modified>
</cp:coreProperties>
</file>