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6" r:id="rId2"/>
    <p:sldId id="258" r:id="rId3"/>
    <p:sldId id="259" r:id="rId4"/>
    <p:sldId id="260" r:id="rId5"/>
    <p:sldId id="261" r:id="rId6"/>
    <p:sldId id="262" r:id="rId7"/>
    <p:sldId id="301" r:id="rId8"/>
    <p:sldId id="302" r:id="rId9"/>
    <p:sldId id="303" r:id="rId10"/>
    <p:sldId id="267" r:id="rId11"/>
    <p:sldId id="268" r:id="rId12"/>
    <p:sldId id="304" r:id="rId13"/>
    <p:sldId id="305" r:id="rId14"/>
    <p:sldId id="308" r:id="rId15"/>
    <p:sldId id="309" r:id="rId16"/>
    <p:sldId id="307" r:id="rId17"/>
    <p:sldId id="306" r:id="rId18"/>
    <p:sldId id="310" r:id="rId19"/>
    <p:sldId id="311" r:id="rId20"/>
    <p:sldId id="272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04C11-A096-4A4D-9D93-AF712B5F8761}" type="doc">
      <dgm:prSet loTypeId="urn:microsoft.com/office/officeart/2009/layout/CirclePictureHierarchy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7EF0EE-5919-4439-A36E-1FA269D8EEAC}">
      <dgm:prSet phldrT="[Text]"/>
      <dgm:spPr/>
      <dgm:t>
        <a:bodyPr/>
        <a:lstStyle/>
        <a:p>
          <a:r>
            <a:rPr lang="cs-CZ" dirty="0" smtClean="0"/>
            <a:t>Školní poradenství</a:t>
          </a:r>
          <a:endParaRPr lang="cs-CZ" dirty="0"/>
        </a:p>
      </dgm:t>
    </dgm:pt>
    <dgm:pt modelId="{C43E2E8F-CCD7-44EE-82AF-5AE3D4D28C59}" type="parTrans" cxnId="{87BC3EBA-9148-49F0-88C5-A9AEAC50B5E8}">
      <dgm:prSet/>
      <dgm:spPr/>
      <dgm:t>
        <a:bodyPr/>
        <a:lstStyle/>
        <a:p>
          <a:endParaRPr lang="cs-CZ"/>
        </a:p>
      </dgm:t>
    </dgm:pt>
    <dgm:pt modelId="{985C013A-B38D-49DA-838D-F6864918061E}" type="sibTrans" cxnId="{87BC3EBA-9148-49F0-88C5-A9AEAC50B5E8}">
      <dgm:prSet/>
      <dgm:spPr/>
      <dgm:t>
        <a:bodyPr/>
        <a:lstStyle/>
        <a:p>
          <a:endParaRPr lang="cs-CZ"/>
        </a:p>
      </dgm:t>
    </dgm:pt>
    <dgm:pt modelId="{37BD583F-AA3B-481A-A03B-BC0BBB937FFF}">
      <dgm:prSet phldrT="[Text]"/>
      <dgm:spPr/>
      <dgm:t>
        <a:bodyPr/>
        <a:lstStyle/>
        <a:p>
          <a:r>
            <a:rPr lang="cs-CZ" dirty="0" smtClean="0"/>
            <a:t>Školská poradenská zařízení</a:t>
          </a:r>
          <a:endParaRPr lang="cs-CZ" dirty="0"/>
        </a:p>
      </dgm:t>
    </dgm:pt>
    <dgm:pt modelId="{1B3ED642-E68F-4421-B850-A9E3758A5ED1}" type="parTrans" cxnId="{EB9BD60E-DFE3-4F16-AADC-0AEA0B4EA220}">
      <dgm:prSet/>
      <dgm:spPr/>
      <dgm:t>
        <a:bodyPr/>
        <a:lstStyle/>
        <a:p>
          <a:endParaRPr lang="cs-CZ"/>
        </a:p>
      </dgm:t>
    </dgm:pt>
    <dgm:pt modelId="{C6DD36E0-FD3A-4A3C-898A-8550E53731CC}" type="sibTrans" cxnId="{EB9BD60E-DFE3-4F16-AADC-0AEA0B4EA220}">
      <dgm:prSet/>
      <dgm:spPr/>
      <dgm:t>
        <a:bodyPr/>
        <a:lstStyle/>
        <a:p>
          <a:endParaRPr lang="cs-CZ"/>
        </a:p>
      </dgm:t>
    </dgm:pt>
    <dgm:pt modelId="{232F452F-18CE-410E-B716-F0E49D6CF022}">
      <dgm:prSet phldrT="[Text]"/>
      <dgm:spPr/>
      <dgm:t>
        <a:bodyPr/>
        <a:lstStyle/>
        <a:p>
          <a:r>
            <a:rPr lang="cs-CZ" dirty="0" smtClean="0"/>
            <a:t>Pedagogicko psychologické poradny</a:t>
          </a:r>
          <a:endParaRPr lang="cs-CZ" dirty="0"/>
        </a:p>
      </dgm:t>
    </dgm:pt>
    <dgm:pt modelId="{1B6F736F-B1F0-4A62-95D0-2C4143D15B65}" type="parTrans" cxnId="{FCB3902E-1F60-4E18-9821-58F91E0BB01F}">
      <dgm:prSet/>
      <dgm:spPr/>
      <dgm:t>
        <a:bodyPr/>
        <a:lstStyle/>
        <a:p>
          <a:endParaRPr lang="cs-CZ"/>
        </a:p>
      </dgm:t>
    </dgm:pt>
    <dgm:pt modelId="{E922F0D0-79D2-4B76-ABDA-18293A955462}" type="sibTrans" cxnId="{FCB3902E-1F60-4E18-9821-58F91E0BB01F}">
      <dgm:prSet/>
      <dgm:spPr/>
      <dgm:t>
        <a:bodyPr/>
        <a:lstStyle/>
        <a:p>
          <a:endParaRPr lang="cs-CZ"/>
        </a:p>
      </dgm:t>
    </dgm:pt>
    <dgm:pt modelId="{DA4B0A3C-4091-4A9E-B8E0-3976F3EF65DC}">
      <dgm:prSet phldrT="[Text]"/>
      <dgm:spPr/>
      <dgm:t>
        <a:bodyPr/>
        <a:lstStyle/>
        <a:p>
          <a:r>
            <a:rPr lang="cs-CZ" dirty="0" smtClean="0"/>
            <a:t>Speciálně pedagogická </a:t>
          </a:r>
        </a:p>
        <a:p>
          <a:r>
            <a:rPr lang="cs-CZ" dirty="0" smtClean="0"/>
            <a:t>centra</a:t>
          </a:r>
          <a:endParaRPr lang="cs-CZ" dirty="0"/>
        </a:p>
      </dgm:t>
    </dgm:pt>
    <dgm:pt modelId="{AEB3EBDD-BC08-4675-A482-228962528E81}" type="parTrans" cxnId="{6E0578A8-5D09-4556-A01B-DB581C02DAD5}">
      <dgm:prSet/>
      <dgm:spPr/>
      <dgm:t>
        <a:bodyPr/>
        <a:lstStyle/>
        <a:p>
          <a:endParaRPr lang="cs-CZ"/>
        </a:p>
      </dgm:t>
    </dgm:pt>
    <dgm:pt modelId="{32E48A3F-BC65-4E57-BE88-8A92D25EF8E0}" type="sibTrans" cxnId="{6E0578A8-5D09-4556-A01B-DB581C02DAD5}">
      <dgm:prSet/>
      <dgm:spPr/>
      <dgm:t>
        <a:bodyPr/>
        <a:lstStyle/>
        <a:p>
          <a:endParaRPr lang="cs-CZ"/>
        </a:p>
      </dgm:t>
    </dgm:pt>
    <dgm:pt modelId="{773A4D12-3663-4277-8B24-E1C1E27F9AFE}">
      <dgm:prSet phldrT="[Text]"/>
      <dgm:spPr/>
      <dgm:t>
        <a:bodyPr/>
        <a:lstStyle/>
        <a:p>
          <a:r>
            <a:rPr lang="cs-CZ" dirty="0" smtClean="0"/>
            <a:t>Školní poradenská pracoviště</a:t>
          </a:r>
          <a:endParaRPr lang="cs-CZ" dirty="0"/>
        </a:p>
      </dgm:t>
    </dgm:pt>
    <dgm:pt modelId="{BF1D55A3-5269-49EC-A362-32BD295B6B3C}" type="parTrans" cxnId="{66FA04E2-01B9-4AB9-92F3-0A5DB5C4D0B3}">
      <dgm:prSet/>
      <dgm:spPr/>
      <dgm:t>
        <a:bodyPr/>
        <a:lstStyle/>
        <a:p>
          <a:endParaRPr lang="cs-CZ"/>
        </a:p>
      </dgm:t>
    </dgm:pt>
    <dgm:pt modelId="{CD8FBEA6-651B-427A-920B-3443A5F719CC}" type="sibTrans" cxnId="{66FA04E2-01B9-4AB9-92F3-0A5DB5C4D0B3}">
      <dgm:prSet/>
      <dgm:spPr/>
      <dgm:t>
        <a:bodyPr/>
        <a:lstStyle/>
        <a:p>
          <a:endParaRPr lang="cs-CZ"/>
        </a:p>
      </dgm:t>
    </dgm:pt>
    <dgm:pt modelId="{386798CA-4870-456C-AECC-FF559210B5DE}">
      <dgm:prSet phldrT="[Text]"/>
      <dgm:spPr/>
      <dgm:t>
        <a:bodyPr/>
        <a:lstStyle/>
        <a:p>
          <a:r>
            <a:rPr lang="cs-CZ" dirty="0" smtClean="0"/>
            <a:t>Výchovný poradce, metodik prevence, psycholog,</a:t>
          </a:r>
        </a:p>
        <a:p>
          <a:r>
            <a:rPr lang="cs-CZ" dirty="0" smtClean="0"/>
            <a:t> speciální pedagog</a:t>
          </a:r>
          <a:endParaRPr lang="cs-CZ" dirty="0"/>
        </a:p>
      </dgm:t>
    </dgm:pt>
    <dgm:pt modelId="{55DEBABD-650A-430F-9F2D-D246BBFEEAE6}" type="parTrans" cxnId="{921C9327-AD46-4E4D-90E3-8FFCC3EADD07}">
      <dgm:prSet/>
      <dgm:spPr/>
      <dgm:t>
        <a:bodyPr/>
        <a:lstStyle/>
        <a:p>
          <a:endParaRPr lang="cs-CZ"/>
        </a:p>
      </dgm:t>
    </dgm:pt>
    <dgm:pt modelId="{977DA9CA-DADA-4E72-8CDD-3B8A4A7D7F6A}" type="sibTrans" cxnId="{921C9327-AD46-4E4D-90E3-8FFCC3EADD07}">
      <dgm:prSet/>
      <dgm:spPr/>
      <dgm:t>
        <a:bodyPr/>
        <a:lstStyle/>
        <a:p>
          <a:endParaRPr lang="cs-CZ"/>
        </a:p>
      </dgm:t>
    </dgm:pt>
    <dgm:pt modelId="{2CD61E51-3AF5-481B-AA58-A02293AAEF37}" type="pres">
      <dgm:prSet presAssocID="{AAA04C11-A096-4A4D-9D93-AF712B5F87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47E8028-0A1E-4C77-B5C6-34E36035A5FF}" type="pres">
      <dgm:prSet presAssocID="{537EF0EE-5919-4439-A36E-1FA269D8EEAC}" presName="hierRoot1" presStyleCnt="0"/>
      <dgm:spPr/>
    </dgm:pt>
    <dgm:pt modelId="{2D4DF046-8753-415B-93AF-19D6093F702F}" type="pres">
      <dgm:prSet presAssocID="{537EF0EE-5919-4439-A36E-1FA269D8EEAC}" presName="composite" presStyleCnt="0"/>
      <dgm:spPr/>
    </dgm:pt>
    <dgm:pt modelId="{DF1F82B7-3093-407B-87F4-92196EE50C42}" type="pres">
      <dgm:prSet presAssocID="{537EF0EE-5919-4439-A36E-1FA269D8EEAC}" presName="image" presStyleLbl="node0" presStyleIdx="0" presStyleCnt="1"/>
      <dgm:spPr/>
    </dgm:pt>
    <dgm:pt modelId="{7A494B67-9020-47E9-BF4F-37DB2472B2FC}" type="pres">
      <dgm:prSet presAssocID="{537EF0EE-5919-4439-A36E-1FA269D8EEAC}" presName="text" presStyleLbl="revTx" presStyleIdx="0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0021C-65D6-45C2-A996-4F0D93E591A4}" type="pres">
      <dgm:prSet presAssocID="{537EF0EE-5919-4439-A36E-1FA269D8EEAC}" presName="hierChild2" presStyleCnt="0"/>
      <dgm:spPr/>
    </dgm:pt>
    <dgm:pt modelId="{19289D84-8BC2-46EE-98E1-A5C42F07F73D}" type="pres">
      <dgm:prSet presAssocID="{1B3ED642-E68F-4421-B850-A9E3758A5ED1}" presName="Name10" presStyleLbl="parChTrans1D2" presStyleIdx="0" presStyleCnt="2"/>
      <dgm:spPr/>
      <dgm:t>
        <a:bodyPr/>
        <a:lstStyle/>
        <a:p>
          <a:endParaRPr lang="cs-CZ"/>
        </a:p>
      </dgm:t>
    </dgm:pt>
    <dgm:pt modelId="{544FDD2E-503A-4B28-96C7-581128DB6555}" type="pres">
      <dgm:prSet presAssocID="{37BD583F-AA3B-481A-A03B-BC0BBB937FFF}" presName="hierRoot2" presStyleCnt="0"/>
      <dgm:spPr/>
    </dgm:pt>
    <dgm:pt modelId="{B013F0F2-A37E-4C8E-9AB9-F83E21FA6E6B}" type="pres">
      <dgm:prSet presAssocID="{37BD583F-AA3B-481A-A03B-BC0BBB937FFF}" presName="composite2" presStyleCnt="0"/>
      <dgm:spPr/>
    </dgm:pt>
    <dgm:pt modelId="{6612DF9F-36D2-41BC-B79E-16CDEEAAF358}" type="pres">
      <dgm:prSet presAssocID="{37BD583F-AA3B-481A-A03B-BC0BBB937FFF}" presName="image2" presStyleLbl="node2" presStyleIdx="0" presStyleCnt="2"/>
      <dgm:spPr/>
    </dgm:pt>
    <dgm:pt modelId="{92460B89-51DC-47FE-90BF-6CAE7A998136}" type="pres">
      <dgm:prSet presAssocID="{37BD583F-AA3B-481A-A03B-BC0BBB937FFF}" presName="text2" presStyleLbl="revTx" presStyleIdx="1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2A296-7D7B-495D-9E6F-93A7F45E6A0B}" type="pres">
      <dgm:prSet presAssocID="{37BD583F-AA3B-481A-A03B-BC0BBB937FFF}" presName="hierChild3" presStyleCnt="0"/>
      <dgm:spPr/>
    </dgm:pt>
    <dgm:pt modelId="{4EC5C1C4-4878-49F9-BDF0-089CEF2BDFF6}" type="pres">
      <dgm:prSet presAssocID="{1B6F736F-B1F0-4A62-95D0-2C4143D15B65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4472D71-E48C-43CA-B593-0D7CC466631D}" type="pres">
      <dgm:prSet presAssocID="{232F452F-18CE-410E-B716-F0E49D6CF022}" presName="hierRoot3" presStyleCnt="0"/>
      <dgm:spPr/>
    </dgm:pt>
    <dgm:pt modelId="{BD93799D-8AE7-403B-A5A4-07D2B00AEB6A}" type="pres">
      <dgm:prSet presAssocID="{232F452F-18CE-410E-B716-F0E49D6CF022}" presName="composite3" presStyleCnt="0"/>
      <dgm:spPr/>
    </dgm:pt>
    <dgm:pt modelId="{C36820F8-589A-4F3C-A32A-B0B9B42674F2}" type="pres">
      <dgm:prSet presAssocID="{232F452F-18CE-410E-B716-F0E49D6CF022}" presName="image3" presStyleLbl="node3" presStyleIdx="0" presStyleCnt="3"/>
      <dgm:spPr/>
    </dgm:pt>
    <dgm:pt modelId="{AEF990E5-B7A1-4CEF-9C31-733F93F58487}" type="pres">
      <dgm:prSet presAssocID="{232F452F-18CE-410E-B716-F0E49D6CF022}" presName="text3" presStyleLbl="revTx" presStyleIdx="2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5C5AE6-8B7E-4267-86F4-F0D1E5333BF5}" type="pres">
      <dgm:prSet presAssocID="{232F452F-18CE-410E-B716-F0E49D6CF022}" presName="hierChild4" presStyleCnt="0"/>
      <dgm:spPr/>
    </dgm:pt>
    <dgm:pt modelId="{B4C64491-92DE-4C6B-9A0D-FFF965CD3F85}" type="pres">
      <dgm:prSet presAssocID="{AEB3EBDD-BC08-4675-A482-228962528E8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634350FE-2F4E-4E39-BB87-30EE39266493}" type="pres">
      <dgm:prSet presAssocID="{DA4B0A3C-4091-4A9E-B8E0-3976F3EF65DC}" presName="hierRoot3" presStyleCnt="0"/>
      <dgm:spPr/>
    </dgm:pt>
    <dgm:pt modelId="{FC629E2B-E4D6-49C0-BF16-549400C3346F}" type="pres">
      <dgm:prSet presAssocID="{DA4B0A3C-4091-4A9E-B8E0-3976F3EF65DC}" presName="composite3" presStyleCnt="0"/>
      <dgm:spPr/>
    </dgm:pt>
    <dgm:pt modelId="{C5C31896-8379-4B61-A12E-1DD53D28C928}" type="pres">
      <dgm:prSet presAssocID="{DA4B0A3C-4091-4A9E-B8E0-3976F3EF65DC}" presName="image3" presStyleLbl="node3" presStyleIdx="1" presStyleCnt="3"/>
      <dgm:spPr/>
    </dgm:pt>
    <dgm:pt modelId="{8FAA0CC1-1700-4133-9B91-1C530AC629AA}" type="pres">
      <dgm:prSet presAssocID="{DA4B0A3C-4091-4A9E-B8E0-3976F3EF65DC}" presName="text3" presStyleLbl="revTx" presStyleIdx="3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75C62DF-3CA8-4DBC-B95F-0F8290981183}" type="pres">
      <dgm:prSet presAssocID="{DA4B0A3C-4091-4A9E-B8E0-3976F3EF65DC}" presName="hierChild4" presStyleCnt="0"/>
      <dgm:spPr/>
    </dgm:pt>
    <dgm:pt modelId="{574CC232-E7EB-4667-8C51-C7840A316B39}" type="pres">
      <dgm:prSet presAssocID="{BF1D55A3-5269-49EC-A362-32BD295B6B3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4EC0A15F-32DC-41A7-88C5-FF56B9EA0BF2}" type="pres">
      <dgm:prSet presAssocID="{773A4D12-3663-4277-8B24-E1C1E27F9AFE}" presName="hierRoot2" presStyleCnt="0"/>
      <dgm:spPr/>
    </dgm:pt>
    <dgm:pt modelId="{B6CD08FE-9A13-4725-A29E-F408D14E909B}" type="pres">
      <dgm:prSet presAssocID="{773A4D12-3663-4277-8B24-E1C1E27F9AFE}" presName="composite2" presStyleCnt="0"/>
      <dgm:spPr/>
    </dgm:pt>
    <dgm:pt modelId="{16F17E33-10F4-4AB0-A09E-707873F9C1A6}" type="pres">
      <dgm:prSet presAssocID="{773A4D12-3663-4277-8B24-E1C1E27F9AFE}" presName="image2" presStyleLbl="node2" presStyleIdx="1" presStyleCnt="2"/>
      <dgm:spPr/>
    </dgm:pt>
    <dgm:pt modelId="{83D7FCB6-DC49-41FA-B7E3-A2247780B204}" type="pres">
      <dgm:prSet presAssocID="{773A4D12-3663-4277-8B24-E1C1E27F9AFE}" presName="text2" presStyleLbl="revTx" presStyleIdx="4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F588AFC-D5A9-480D-A9FA-D3D0FB2CDA7D}" type="pres">
      <dgm:prSet presAssocID="{773A4D12-3663-4277-8B24-E1C1E27F9AFE}" presName="hierChild3" presStyleCnt="0"/>
      <dgm:spPr/>
    </dgm:pt>
    <dgm:pt modelId="{B30ADB84-9C96-4397-9110-B5418C59AD9A}" type="pres">
      <dgm:prSet presAssocID="{55DEBABD-650A-430F-9F2D-D246BBFEEAE6}" presName="Name17" presStyleLbl="parChTrans1D3" presStyleIdx="2" presStyleCnt="3"/>
      <dgm:spPr/>
      <dgm:t>
        <a:bodyPr/>
        <a:lstStyle/>
        <a:p>
          <a:endParaRPr lang="cs-CZ"/>
        </a:p>
      </dgm:t>
    </dgm:pt>
    <dgm:pt modelId="{8B70B792-9A2B-409E-92A0-7D3585046E86}" type="pres">
      <dgm:prSet presAssocID="{386798CA-4870-456C-AECC-FF559210B5DE}" presName="hierRoot3" presStyleCnt="0"/>
      <dgm:spPr/>
    </dgm:pt>
    <dgm:pt modelId="{158280E2-F6F5-4A41-A43D-24BD7FAFBECC}" type="pres">
      <dgm:prSet presAssocID="{386798CA-4870-456C-AECC-FF559210B5DE}" presName="composite3" presStyleCnt="0"/>
      <dgm:spPr/>
    </dgm:pt>
    <dgm:pt modelId="{0277C2E8-E656-45A5-B0D0-865C5211B49A}" type="pres">
      <dgm:prSet presAssocID="{386798CA-4870-456C-AECC-FF559210B5DE}" presName="image3" presStyleLbl="node3" presStyleIdx="2" presStyleCnt="3"/>
      <dgm:spPr/>
    </dgm:pt>
    <dgm:pt modelId="{664C41B2-B18F-4779-A249-972039A31335}" type="pres">
      <dgm:prSet presAssocID="{386798CA-4870-456C-AECC-FF559210B5DE}" presName="text3" presStyleLbl="revTx" presStyleIdx="5" presStyleCnt="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09EE985-CCB0-40C3-AFF1-813F0B6D4244}" type="pres">
      <dgm:prSet presAssocID="{386798CA-4870-456C-AECC-FF559210B5DE}" presName="hierChild4" presStyleCnt="0"/>
      <dgm:spPr/>
    </dgm:pt>
  </dgm:ptLst>
  <dgm:cxnLst>
    <dgm:cxn modelId="{15325F6E-CF98-4A12-B580-AFC40DC7BB52}" type="presOf" srcId="{DA4B0A3C-4091-4A9E-B8E0-3976F3EF65DC}" destId="{8FAA0CC1-1700-4133-9B91-1C530AC629AA}" srcOrd="0" destOrd="0" presId="urn:microsoft.com/office/officeart/2009/layout/CirclePictureHierarchy"/>
    <dgm:cxn modelId="{96A4466A-46D1-4893-B76F-6D76FA5E2405}" type="presOf" srcId="{232F452F-18CE-410E-B716-F0E49D6CF022}" destId="{AEF990E5-B7A1-4CEF-9C31-733F93F58487}" srcOrd="0" destOrd="0" presId="urn:microsoft.com/office/officeart/2009/layout/CirclePictureHierarchy"/>
    <dgm:cxn modelId="{41817D0A-CC5C-42DB-B459-380158FFC88C}" type="presOf" srcId="{1B3ED642-E68F-4421-B850-A9E3758A5ED1}" destId="{19289D84-8BC2-46EE-98E1-A5C42F07F73D}" srcOrd="0" destOrd="0" presId="urn:microsoft.com/office/officeart/2009/layout/CirclePictureHierarchy"/>
    <dgm:cxn modelId="{66FA04E2-01B9-4AB9-92F3-0A5DB5C4D0B3}" srcId="{537EF0EE-5919-4439-A36E-1FA269D8EEAC}" destId="{773A4D12-3663-4277-8B24-E1C1E27F9AFE}" srcOrd="1" destOrd="0" parTransId="{BF1D55A3-5269-49EC-A362-32BD295B6B3C}" sibTransId="{CD8FBEA6-651B-427A-920B-3443A5F719CC}"/>
    <dgm:cxn modelId="{EB9BD60E-DFE3-4F16-AADC-0AEA0B4EA220}" srcId="{537EF0EE-5919-4439-A36E-1FA269D8EEAC}" destId="{37BD583F-AA3B-481A-A03B-BC0BBB937FFF}" srcOrd="0" destOrd="0" parTransId="{1B3ED642-E68F-4421-B850-A9E3758A5ED1}" sibTransId="{C6DD36E0-FD3A-4A3C-898A-8550E53731CC}"/>
    <dgm:cxn modelId="{696460E3-5E5A-4252-9C6D-E157CFC2B7AC}" type="presOf" srcId="{386798CA-4870-456C-AECC-FF559210B5DE}" destId="{664C41B2-B18F-4779-A249-972039A31335}" srcOrd="0" destOrd="0" presId="urn:microsoft.com/office/officeart/2009/layout/CirclePictureHierarchy"/>
    <dgm:cxn modelId="{6E0578A8-5D09-4556-A01B-DB581C02DAD5}" srcId="{37BD583F-AA3B-481A-A03B-BC0BBB937FFF}" destId="{DA4B0A3C-4091-4A9E-B8E0-3976F3EF65DC}" srcOrd="1" destOrd="0" parTransId="{AEB3EBDD-BC08-4675-A482-228962528E81}" sibTransId="{32E48A3F-BC65-4E57-BE88-8A92D25EF8E0}"/>
    <dgm:cxn modelId="{96D869D7-EDDC-4B04-86DE-0077BA598848}" type="presOf" srcId="{37BD583F-AA3B-481A-A03B-BC0BBB937FFF}" destId="{92460B89-51DC-47FE-90BF-6CAE7A998136}" srcOrd="0" destOrd="0" presId="urn:microsoft.com/office/officeart/2009/layout/CirclePictureHierarchy"/>
    <dgm:cxn modelId="{87BC3EBA-9148-49F0-88C5-A9AEAC50B5E8}" srcId="{AAA04C11-A096-4A4D-9D93-AF712B5F8761}" destId="{537EF0EE-5919-4439-A36E-1FA269D8EEAC}" srcOrd="0" destOrd="0" parTransId="{C43E2E8F-CCD7-44EE-82AF-5AE3D4D28C59}" sibTransId="{985C013A-B38D-49DA-838D-F6864918061E}"/>
    <dgm:cxn modelId="{FCB3902E-1F60-4E18-9821-58F91E0BB01F}" srcId="{37BD583F-AA3B-481A-A03B-BC0BBB937FFF}" destId="{232F452F-18CE-410E-B716-F0E49D6CF022}" srcOrd="0" destOrd="0" parTransId="{1B6F736F-B1F0-4A62-95D0-2C4143D15B65}" sibTransId="{E922F0D0-79D2-4B76-ABDA-18293A955462}"/>
    <dgm:cxn modelId="{33E88EB4-AE1E-4311-8A6A-EA6DCED50E2E}" type="presOf" srcId="{AAA04C11-A096-4A4D-9D93-AF712B5F8761}" destId="{2CD61E51-3AF5-481B-AA58-A02293AAEF37}" srcOrd="0" destOrd="0" presId="urn:microsoft.com/office/officeart/2009/layout/CirclePictureHierarchy"/>
    <dgm:cxn modelId="{591B6625-EC39-47F8-8A18-944FA1D715A7}" type="presOf" srcId="{AEB3EBDD-BC08-4675-A482-228962528E81}" destId="{B4C64491-92DE-4C6B-9A0D-FFF965CD3F85}" srcOrd="0" destOrd="0" presId="urn:microsoft.com/office/officeart/2009/layout/CirclePictureHierarchy"/>
    <dgm:cxn modelId="{EF598B43-1979-4C0B-9C76-1731EA4B757B}" type="presOf" srcId="{BF1D55A3-5269-49EC-A362-32BD295B6B3C}" destId="{574CC232-E7EB-4667-8C51-C7840A316B39}" srcOrd="0" destOrd="0" presId="urn:microsoft.com/office/officeart/2009/layout/CirclePictureHierarchy"/>
    <dgm:cxn modelId="{A5330A24-4059-4F82-A273-E8454559B3F6}" type="presOf" srcId="{773A4D12-3663-4277-8B24-E1C1E27F9AFE}" destId="{83D7FCB6-DC49-41FA-B7E3-A2247780B204}" srcOrd="0" destOrd="0" presId="urn:microsoft.com/office/officeart/2009/layout/CirclePictureHierarchy"/>
    <dgm:cxn modelId="{2B5B5C6E-40CE-4E38-92C3-8B24618B7838}" type="presOf" srcId="{55DEBABD-650A-430F-9F2D-D246BBFEEAE6}" destId="{B30ADB84-9C96-4397-9110-B5418C59AD9A}" srcOrd="0" destOrd="0" presId="urn:microsoft.com/office/officeart/2009/layout/CirclePictureHierarchy"/>
    <dgm:cxn modelId="{4C3BF8EC-2FA6-45C6-8C17-F6AF4484E152}" type="presOf" srcId="{1B6F736F-B1F0-4A62-95D0-2C4143D15B65}" destId="{4EC5C1C4-4878-49F9-BDF0-089CEF2BDFF6}" srcOrd="0" destOrd="0" presId="urn:microsoft.com/office/officeart/2009/layout/CirclePictureHierarchy"/>
    <dgm:cxn modelId="{921C9327-AD46-4E4D-90E3-8FFCC3EADD07}" srcId="{773A4D12-3663-4277-8B24-E1C1E27F9AFE}" destId="{386798CA-4870-456C-AECC-FF559210B5DE}" srcOrd="0" destOrd="0" parTransId="{55DEBABD-650A-430F-9F2D-D246BBFEEAE6}" sibTransId="{977DA9CA-DADA-4E72-8CDD-3B8A4A7D7F6A}"/>
    <dgm:cxn modelId="{BD45951B-A878-42F9-9319-CD913376A9D9}" type="presOf" srcId="{537EF0EE-5919-4439-A36E-1FA269D8EEAC}" destId="{7A494B67-9020-47E9-BF4F-37DB2472B2FC}" srcOrd="0" destOrd="0" presId="urn:microsoft.com/office/officeart/2009/layout/CirclePictureHierarchy"/>
    <dgm:cxn modelId="{1737DACD-1E80-44CA-A328-6E78E6DA5400}" type="presParOf" srcId="{2CD61E51-3AF5-481B-AA58-A02293AAEF37}" destId="{947E8028-0A1E-4C77-B5C6-34E36035A5FF}" srcOrd="0" destOrd="0" presId="urn:microsoft.com/office/officeart/2009/layout/CirclePictureHierarchy"/>
    <dgm:cxn modelId="{4CFC18FF-D53E-4C73-A454-D7B946E6DA66}" type="presParOf" srcId="{947E8028-0A1E-4C77-B5C6-34E36035A5FF}" destId="{2D4DF046-8753-415B-93AF-19D6093F702F}" srcOrd="0" destOrd="0" presId="urn:microsoft.com/office/officeart/2009/layout/CirclePictureHierarchy"/>
    <dgm:cxn modelId="{0D38D5F3-3197-4269-A71B-FDC9A6059F5D}" type="presParOf" srcId="{2D4DF046-8753-415B-93AF-19D6093F702F}" destId="{DF1F82B7-3093-407B-87F4-92196EE50C42}" srcOrd="0" destOrd="0" presId="urn:microsoft.com/office/officeart/2009/layout/CirclePictureHierarchy"/>
    <dgm:cxn modelId="{B8D78203-D68A-4113-8246-F3FD4EA6A144}" type="presParOf" srcId="{2D4DF046-8753-415B-93AF-19D6093F702F}" destId="{7A494B67-9020-47E9-BF4F-37DB2472B2FC}" srcOrd="1" destOrd="0" presId="urn:microsoft.com/office/officeart/2009/layout/CirclePictureHierarchy"/>
    <dgm:cxn modelId="{9A56A50C-E017-4CAF-9059-343AACDDF0C3}" type="presParOf" srcId="{947E8028-0A1E-4C77-B5C6-34E36035A5FF}" destId="{0850021C-65D6-45C2-A996-4F0D93E591A4}" srcOrd="1" destOrd="0" presId="urn:microsoft.com/office/officeart/2009/layout/CirclePictureHierarchy"/>
    <dgm:cxn modelId="{2815810F-52E7-4C20-8F36-F6E37AC07560}" type="presParOf" srcId="{0850021C-65D6-45C2-A996-4F0D93E591A4}" destId="{19289D84-8BC2-46EE-98E1-A5C42F07F73D}" srcOrd="0" destOrd="0" presId="urn:microsoft.com/office/officeart/2009/layout/CirclePictureHierarchy"/>
    <dgm:cxn modelId="{BB1D8320-3BF0-4932-876B-00DD7F073E85}" type="presParOf" srcId="{0850021C-65D6-45C2-A996-4F0D93E591A4}" destId="{544FDD2E-503A-4B28-96C7-581128DB6555}" srcOrd="1" destOrd="0" presId="urn:microsoft.com/office/officeart/2009/layout/CirclePictureHierarchy"/>
    <dgm:cxn modelId="{F9AD6A54-AB13-4B9F-A54B-0D1319C1929C}" type="presParOf" srcId="{544FDD2E-503A-4B28-96C7-581128DB6555}" destId="{B013F0F2-A37E-4C8E-9AB9-F83E21FA6E6B}" srcOrd="0" destOrd="0" presId="urn:microsoft.com/office/officeart/2009/layout/CirclePictureHierarchy"/>
    <dgm:cxn modelId="{785672DD-AA6D-4437-8938-C49119931E4E}" type="presParOf" srcId="{B013F0F2-A37E-4C8E-9AB9-F83E21FA6E6B}" destId="{6612DF9F-36D2-41BC-B79E-16CDEEAAF358}" srcOrd="0" destOrd="0" presId="urn:microsoft.com/office/officeart/2009/layout/CirclePictureHierarchy"/>
    <dgm:cxn modelId="{E5DE1F0D-F8F3-40B8-B52F-7E450928583B}" type="presParOf" srcId="{B013F0F2-A37E-4C8E-9AB9-F83E21FA6E6B}" destId="{92460B89-51DC-47FE-90BF-6CAE7A998136}" srcOrd="1" destOrd="0" presId="urn:microsoft.com/office/officeart/2009/layout/CirclePictureHierarchy"/>
    <dgm:cxn modelId="{9A4A7240-1008-4992-89ED-221DAC1F0F1E}" type="presParOf" srcId="{544FDD2E-503A-4B28-96C7-581128DB6555}" destId="{FD32A296-7D7B-495D-9E6F-93A7F45E6A0B}" srcOrd="1" destOrd="0" presId="urn:microsoft.com/office/officeart/2009/layout/CirclePictureHierarchy"/>
    <dgm:cxn modelId="{AB1568F2-2937-48A8-9B83-EBE7472BD13E}" type="presParOf" srcId="{FD32A296-7D7B-495D-9E6F-93A7F45E6A0B}" destId="{4EC5C1C4-4878-49F9-BDF0-089CEF2BDFF6}" srcOrd="0" destOrd="0" presId="urn:microsoft.com/office/officeart/2009/layout/CirclePictureHierarchy"/>
    <dgm:cxn modelId="{DB7E5D5A-AE4C-4EA6-BE16-18C7C138520C}" type="presParOf" srcId="{FD32A296-7D7B-495D-9E6F-93A7F45E6A0B}" destId="{D4472D71-E48C-43CA-B593-0D7CC466631D}" srcOrd="1" destOrd="0" presId="urn:microsoft.com/office/officeart/2009/layout/CirclePictureHierarchy"/>
    <dgm:cxn modelId="{B0D43C7A-6BE7-44AD-8065-6B9CD558138A}" type="presParOf" srcId="{D4472D71-E48C-43CA-B593-0D7CC466631D}" destId="{BD93799D-8AE7-403B-A5A4-07D2B00AEB6A}" srcOrd="0" destOrd="0" presId="urn:microsoft.com/office/officeart/2009/layout/CirclePictureHierarchy"/>
    <dgm:cxn modelId="{6A6FE1A3-FB1A-4B87-94E6-90D5C63BA985}" type="presParOf" srcId="{BD93799D-8AE7-403B-A5A4-07D2B00AEB6A}" destId="{C36820F8-589A-4F3C-A32A-B0B9B42674F2}" srcOrd="0" destOrd="0" presId="urn:microsoft.com/office/officeart/2009/layout/CirclePictureHierarchy"/>
    <dgm:cxn modelId="{EDD15E5F-D868-4344-B6D5-4AB3BFB344A4}" type="presParOf" srcId="{BD93799D-8AE7-403B-A5A4-07D2B00AEB6A}" destId="{AEF990E5-B7A1-4CEF-9C31-733F93F58487}" srcOrd="1" destOrd="0" presId="urn:microsoft.com/office/officeart/2009/layout/CirclePictureHierarchy"/>
    <dgm:cxn modelId="{517B7290-2C58-4DB0-8DAF-19AEFF110AD4}" type="presParOf" srcId="{D4472D71-E48C-43CA-B593-0D7CC466631D}" destId="{9B5C5AE6-8B7E-4267-86F4-F0D1E5333BF5}" srcOrd="1" destOrd="0" presId="urn:microsoft.com/office/officeart/2009/layout/CirclePictureHierarchy"/>
    <dgm:cxn modelId="{88B6EBF4-F480-4CAE-A59F-ED9CFB034452}" type="presParOf" srcId="{FD32A296-7D7B-495D-9E6F-93A7F45E6A0B}" destId="{B4C64491-92DE-4C6B-9A0D-FFF965CD3F85}" srcOrd="2" destOrd="0" presId="urn:microsoft.com/office/officeart/2009/layout/CirclePictureHierarchy"/>
    <dgm:cxn modelId="{1161C6D6-6C11-49D2-BCEB-FB6232932599}" type="presParOf" srcId="{FD32A296-7D7B-495D-9E6F-93A7F45E6A0B}" destId="{634350FE-2F4E-4E39-BB87-30EE39266493}" srcOrd="3" destOrd="0" presId="urn:microsoft.com/office/officeart/2009/layout/CirclePictureHierarchy"/>
    <dgm:cxn modelId="{A91911D9-8A64-4D61-BBD2-E6A6801195E3}" type="presParOf" srcId="{634350FE-2F4E-4E39-BB87-30EE39266493}" destId="{FC629E2B-E4D6-49C0-BF16-549400C3346F}" srcOrd="0" destOrd="0" presId="urn:microsoft.com/office/officeart/2009/layout/CirclePictureHierarchy"/>
    <dgm:cxn modelId="{DE29F3DC-505A-464E-BF56-F12A476A7F62}" type="presParOf" srcId="{FC629E2B-E4D6-49C0-BF16-549400C3346F}" destId="{C5C31896-8379-4B61-A12E-1DD53D28C928}" srcOrd="0" destOrd="0" presId="urn:microsoft.com/office/officeart/2009/layout/CirclePictureHierarchy"/>
    <dgm:cxn modelId="{6D150F36-7BD4-4D36-A41E-24F018063BD8}" type="presParOf" srcId="{FC629E2B-E4D6-49C0-BF16-549400C3346F}" destId="{8FAA0CC1-1700-4133-9B91-1C530AC629AA}" srcOrd="1" destOrd="0" presId="urn:microsoft.com/office/officeart/2009/layout/CirclePictureHierarchy"/>
    <dgm:cxn modelId="{56604534-8D00-4005-916B-9DF459D4FB58}" type="presParOf" srcId="{634350FE-2F4E-4E39-BB87-30EE39266493}" destId="{D75C62DF-3CA8-4DBC-B95F-0F8290981183}" srcOrd="1" destOrd="0" presId="urn:microsoft.com/office/officeart/2009/layout/CirclePictureHierarchy"/>
    <dgm:cxn modelId="{7741F84D-22DC-4EBB-B183-9317017C7070}" type="presParOf" srcId="{0850021C-65D6-45C2-A996-4F0D93E591A4}" destId="{574CC232-E7EB-4667-8C51-C7840A316B39}" srcOrd="2" destOrd="0" presId="urn:microsoft.com/office/officeart/2009/layout/CirclePictureHierarchy"/>
    <dgm:cxn modelId="{D6B88492-59EA-478A-B8E3-3BC50D914F35}" type="presParOf" srcId="{0850021C-65D6-45C2-A996-4F0D93E591A4}" destId="{4EC0A15F-32DC-41A7-88C5-FF56B9EA0BF2}" srcOrd="3" destOrd="0" presId="urn:microsoft.com/office/officeart/2009/layout/CirclePictureHierarchy"/>
    <dgm:cxn modelId="{85D2FDD2-4970-4778-8AF6-F7457E2F526C}" type="presParOf" srcId="{4EC0A15F-32DC-41A7-88C5-FF56B9EA0BF2}" destId="{B6CD08FE-9A13-4725-A29E-F408D14E909B}" srcOrd="0" destOrd="0" presId="urn:microsoft.com/office/officeart/2009/layout/CirclePictureHierarchy"/>
    <dgm:cxn modelId="{DBB0D650-1B22-41B1-9F8E-F912753C62E9}" type="presParOf" srcId="{B6CD08FE-9A13-4725-A29E-F408D14E909B}" destId="{16F17E33-10F4-4AB0-A09E-707873F9C1A6}" srcOrd="0" destOrd="0" presId="urn:microsoft.com/office/officeart/2009/layout/CirclePictureHierarchy"/>
    <dgm:cxn modelId="{EC29F1D9-D03E-4E10-88F4-45C192E990BD}" type="presParOf" srcId="{B6CD08FE-9A13-4725-A29E-F408D14E909B}" destId="{83D7FCB6-DC49-41FA-B7E3-A2247780B204}" srcOrd="1" destOrd="0" presId="urn:microsoft.com/office/officeart/2009/layout/CirclePictureHierarchy"/>
    <dgm:cxn modelId="{322FE0EE-DCCA-4474-9240-172003C2E699}" type="presParOf" srcId="{4EC0A15F-32DC-41A7-88C5-FF56B9EA0BF2}" destId="{5F588AFC-D5A9-480D-A9FA-D3D0FB2CDA7D}" srcOrd="1" destOrd="0" presId="urn:microsoft.com/office/officeart/2009/layout/CirclePictureHierarchy"/>
    <dgm:cxn modelId="{04705121-C718-4E21-803F-8B2176F1498F}" type="presParOf" srcId="{5F588AFC-D5A9-480D-A9FA-D3D0FB2CDA7D}" destId="{B30ADB84-9C96-4397-9110-B5418C59AD9A}" srcOrd="0" destOrd="0" presId="urn:microsoft.com/office/officeart/2009/layout/CirclePictureHierarchy"/>
    <dgm:cxn modelId="{2E8BD640-3D7B-42E1-B003-93281D90B2EF}" type="presParOf" srcId="{5F588AFC-D5A9-480D-A9FA-D3D0FB2CDA7D}" destId="{8B70B792-9A2B-409E-92A0-7D3585046E86}" srcOrd="1" destOrd="0" presId="urn:microsoft.com/office/officeart/2009/layout/CirclePictureHierarchy"/>
    <dgm:cxn modelId="{E3A7B2B8-382C-47E7-8D05-09B1FDDA6CE7}" type="presParOf" srcId="{8B70B792-9A2B-409E-92A0-7D3585046E86}" destId="{158280E2-F6F5-4A41-A43D-24BD7FAFBECC}" srcOrd="0" destOrd="0" presId="urn:microsoft.com/office/officeart/2009/layout/CirclePictureHierarchy"/>
    <dgm:cxn modelId="{1A860C67-1109-4E09-8E46-80451DE3EF85}" type="presParOf" srcId="{158280E2-F6F5-4A41-A43D-24BD7FAFBECC}" destId="{0277C2E8-E656-45A5-B0D0-865C5211B49A}" srcOrd="0" destOrd="0" presId="urn:microsoft.com/office/officeart/2009/layout/CirclePictureHierarchy"/>
    <dgm:cxn modelId="{F6985FC4-0989-46B5-9DD6-EE3B38BC099B}" type="presParOf" srcId="{158280E2-F6F5-4A41-A43D-24BD7FAFBECC}" destId="{664C41B2-B18F-4779-A249-972039A31335}" srcOrd="1" destOrd="0" presId="urn:microsoft.com/office/officeart/2009/layout/CirclePictureHierarchy"/>
    <dgm:cxn modelId="{16A62FAE-7959-4AF3-974C-55DBC139A299}" type="presParOf" srcId="{8B70B792-9A2B-409E-92A0-7D3585046E86}" destId="{B09EE985-CCB0-40C3-AFF1-813F0B6D424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ADB84-9C96-4397-9110-B5418C59AD9A}">
      <dsp:nvSpPr>
        <dsp:cNvPr id="0" name=""/>
        <dsp:cNvSpPr/>
      </dsp:nvSpPr>
      <dsp:spPr>
        <a:xfrm>
          <a:off x="6126479" y="2710354"/>
          <a:ext cx="91440" cy="3240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4CC232-E7EB-4667-8C51-C7840A316B39}">
      <dsp:nvSpPr>
        <dsp:cNvPr id="0" name=""/>
        <dsp:cNvSpPr/>
      </dsp:nvSpPr>
      <dsp:spPr>
        <a:xfrm>
          <a:off x="4050506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2121693" y="163306"/>
              </a:lnTo>
              <a:lnTo>
                <a:pt x="2121693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C64491-92DE-4C6B-9A0D-FFF965CD3F85}">
      <dsp:nvSpPr>
        <dsp:cNvPr id="0" name=""/>
        <dsp:cNvSpPr/>
      </dsp:nvSpPr>
      <dsp:spPr>
        <a:xfrm>
          <a:off x="1928812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306"/>
              </a:lnTo>
              <a:lnTo>
                <a:pt x="1414462" y="163306"/>
              </a:lnTo>
              <a:lnTo>
                <a:pt x="1414462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5C1C4-4878-49F9-BDF0-089CEF2BDFF6}">
      <dsp:nvSpPr>
        <dsp:cNvPr id="0" name=""/>
        <dsp:cNvSpPr/>
      </dsp:nvSpPr>
      <dsp:spPr>
        <a:xfrm>
          <a:off x="514349" y="2710354"/>
          <a:ext cx="1414462" cy="324040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89D84-8BC2-46EE-98E1-A5C42F07F73D}">
      <dsp:nvSpPr>
        <dsp:cNvPr id="0" name=""/>
        <dsp:cNvSpPr/>
      </dsp:nvSpPr>
      <dsp:spPr>
        <a:xfrm>
          <a:off x="1928812" y="1357613"/>
          <a:ext cx="2121693" cy="324040"/>
        </a:xfrm>
        <a:custGeom>
          <a:avLst/>
          <a:gdLst/>
          <a:ahLst/>
          <a:cxnLst/>
          <a:rect l="0" t="0" r="0" b="0"/>
          <a:pathLst>
            <a:path>
              <a:moveTo>
                <a:pt x="2121693" y="0"/>
              </a:moveTo>
              <a:lnTo>
                <a:pt x="2121693" y="163306"/>
              </a:lnTo>
              <a:lnTo>
                <a:pt x="0" y="163306"/>
              </a:lnTo>
              <a:lnTo>
                <a:pt x="0" y="324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F82B7-3093-407B-87F4-92196EE50C42}">
      <dsp:nvSpPr>
        <dsp:cNvPr id="0" name=""/>
        <dsp:cNvSpPr/>
      </dsp:nvSpPr>
      <dsp:spPr>
        <a:xfrm>
          <a:off x="3536156" y="328913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94B67-9020-47E9-BF4F-37DB2472B2FC}">
      <dsp:nvSpPr>
        <dsp:cNvPr id="0" name=""/>
        <dsp:cNvSpPr/>
      </dsp:nvSpPr>
      <dsp:spPr>
        <a:xfrm>
          <a:off x="4564856" y="32634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poradenství</a:t>
          </a:r>
          <a:endParaRPr lang="cs-CZ" sz="1300" kern="1200" dirty="0"/>
        </a:p>
      </dsp:txBody>
      <dsp:txXfrm>
        <a:off x="4564856" y="326342"/>
        <a:ext cx="1543050" cy="1028699"/>
      </dsp:txXfrm>
    </dsp:sp>
    <dsp:sp modelId="{6612DF9F-36D2-41BC-B79E-16CDEEAAF358}">
      <dsp:nvSpPr>
        <dsp:cNvPr id="0" name=""/>
        <dsp:cNvSpPr/>
      </dsp:nvSpPr>
      <dsp:spPr>
        <a:xfrm>
          <a:off x="1414462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460B89-51DC-47FE-90BF-6CAE7A998136}">
      <dsp:nvSpPr>
        <dsp:cNvPr id="0" name=""/>
        <dsp:cNvSpPr/>
      </dsp:nvSpPr>
      <dsp:spPr>
        <a:xfrm>
          <a:off x="2443162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Školská poradenská zařízení</a:t>
          </a:r>
          <a:endParaRPr lang="cs-CZ" sz="1300" kern="1200" dirty="0"/>
        </a:p>
      </dsp:txBody>
      <dsp:txXfrm>
        <a:off x="2443162" y="1679082"/>
        <a:ext cx="1543050" cy="1028699"/>
      </dsp:txXfrm>
    </dsp:sp>
    <dsp:sp modelId="{C36820F8-589A-4F3C-A32A-B0B9B42674F2}">
      <dsp:nvSpPr>
        <dsp:cNvPr id="0" name=""/>
        <dsp:cNvSpPr/>
      </dsp:nvSpPr>
      <dsp:spPr>
        <a:xfrm>
          <a:off x="0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F990E5-B7A1-4CEF-9C31-733F93F58487}">
      <dsp:nvSpPr>
        <dsp:cNvPr id="0" name=""/>
        <dsp:cNvSpPr/>
      </dsp:nvSpPr>
      <dsp:spPr>
        <a:xfrm>
          <a:off x="1028699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Pedagogicko psychologické poradny</a:t>
          </a:r>
          <a:endParaRPr lang="cs-CZ" sz="1300" kern="1200" dirty="0"/>
        </a:p>
      </dsp:txBody>
      <dsp:txXfrm>
        <a:off x="1028699" y="3031823"/>
        <a:ext cx="1543050" cy="1028699"/>
      </dsp:txXfrm>
    </dsp:sp>
    <dsp:sp modelId="{C5C31896-8379-4B61-A12E-1DD53D28C928}">
      <dsp:nvSpPr>
        <dsp:cNvPr id="0" name=""/>
        <dsp:cNvSpPr/>
      </dsp:nvSpPr>
      <dsp:spPr>
        <a:xfrm>
          <a:off x="2828924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A0CC1-1700-4133-9B91-1C530AC629AA}">
      <dsp:nvSpPr>
        <dsp:cNvPr id="0" name=""/>
        <dsp:cNvSpPr/>
      </dsp:nvSpPr>
      <dsp:spPr>
        <a:xfrm>
          <a:off x="3857624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Speciálně pedagogická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centra</a:t>
          </a:r>
          <a:endParaRPr lang="cs-CZ" sz="1300" kern="1200" dirty="0"/>
        </a:p>
      </dsp:txBody>
      <dsp:txXfrm>
        <a:off x="3857624" y="3031823"/>
        <a:ext cx="1543050" cy="1028699"/>
      </dsp:txXfrm>
    </dsp:sp>
    <dsp:sp modelId="{16F17E33-10F4-4AB0-A09E-707873F9C1A6}">
      <dsp:nvSpPr>
        <dsp:cNvPr id="0" name=""/>
        <dsp:cNvSpPr/>
      </dsp:nvSpPr>
      <dsp:spPr>
        <a:xfrm>
          <a:off x="5657849" y="168165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7FCB6-DC49-41FA-B7E3-A2247780B204}">
      <dsp:nvSpPr>
        <dsp:cNvPr id="0" name=""/>
        <dsp:cNvSpPr/>
      </dsp:nvSpPr>
      <dsp:spPr>
        <a:xfrm>
          <a:off x="6686550" y="1679082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Školní poradenská pracoviště</a:t>
          </a:r>
          <a:endParaRPr lang="cs-CZ" sz="1300" kern="1200" dirty="0"/>
        </a:p>
      </dsp:txBody>
      <dsp:txXfrm>
        <a:off x="6686550" y="1679082"/>
        <a:ext cx="1543050" cy="1028699"/>
      </dsp:txXfrm>
    </dsp:sp>
    <dsp:sp modelId="{0277C2E8-E656-45A5-B0D0-865C5211B49A}">
      <dsp:nvSpPr>
        <dsp:cNvPr id="0" name=""/>
        <dsp:cNvSpPr/>
      </dsp:nvSpPr>
      <dsp:spPr>
        <a:xfrm>
          <a:off x="5657849" y="3034394"/>
          <a:ext cx="1028699" cy="1028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C41B2-B18F-4779-A249-972039A31335}">
      <dsp:nvSpPr>
        <dsp:cNvPr id="0" name=""/>
        <dsp:cNvSpPr/>
      </dsp:nvSpPr>
      <dsp:spPr>
        <a:xfrm>
          <a:off x="6686550" y="3031823"/>
          <a:ext cx="1543050" cy="1028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Výchovný poradce, metodik prevence, psycholog,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 speciální pedagog</a:t>
          </a:r>
          <a:endParaRPr lang="cs-CZ" sz="1300" kern="1200" dirty="0"/>
        </a:p>
      </dsp:txBody>
      <dsp:txXfrm>
        <a:off x="6686550" y="3031823"/>
        <a:ext cx="1543050" cy="10286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A59D4-11AD-41BE-9CFC-8BD23A944A9D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E4808-3F13-4668-BB34-976D2FFDA2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257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E4808-3F13-4668-BB34-976D2FFDA21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389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F8CB18-F68C-4CE8-BC75-200CF30A9761}" type="datetimeFigureOut">
              <a:rPr lang="cs-CZ" smtClean="0"/>
              <a:t>18.3.2016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3BFF7C-BDD9-4D96-92D7-F995D4DE6D52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F:\Zpr&#225;va%20z%20vy&#353;et&#345;en&#237;%20SPU.doc" TargetMode="External"/><Relationship Id="rId2" Type="http://schemas.openxmlformats.org/officeDocument/2006/relationships/hyperlink" Target="file:///F:\&#352;kolsk&#225;%20legislativa\skolni_dotaznik.doc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Mgr. Alice Vašáková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2084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Realita-proč potřebujeme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Běžná spádová základní škola:</a:t>
            </a:r>
          </a:p>
          <a:p>
            <a:r>
              <a:rPr lang="cs-CZ" dirty="0" smtClean="0"/>
              <a:t>Při zahájení školní docházky je v 1.třídě 28 žáků</a:t>
            </a:r>
          </a:p>
          <a:p>
            <a:r>
              <a:rPr lang="cs-CZ" dirty="0" smtClean="0"/>
              <a:t>1 žák s diagnostikovaným Aspergerovým syndromem</a:t>
            </a:r>
          </a:p>
          <a:p>
            <a:r>
              <a:rPr lang="cs-CZ" dirty="0" smtClean="0"/>
              <a:t>2 žáci s masivními poruchami pozornosti, evidentně nezralí k zahájení školní docházky (rodiče odmítli doporučení k odkladu)</a:t>
            </a:r>
          </a:p>
          <a:p>
            <a:r>
              <a:rPr lang="cs-CZ" dirty="0" smtClean="0"/>
              <a:t>1 žák pravděpodobně s lehkou mentální retardací</a:t>
            </a:r>
          </a:p>
          <a:p>
            <a:r>
              <a:rPr lang="cs-CZ" dirty="0" smtClean="0"/>
              <a:t>5 dětí již umí plynule číst, jeden chlapec se dle rodičů i MŠ jeví jako mimořádně nadaný, prochází vyšetřením v PPP</a:t>
            </a:r>
          </a:p>
          <a:p>
            <a:r>
              <a:rPr lang="cs-CZ" dirty="0" smtClean="0"/>
              <a:t>Dle statistické pravděpodobnosti se mezi dětmi „skrývá“ alespoň 5 žáků s potencionálními poruchami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Paní učitelka nemá zkušenosti ani s dětmi s PAS,      ani s dětmi s lehkou mentální retardací</a:t>
            </a:r>
          </a:p>
          <a:p>
            <a:r>
              <a:rPr lang="cs-CZ" dirty="0" smtClean="0"/>
              <a:t>Dle legislativy může být ve třídě jen jeden asistent pedagoga (přišel se žákem s PAS, což je problematika, na kterou je specializovaný)</a:t>
            </a:r>
          </a:p>
          <a:p>
            <a:r>
              <a:rPr lang="cs-CZ" dirty="0" smtClean="0"/>
              <a:t>Rodiče nezralých žáků jsou od počátku školy výrazně negativně naladěni (demotivovaní „tlakem“ na odklad)</a:t>
            </a:r>
          </a:p>
          <a:p>
            <a:r>
              <a:rPr lang="cs-CZ" dirty="0" smtClean="0"/>
              <a:t>Rodiče nadaného žáka si přejí, aby jejich dítě od počátku pracovalo podle individuálního plánu a mělo připravené takové úkoly, které jej budou rozvíjet</a:t>
            </a:r>
          </a:p>
          <a:p>
            <a:r>
              <a:rPr lang="cs-CZ" dirty="0" smtClean="0"/>
              <a:t>Atd. 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46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Systém školního </a:t>
            </a:r>
            <a:r>
              <a:rPr lang="cs-CZ" dirty="0" smtClean="0"/>
              <a:t>poradenství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966824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9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Školské poradenské </a:t>
            </a:r>
            <a:r>
              <a:rPr lang="cs-CZ" dirty="0" smtClean="0"/>
              <a:t>zařízení-</a:t>
            </a:r>
            <a:br>
              <a:rPr lang="cs-CZ" dirty="0" smtClean="0"/>
            </a:br>
            <a:r>
              <a:rPr lang="cs-CZ" dirty="0" smtClean="0"/>
              <a:t>místo, kde probíhá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PPP – věnuje se převážně dětem a žákům s výchovnými obtížemi a žákům s poruchami učení</a:t>
            </a:r>
          </a:p>
          <a:p>
            <a:r>
              <a:rPr lang="cs-CZ" dirty="0" smtClean="0"/>
              <a:t>SPC-specializuje se na zajištění péče o děti s různým typem postižení (zrakové, tělesné, sluchové, PAS, řečové, mentální)</a:t>
            </a:r>
          </a:p>
          <a:p>
            <a:endParaRPr lang="cs-CZ" dirty="0"/>
          </a:p>
          <a:p>
            <a:r>
              <a:rPr lang="cs-CZ" dirty="0" smtClean="0"/>
              <a:t>Služba se </a:t>
            </a:r>
            <a:r>
              <a:rPr lang="cs-CZ" dirty="0" err="1" smtClean="0"/>
              <a:t>standartně</a:t>
            </a:r>
            <a:r>
              <a:rPr lang="cs-CZ" dirty="0" smtClean="0"/>
              <a:t> děje po linii: žádost  zákonných zástupců-diagnostika (i mimo ŠPZ)-výstupy pro rodiče-výstupy pro školu. Další přímá práce s dítětem </a:t>
            </a:r>
            <a:r>
              <a:rPr lang="cs-CZ" dirty="0" smtClean="0"/>
              <a:t> a </a:t>
            </a:r>
            <a:r>
              <a:rPr lang="cs-CZ" dirty="0" smtClean="0"/>
              <a:t>rodiči dle potřeby (obvykle ale není v kapacitních možnostech</a:t>
            </a:r>
            <a:r>
              <a:rPr lang="cs-CZ" dirty="0" smtClean="0"/>
              <a:t>). Metodická podpora učitelům.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7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Služby jsou poskytovány ambulantně nebo v terénu</a:t>
            </a:r>
          </a:p>
          <a:p>
            <a:r>
              <a:rPr lang="cs-CZ" dirty="0" smtClean="0"/>
              <a:t>PPP mají v kompetenci posuzování školní zralosti dětí</a:t>
            </a:r>
          </a:p>
          <a:p>
            <a:r>
              <a:rPr lang="cs-CZ" dirty="0"/>
              <a:t>Zjišťují speciální vzdělávací potřeby žáků v „běžných“ školách, vypracovávají odborné </a:t>
            </a:r>
            <a:r>
              <a:rPr lang="cs-CZ" dirty="0" smtClean="0"/>
              <a:t>posudky (zprávy)</a:t>
            </a:r>
            <a:endParaRPr lang="cs-CZ" dirty="0"/>
          </a:p>
          <a:p>
            <a:r>
              <a:rPr lang="cs-CZ" dirty="0"/>
              <a:t>Poskytují poradenské služby, které se týkají žáků s rizikem školní neúspěšnosti nebo problémů v osobnostním a sociálním vývoji</a:t>
            </a:r>
          </a:p>
          <a:p>
            <a:r>
              <a:rPr lang="cs-CZ" dirty="0" smtClean="0"/>
              <a:t>Doporučují </a:t>
            </a:r>
            <a:r>
              <a:rPr lang="cs-CZ" dirty="0" smtClean="0"/>
              <a:t>na základě výsledků vyšetření </a:t>
            </a:r>
            <a:r>
              <a:rPr lang="cs-CZ" dirty="0" smtClean="0"/>
              <a:t>rodičům              a </a:t>
            </a:r>
            <a:r>
              <a:rPr lang="cs-CZ" dirty="0" smtClean="0"/>
              <a:t>ředitelům škol vřazení žáka do optimální školy a třídy</a:t>
            </a:r>
          </a:p>
          <a:p>
            <a:r>
              <a:rPr lang="cs-CZ" dirty="0" smtClean="0"/>
              <a:t>Poskytují </a:t>
            </a:r>
            <a:r>
              <a:rPr lang="cs-CZ" dirty="0" smtClean="0"/>
              <a:t>metodickou podporu </a:t>
            </a:r>
            <a:r>
              <a:rPr lang="cs-CZ" dirty="0" smtClean="0"/>
              <a:t>škole-jak pracovat se žákem</a:t>
            </a:r>
            <a:endParaRPr lang="cs-CZ" dirty="0" smtClean="0"/>
          </a:p>
          <a:p>
            <a:r>
              <a:rPr lang="cs-CZ" dirty="0" smtClean="0"/>
              <a:t>Zajišťují prevenci sociálně patologických jevů a koordinaci metodiků ze škol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7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Poskytují pomoc žákům…se zdravotním postižením nebo znevýhodněním, kteří nejsou zařazeni do „běžných tříd běžných škol“ nebo kteří jsou v běžných ZŠ integrováni</a:t>
            </a:r>
          </a:p>
          <a:p>
            <a:r>
              <a:rPr lang="cs-CZ" dirty="0" smtClean="0"/>
              <a:t>Stejně jako PPP zjišťují školní zralost a doporučují vřazení žáka do vhodného typu vzdělávání, zjišťují speciální vzdělávací potřeby žáků</a:t>
            </a:r>
          </a:p>
          <a:p>
            <a:r>
              <a:rPr lang="cs-CZ" dirty="0" smtClean="0"/>
              <a:t>Přímo zajišťují speciálně pedagogickou péči </a:t>
            </a:r>
          </a:p>
          <a:p>
            <a:r>
              <a:rPr lang="cs-CZ" dirty="0" smtClean="0"/>
              <a:t>Poskytují poradenské služby zaměřené na pomoc při řešení problémů ve vzdělávání a psychosociálním vývoji               se zřetelem k začlenění žáků do společnosti</a:t>
            </a:r>
          </a:p>
          <a:p>
            <a:r>
              <a:rPr lang="cs-CZ" dirty="0" smtClean="0"/>
              <a:t>Poskytují metodickou podporu školám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92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Často jsou propojena se středisky rané </a:t>
            </a:r>
            <a:r>
              <a:rPr lang="cs-CZ" dirty="0" smtClean="0"/>
              <a:t>péče-             děti </a:t>
            </a:r>
            <a:r>
              <a:rPr lang="cs-CZ" dirty="0" smtClean="0"/>
              <a:t>s různým typem postižení lze </a:t>
            </a:r>
            <a:r>
              <a:rPr lang="cs-CZ" dirty="0" smtClean="0"/>
              <a:t>často identifikovat    velmi </a:t>
            </a:r>
            <a:r>
              <a:rPr lang="cs-CZ" dirty="0" smtClean="0"/>
              <a:t>brzo</a:t>
            </a:r>
          </a:p>
          <a:p>
            <a:r>
              <a:rPr lang="cs-CZ" dirty="0" smtClean="0"/>
              <a:t>Poskytují kontinuální podporu rodinám</a:t>
            </a:r>
          </a:p>
          <a:p>
            <a:r>
              <a:rPr lang="cs-CZ" dirty="0" smtClean="0"/>
              <a:t>Pomáhají </a:t>
            </a:r>
            <a:r>
              <a:rPr lang="cs-CZ" dirty="0" smtClean="0"/>
              <a:t>rodičům </a:t>
            </a:r>
            <a:r>
              <a:rPr lang="cs-CZ" dirty="0" smtClean="0"/>
              <a:t>zvládnout speciální dovednosti (znakovou řeč, komunikaci s autistou, </a:t>
            </a:r>
            <a:r>
              <a:rPr lang="cs-CZ" dirty="0" smtClean="0"/>
              <a:t>základy prostorové orientace u </a:t>
            </a:r>
            <a:r>
              <a:rPr lang="cs-CZ" dirty="0" smtClean="0"/>
              <a:t>nevidomého…)</a:t>
            </a:r>
          </a:p>
          <a:p>
            <a:r>
              <a:rPr lang="cs-CZ" dirty="0" smtClean="0"/>
              <a:t>Učí dítě speciálním dovednostem</a:t>
            </a:r>
          </a:p>
          <a:p>
            <a:r>
              <a:rPr lang="cs-CZ" dirty="0" smtClean="0"/>
              <a:t>Provádí průběžnou vývojovou diagnostiku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16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Příklad-diagnostika poruch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Získání informací ze školy- </a:t>
            </a:r>
            <a:r>
              <a:rPr lang="cs-CZ" dirty="0">
                <a:hlinkClick r:id="rId2" action="ppaction://hlinkfile"/>
              </a:rPr>
              <a:t>školní dotazník</a:t>
            </a:r>
            <a:endParaRPr lang="cs-CZ" dirty="0"/>
          </a:p>
          <a:p>
            <a:r>
              <a:rPr lang="cs-CZ" dirty="0" smtClean="0"/>
              <a:t>Rozhovor </a:t>
            </a:r>
            <a:r>
              <a:rPr lang="cs-CZ" dirty="0" smtClean="0"/>
              <a:t>s rodiči a žákem– popis problému a jeho projevů</a:t>
            </a:r>
          </a:p>
          <a:p>
            <a:r>
              <a:rPr lang="cs-CZ" dirty="0" err="1" smtClean="0"/>
              <a:t>Anamneza</a:t>
            </a:r>
            <a:r>
              <a:rPr lang="cs-CZ" dirty="0" smtClean="0"/>
              <a:t> </a:t>
            </a:r>
            <a:r>
              <a:rPr lang="cs-CZ" dirty="0" smtClean="0"/>
              <a:t>osobní i rodinná</a:t>
            </a:r>
          </a:p>
          <a:p>
            <a:r>
              <a:rPr lang="cs-CZ" dirty="0" smtClean="0"/>
              <a:t>Diagnostika (nadání, školní dovednosti, percepční funkce) </a:t>
            </a:r>
          </a:p>
          <a:p>
            <a:r>
              <a:rPr lang="cs-CZ" dirty="0" smtClean="0"/>
              <a:t>Vyhodnocení výsledků - závěr </a:t>
            </a:r>
            <a:r>
              <a:rPr lang="cs-CZ" dirty="0" smtClean="0"/>
              <a:t>z vyšetření</a:t>
            </a:r>
          </a:p>
          <a:p>
            <a:r>
              <a:rPr lang="cs-CZ" dirty="0" smtClean="0"/>
              <a:t>Rozhovor s rodiči</a:t>
            </a:r>
          </a:p>
          <a:p>
            <a:r>
              <a:rPr lang="cs-CZ" dirty="0" smtClean="0">
                <a:hlinkClick r:id="rId3" action="ppaction://hlinkfile"/>
              </a:rPr>
              <a:t>Zpráva z vyšetření </a:t>
            </a:r>
            <a:r>
              <a:rPr lang="cs-CZ" dirty="0" smtClean="0"/>
              <a:t>určená </a:t>
            </a:r>
            <a:r>
              <a:rPr lang="cs-CZ" dirty="0" smtClean="0"/>
              <a:t>ZZ , doporučení pro školu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 smtClean="0"/>
              <a:t>případě potřeby návštěva ve škole, metodické vedení </a:t>
            </a:r>
            <a:r>
              <a:rPr lang="cs-CZ" dirty="0" smtClean="0"/>
              <a:t>učitelů</a:t>
            </a:r>
          </a:p>
          <a:p>
            <a:r>
              <a:rPr lang="cs-CZ" dirty="0" smtClean="0"/>
              <a:t>V případě potřeby návazná speciálně pedagogická, psychologická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19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Ředitel základní, střední a vyšší odborné školy zabezpečuje poskytování poradenských služeb ve škole </a:t>
            </a:r>
            <a:r>
              <a:rPr lang="cs-CZ" sz="2800" b="1" dirty="0"/>
              <a:t>zpravidla výchovným poradcem</a:t>
            </a:r>
            <a:r>
              <a:rPr lang="cs-CZ" sz="2800" dirty="0"/>
              <a:t> </a:t>
            </a:r>
            <a:r>
              <a:rPr lang="cs-CZ" sz="2800" b="1" dirty="0"/>
              <a:t>a školním metodikem prevence</a:t>
            </a:r>
            <a:r>
              <a:rPr lang="cs-CZ" sz="2800" dirty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800" b="1" dirty="0"/>
              <a:t>může být zajišťováno </a:t>
            </a:r>
            <a:r>
              <a:rPr lang="cs-CZ" sz="2800" b="1" dirty="0" smtClean="0"/>
              <a:t>  i </a:t>
            </a:r>
            <a:r>
              <a:rPr lang="cs-CZ" sz="2800" b="1" dirty="0"/>
              <a:t>školním psychologem nebo školním speciálním pedagogem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Ve škole jsou zajišťovány poradenské služby v rozsahu odpovídajícím počtu a vzdělávacím potřebám žáků školy zaměřené na: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20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 smtClean="0"/>
              <a:t>prevenci </a:t>
            </a:r>
            <a:r>
              <a:rPr lang="cs-CZ" sz="2200" dirty="0"/>
              <a:t>školní neúspěšnosti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primární prevenci sociálně patologických </a:t>
            </a:r>
            <a:r>
              <a:rPr lang="cs-CZ" sz="2200" dirty="0" smtClean="0"/>
              <a:t>jevů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kariérové poradenství integrující vzdělávací, informační </a:t>
            </a:r>
            <a:r>
              <a:rPr lang="cs-CZ" sz="2200" dirty="0" smtClean="0"/>
              <a:t>      a </a:t>
            </a:r>
            <a:r>
              <a:rPr lang="cs-CZ" sz="2200" dirty="0"/>
              <a:t>poradenskou podporu vhodné volbě vzdělávací cesty </a:t>
            </a:r>
            <a:r>
              <a:rPr lang="cs-CZ" sz="2200" dirty="0" smtClean="0"/>
              <a:t>         a </a:t>
            </a:r>
            <a:r>
              <a:rPr lang="cs-CZ" sz="2200" dirty="0"/>
              <a:t>pozdějšímu profesnímu uplatnění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odbornou podporu při integraci a vzdělávání žáků se speciálními vzdělávacími potřebami, včetně žáků z jiného kulturního prostředí a žáků se sociálním znevýhodněním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péči o vzdělávání nadaných a mimořádně nadaných žáků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průběžnou a dlouhodobou péči o žáky s výchovnými či výukovými obtížemi a vytváření předpokladů pro jeho snižování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metodickou podporu učitelům při aplikaci psychologických a sociálně pedagogických poznatků a dovedností do vzdělávací činnosti školy</a:t>
            </a:r>
          </a:p>
          <a:p>
            <a:pPr marL="990600" lvl="1" indent="-533400"/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Osnova kurzu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rozumíme pod pojmem školní poradenství</a:t>
            </a:r>
          </a:p>
          <a:p>
            <a:r>
              <a:rPr lang="cs-CZ" dirty="0" smtClean="0"/>
              <a:t>Historie školního poradenství </a:t>
            </a:r>
          </a:p>
          <a:p>
            <a:r>
              <a:rPr lang="cs-CZ" dirty="0" smtClean="0"/>
              <a:t>Rámující legislativa</a:t>
            </a:r>
          </a:p>
          <a:p>
            <a:r>
              <a:rPr lang="cs-CZ" dirty="0" smtClean="0"/>
              <a:t>Systém poradenských služeb ve školství</a:t>
            </a:r>
          </a:p>
          <a:p>
            <a:r>
              <a:rPr lang="cs-CZ" dirty="0" smtClean="0"/>
              <a:t>Uživatelé a poskytovatelé poradenských služeb</a:t>
            </a:r>
          </a:p>
          <a:p>
            <a:r>
              <a:rPr lang="cs-CZ" dirty="0" smtClean="0"/>
              <a:t>Proměny systému v současné době</a:t>
            </a:r>
          </a:p>
          <a:p>
            <a:endParaRPr lang="cs-CZ" dirty="0" smtClean="0"/>
          </a:p>
          <a:p>
            <a:r>
              <a:rPr lang="cs-CZ" dirty="0" smtClean="0"/>
              <a:t>Kazuistiky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74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Možnosti a limity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Poradenské služby se odvíjejí od toho, </a:t>
            </a:r>
            <a:r>
              <a:rPr lang="cs-CZ" dirty="0"/>
              <a:t>zda je ve škole vytvořen nějaký systém </a:t>
            </a:r>
            <a:r>
              <a:rPr lang="cs-CZ" dirty="0" smtClean="0"/>
              <a:t>jejich koordinace a </a:t>
            </a:r>
            <a:r>
              <a:rPr lang="cs-CZ" dirty="0" smtClean="0"/>
              <a:t>jak </a:t>
            </a:r>
            <a:r>
              <a:rPr lang="cs-CZ" dirty="0" smtClean="0"/>
              <a:t>je ŠPP odborně obsazené </a:t>
            </a:r>
            <a:endParaRPr lang="cs-CZ" dirty="0" smtClean="0"/>
          </a:p>
          <a:p>
            <a:r>
              <a:rPr lang="cs-CZ" dirty="0" smtClean="0"/>
              <a:t>Každá škola musí mít výchovného poradce a metodika prevence, další odborníci jsou „</a:t>
            </a:r>
            <a:r>
              <a:rPr lang="cs-CZ" dirty="0" err="1" smtClean="0"/>
              <a:t>nadstandart</a:t>
            </a:r>
            <a:r>
              <a:rPr lang="cs-CZ" dirty="0" smtClean="0"/>
              <a:t>“</a:t>
            </a:r>
            <a:endParaRPr lang="cs-CZ" dirty="0" smtClean="0"/>
          </a:p>
          <a:p>
            <a:r>
              <a:rPr lang="cs-CZ" dirty="0" smtClean="0"/>
              <a:t>Mnohde jsou tyto funkce kumulované a mnohde </a:t>
            </a:r>
            <a:r>
              <a:rPr lang="cs-CZ" dirty="0" smtClean="0"/>
              <a:t>               </a:t>
            </a:r>
            <a:r>
              <a:rPr lang="cs-CZ" dirty="0" smtClean="0"/>
              <a:t>je zastávají vedoucí pracovníci </a:t>
            </a:r>
            <a:r>
              <a:rPr lang="cs-CZ" dirty="0" smtClean="0"/>
              <a:t>školy</a:t>
            </a:r>
          </a:p>
          <a:p>
            <a:r>
              <a:rPr lang="cs-CZ" dirty="0" smtClean="0"/>
              <a:t>Časová dotace na poradenskou práci je zcela nedostatečná</a:t>
            </a:r>
            <a:endParaRPr lang="cs-CZ" dirty="0" smtClean="0"/>
          </a:p>
          <a:p>
            <a:r>
              <a:rPr lang="cs-CZ" dirty="0" smtClean="0"/>
              <a:t>Problémem bývá i nekompetentnost poradenských pracovníků (nemají odborné vzdělání, osobnostní předpoklady apod.)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39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služeb v ŠPP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Propojení služeb směrem k vedení školy (vyjasnění rolí, vedení ŠPP, zakázky ze strany vedení, priority)</a:t>
            </a:r>
          </a:p>
          <a:p>
            <a:r>
              <a:rPr lang="cs-CZ" dirty="0" smtClean="0"/>
              <a:t>Provázanost služeb, propojení s jejich uživateli       (žáci, učitelé, zákonní zástupci)-ze spektra služeb poskytovat ty, které jsou skutečně potřebné (efektivita)</a:t>
            </a:r>
          </a:p>
          <a:p>
            <a:r>
              <a:rPr lang="cs-CZ" dirty="0" smtClean="0"/>
              <a:t>Koordinace samotných služeb-vymezení kompetencí, společné dokumenty, plány práce na školní rok</a:t>
            </a:r>
          </a:p>
          <a:p>
            <a:r>
              <a:rPr lang="cs-CZ" dirty="0" smtClean="0"/>
              <a:t>Spolupráce s vnějšími subjekty-školská poradenská zařízení, zdravotníci, OSPOD…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Čemu </a:t>
            </a:r>
            <a:r>
              <a:rPr lang="cs-CZ" dirty="0" smtClean="0"/>
              <a:t>zejména věnujeme </a:t>
            </a:r>
            <a:r>
              <a:rPr lang="cs-CZ" dirty="0" smtClean="0"/>
              <a:t>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Péče o žáky se speciálními vzdělávacími </a:t>
            </a:r>
            <a:r>
              <a:rPr lang="cs-CZ" dirty="0" smtClean="0"/>
              <a:t>potřebami</a:t>
            </a:r>
          </a:p>
          <a:p>
            <a:pPr>
              <a:buFontTx/>
              <a:buChar char="-"/>
            </a:pPr>
            <a:r>
              <a:rPr lang="cs-CZ" dirty="0" smtClean="0"/>
              <a:t>Žáci s poruchami učení</a:t>
            </a:r>
          </a:p>
          <a:p>
            <a:pPr>
              <a:buFontTx/>
              <a:buChar char="-"/>
            </a:pPr>
            <a:r>
              <a:rPr lang="cs-CZ" dirty="0"/>
              <a:t>Ž</a:t>
            </a:r>
            <a:r>
              <a:rPr lang="cs-CZ" dirty="0" smtClean="0"/>
              <a:t>áci s poruchami chování</a:t>
            </a:r>
          </a:p>
          <a:p>
            <a:pPr>
              <a:buFontTx/>
              <a:buChar char="-"/>
            </a:pPr>
            <a:r>
              <a:rPr lang="cs-CZ" dirty="0" smtClean="0"/>
              <a:t>Žáci s poruchou autistického spektra</a:t>
            </a:r>
          </a:p>
          <a:p>
            <a:pPr>
              <a:buFontTx/>
              <a:buChar char="-"/>
            </a:pPr>
            <a:r>
              <a:rPr lang="cs-CZ" dirty="0" smtClean="0"/>
              <a:t>Žáci s mentálním postižením</a:t>
            </a:r>
          </a:p>
          <a:p>
            <a:pPr>
              <a:buFontTx/>
              <a:buChar char="-"/>
            </a:pPr>
            <a:r>
              <a:rPr lang="cs-CZ" dirty="0" smtClean="0"/>
              <a:t>Žáci s tělesným, zrakovým, sluchovým postižením a NKS</a:t>
            </a:r>
          </a:p>
          <a:p>
            <a:pPr>
              <a:buFontTx/>
              <a:buChar char="-"/>
            </a:pPr>
            <a:r>
              <a:rPr lang="cs-CZ" dirty="0" smtClean="0"/>
              <a:t>Žáci sociálně znevýhodnění</a:t>
            </a:r>
          </a:p>
          <a:p>
            <a:pPr>
              <a:buFontTx/>
              <a:buChar char="-"/>
            </a:pPr>
            <a:r>
              <a:rPr lang="cs-CZ" dirty="0" smtClean="0"/>
              <a:t>Žáci mimořádně nadaní</a:t>
            </a:r>
            <a:endParaRPr lang="cs-CZ" dirty="0" smtClean="0"/>
          </a:p>
          <a:p>
            <a:r>
              <a:rPr lang="cs-CZ" dirty="0" smtClean="0"/>
              <a:t>Prevence školní neúspěšnosti</a:t>
            </a:r>
          </a:p>
          <a:p>
            <a:r>
              <a:rPr lang="cs-CZ" dirty="0" smtClean="0"/>
              <a:t>Prevence  a řešení rizikového chování</a:t>
            </a:r>
          </a:p>
          <a:p>
            <a:r>
              <a:rPr lang="cs-CZ" dirty="0" smtClean="0"/>
              <a:t>Kariérní poradenství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3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o žáky se SVP včetně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Výchovný poradce: komunikace se ŠPZ, zpracování      a předání výstupů z </a:t>
            </a:r>
            <a:r>
              <a:rPr lang="cs-CZ" dirty="0" smtClean="0"/>
              <a:t>vyšetření</a:t>
            </a:r>
            <a:endParaRPr lang="cs-CZ" dirty="0" smtClean="0"/>
          </a:p>
          <a:p>
            <a:r>
              <a:rPr lang="cs-CZ" dirty="0" smtClean="0"/>
              <a:t>Speciální pedagog: kroužky pro děti s poruchami učení, reedukace poruch, individuální práce se žáky     s postižením, metodické vedení učitelů</a:t>
            </a:r>
          </a:p>
          <a:p>
            <a:r>
              <a:rPr lang="cs-CZ" dirty="0" smtClean="0"/>
              <a:t>Metodik prevence: sledování klimatu třídy,       případné intervence</a:t>
            </a:r>
          </a:p>
          <a:p>
            <a:r>
              <a:rPr lang="cs-CZ" dirty="0" smtClean="0"/>
              <a:t>Psycholog: diagnostika, individuální podpora žákovi    a rodičům, konzultace učitelům, komunikace s odborníky ve ŠPZ…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668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péče o žáka se SVP-</a:t>
            </a:r>
            <a:br>
              <a:rPr lang="cs-CZ" dirty="0" smtClean="0"/>
            </a:br>
            <a:r>
              <a:rPr lang="cs-CZ" dirty="0" smtClean="0"/>
              <a:t>poruchy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Včasná identifikace dítěte s obtížemi </a:t>
            </a:r>
          </a:p>
          <a:p>
            <a:r>
              <a:rPr lang="cs-CZ" dirty="0" smtClean="0"/>
              <a:t>Diagnostika (škola </a:t>
            </a:r>
            <a:r>
              <a:rPr lang="cs-CZ" dirty="0" smtClean="0"/>
              <a:t>+ ŠPZ)</a:t>
            </a:r>
          </a:p>
          <a:p>
            <a:r>
              <a:rPr lang="cs-CZ" dirty="0" smtClean="0"/>
              <a:t>Na základě výsledků vyšetření nastavení podpůrných opatření ve škole (např. změny v organizaci výuky, modifikace vyučovacích metod a forem, využití pomůcek, úprava hodnocení, nabídka kroužku pro dyslektiky….)</a:t>
            </a:r>
          </a:p>
          <a:p>
            <a:r>
              <a:rPr lang="cs-CZ" dirty="0" smtClean="0"/>
              <a:t>Součástí podpory může být i práce se třídním kolektivem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683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vidí žák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Můžu si přesednout do první lavice, paní učitelka mi          se vším víc pomáhá.</a:t>
            </a:r>
          </a:p>
          <a:p>
            <a:r>
              <a:rPr lang="cs-CZ" dirty="0" smtClean="0"/>
              <a:t>Začal jsem chodit do kroužku, kde se to všechno dělá mnohem zajímavěji a je nás tam jen pár. Tam mi to jde.</a:t>
            </a:r>
          </a:p>
          <a:p>
            <a:r>
              <a:rPr lang="cs-CZ" dirty="0" smtClean="0"/>
              <a:t>Chyby za které nemůžu mi paní učitelka nepočítá.</a:t>
            </a:r>
          </a:p>
          <a:p>
            <a:r>
              <a:rPr lang="cs-CZ" dirty="0" smtClean="0"/>
              <a:t>Mám víc času na diktáty a písemky, když něco nestihnu, nevadí. Nebo to mám rovnou zkrácené.</a:t>
            </a:r>
          </a:p>
          <a:p>
            <a:r>
              <a:rPr lang="cs-CZ" dirty="0" smtClean="0"/>
              <a:t>Když nestihnu zápis ve vlastivědě, dostanu ho nakopírovaný.</a:t>
            </a:r>
          </a:p>
          <a:p>
            <a:r>
              <a:rPr lang="cs-CZ" dirty="0" smtClean="0"/>
              <a:t>Doma hrajeme každý den slovní kopanou a šibenici a prý si tím něco cvičím </a:t>
            </a:r>
            <a:r>
              <a:rPr lang="cs-CZ" dirty="0" smtClean="0">
                <a:sym typeface="Wingdings" pitchFamily="2" charset="2"/>
              </a:rPr>
              <a:t></a:t>
            </a:r>
            <a:r>
              <a:rPr lang="cs-CZ" dirty="0" smtClean="0"/>
              <a:t> </a:t>
            </a:r>
          </a:p>
          <a:p>
            <a:r>
              <a:rPr lang="cs-CZ" dirty="0" smtClean="0"/>
              <a:t>Dostávám lepší známky, tak asi nejsem </a:t>
            </a:r>
            <a:r>
              <a:rPr lang="cs-CZ" dirty="0" err="1" smtClean="0"/>
              <a:t>hloupej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školní neúspěšnosti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Pozornost žákům s výukovými obtížemi</a:t>
            </a:r>
          </a:p>
          <a:p>
            <a:r>
              <a:rPr lang="cs-CZ" dirty="0" smtClean="0"/>
              <a:t>Včasná diagnostika (pedagogická a psychologická)</a:t>
            </a:r>
          </a:p>
          <a:p>
            <a:r>
              <a:rPr lang="cs-CZ" dirty="0" smtClean="0"/>
              <a:t>Pozornost rodinnému zázemí</a:t>
            </a:r>
          </a:p>
          <a:p>
            <a:r>
              <a:rPr lang="cs-CZ" dirty="0" smtClean="0"/>
              <a:t>Podpora žáka v době, kdy je ještě motivovaný</a:t>
            </a:r>
          </a:p>
          <a:p>
            <a:r>
              <a:rPr lang="cs-CZ" dirty="0" smtClean="0"/>
              <a:t>Sledování omluvených i neomluvených absencí</a:t>
            </a:r>
          </a:p>
          <a:p>
            <a:r>
              <a:rPr lang="cs-CZ" dirty="0" smtClean="0"/>
              <a:t>Častý kontakt s rodiči</a:t>
            </a:r>
          </a:p>
          <a:p>
            <a:r>
              <a:rPr lang="cs-CZ" dirty="0" smtClean="0"/>
              <a:t>Individuální dopomoc žákovi (doučování, styly učení)</a:t>
            </a:r>
          </a:p>
          <a:p>
            <a:r>
              <a:rPr lang="cs-CZ" dirty="0" smtClean="0"/>
              <a:t>Konzultace s učiteli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9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Prevence a řešení rizikového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Práce s klimatem třídy a školy (diagnostika, práce       se třídními kolektivy –prevence i intervence)</a:t>
            </a:r>
          </a:p>
          <a:p>
            <a:r>
              <a:rPr lang="cs-CZ" dirty="0" smtClean="0"/>
              <a:t>Adaptace nových žáků</a:t>
            </a:r>
          </a:p>
          <a:p>
            <a:r>
              <a:rPr lang="cs-CZ" dirty="0" smtClean="0"/>
              <a:t>Podpora samosprávy školy (školní parlamenty)</a:t>
            </a:r>
          </a:p>
          <a:p>
            <a:r>
              <a:rPr lang="cs-CZ" dirty="0" smtClean="0"/>
              <a:t>Minimální preventivní program školy</a:t>
            </a:r>
          </a:p>
          <a:p>
            <a:r>
              <a:rPr lang="cs-CZ" dirty="0" smtClean="0"/>
              <a:t>„osvěta“ směrem k rodičům</a:t>
            </a:r>
          </a:p>
          <a:p>
            <a:r>
              <a:rPr lang="cs-CZ" dirty="0" smtClean="0"/>
              <a:t>Podpora zdravého vývoje žáků</a:t>
            </a:r>
          </a:p>
          <a:p>
            <a:r>
              <a:rPr lang="cs-CZ" dirty="0" smtClean="0"/>
              <a:t>Systém hodnocení a klasifikace chování</a:t>
            </a:r>
          </a:p>
          <a:p>
            <a:r>
              <a:rPr lang="cs-CZ" dirty="0" smtClean="0"/>
              <a:t>Koordinovaná intervence v případě selhání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6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Příklad – koordinované řešení šikany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Včasná a kvalitní diagnostika vztahů ve třídě</a:t>
            </a:r>
          </a:p>
          <a:p>
            <a:r>
              <a:rPr lang="cs-CZ" dirty="0" smtClean="0"/>
              <a:t>Metodicky správné vyšetřování šikany </a:t>
            </a:r>
          </a:p>
          <a:p>
            <a:r>
              <a:rPr lang="cs-CZ" dirty="0" smtClean="0"/>
              <a:t>Individuální práce s oběťmi i agresory</a:t>
            </a:r>
          </a:p>
          <a:p>
            <a:r>
              <a:rPr lang="cs-CZ" dirty="0" smtClean="0"/>
              <a:t>Práce s nemocným kolektivem</a:t>
            </a:r>
          </a:p>
          <a:p>
            <a:r>
              <a:rPr lang="cs-CZ" dirty="0" smtClean="0"/>
              <a:t>Výchovná opatření</a:t>
            </a:r>
          </a:p>
          <a:p>
            <a:r>
              <a:rPr lang="cs-CZ" dirty="0" smtClean="0"/>
              <a:t>Spolupráce-nekonfrontační rozhovory s rodiči</a:t>
            </a:r>
          </a:p>
          <a:p>
            <a:r>
              <a:rPr lang="cs-CZ" dirty="0" smtClean="0"/>
              <a:t>Průběžné sledování klimatu třídy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04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Administrativa kolem přihlášek na SŠ</a:t>
            </a:r>
          </a:p>
          <a:p>
            <a:r>
              <a:rPr lang="cs-CZ" dirty="0" smtClean="0"/>
              <a:t>Poradenství- pomoc žákům při vhodné volbě </a:t>
            </a:r>
          </a:p>
          <a:p>
            <a:r>
              <a:rPr lang="cs-CZ" dirty="0" smtClean="0"/>
              <a:t>Výuka předmětu Volba povolání</a:t>
            </a:r>
          </a:p>
          <a:p>
            <a:r>
              <a:rPr lang="cs-CZ" dirty="0" smtClean="0"/>
              <a:t>Poradenství pro rodiče-zprostředkování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3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činností, které souvisí s poskytováním poradenských služeb žákům, zákonným zástupcům        a učitelům</a:t>
            </a:r>
          </a:p>
          <a:p>
            <a:r>
              <a:rPr lang="cs-CZ" dirty="0" smtClean="0"/>
              <a:t>Tyto služby poskytují kvalifikovaní odborníci ve škole       i mimo ni</a:t>
            </a:r>
          </a:p>
          <a:p>
            <a:r>
              <a:rPr lang="cs-CZ" dirty="0" smtClean="0"/>
              <a:t>Kontext </a:t>
            </a:r>
            <a:r>
              <a:rPr lang="cs-CZ" dirty="0" smtClean="0"/>
              <a:t>poskytování poradenských služeb ve škole (poradenství jako pomáhající profese v převážně výkonově zaměřeném systému)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9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Příklad optimálního pojetí-</a:t>
            </a:r>
            <a:br>
              <a:rPr lang="cs-CZ" dirty="0" smtClean="0"/>
            </a:br>
            <a:r>
              <a:rPr lang="cs-CZ" dirty="0" smtClean="0"/>
              <a:t>předmět Volba povolání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Sebepoznání – jaký jsem a co to znamená  vzhledem           k výběru profese</a:t>
            </a:r>
          </a:p>
          <a:p>
            <a:pPr eaLnBrk="1" hangingPunct="1"/>
            <a:r>
              <a:rPr lang="cs-CZ" dirty="0" smtClean="0"/>
              <a:t>Rozhodování-podle čeho se v životě rozhoduji</a:t>
            </a:r>
            <a:r>
              <a:rPr lang="cs-CZ" smtClean="0"/>
              <a:t>,             </a:t>
            </a:r>
            <a:r>
              <a:rPr lang="cs-CZ" dirty="0" smtClean="0"/>
              <a:t>komu věřím</a:t>
            </a:r>
          </a:p>
          <a:p>
            <a:pPr eaLnBrk="1" hangingPunct="1"/>
            <a:r>
              <a:rPr lang="cs-CZ" dirty="0" smtClean="0"/>
              <a:t>Akční plánování-co je třeba udělat a kdy</a:t>
            </a:r>
          </a:p>
          <a:p>
            <a:pPr eaLnBrk="1" hangingPunct="1"/>
            <a:r>
              <a:rPr lang="cs-CZ" dirty="0" smtClean="0"/>
              <a:t>Adaptace na životní změny-jak být připraven „na vše“</a:t>
            </a:r>
          </a:p>
          <a:p>
            <a:pPr eaLnBrk="1" hangingPunct="1"/>
            <a:r>
              <a:rPr lang="cs-CZ" dirty="0" smtClean="0"/>
              <a:t>Možnosti absolventa ZŠ-kam po ZŠ zamířit</a:t>
            </a:r>
          </a:p>
          <a:p>
            <a:pPr eaLnBrk="1" hangingPunct="1"/>
            <a:r>
              <a:rPr lang="cs-CZ" dirty="0" smtClean="0"/>
              <a:t>Informační základna-kde jsou pro mě všechny potřebné informace</a:t>
            </a:r>
          </a:p>
          <a:p>
            <a:pPr eaLnBrk="1" hangingPunct="1"/>
            <a:r>
              <a:rPr lang="cs-CZ" dirty="0" smtClean="0"/>
              <a:t>Svět práce, trh práce-do jakého systému se to vlastně dostávám…</a:t>
            </a:r>
          </a:p>
        </p:txBody>
      </p:sp>
    </p:spTree>
    <p:extLst>
      <p:ext uri="{BB962C8B-B14F-4D97-AF65-F5344CB8AC3E}">
        <p14:creationId xmlns:p14="http://schemas.microsoft.com/office/powerpoint/2010/main" val="38816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Vznik poradenských služeb – důsledek společenských změn na přelomu 19./20. století</a:t>
            </a:r>
          </a:p>
          <a:p>
            <a:r>
              <a:rPr lang="cs-CZ" dirty="0" smtClean="0"/>
              <a:t>Podmínky, které sehrály svou roli: vyspělost společnosti-ekonomická úroveň-skutečná  „masová“ realizace školní docházky-konstituování odborných disciplín-společenské klima-proměna školského systému (škola-místo, kde se socializují a vzdělávají lidé pro potřeby společnosti) </a:t>
            </a:r>
          </a:p>
          <a:p>
            <a:r>
              <a:rPr lang="cs-CZ" dirty="0" smtClean="0"/>
              <a:t>Hlavní obory poradenství</a:t>
            </a:r>
          </a:p>
          <a:p>
            <a:pPr>
              <a:buFontTx/>
              <a:buChar char="-"/>
            </a:pPr>
            <a:r>
              <a:rPr lang="cs-CZ" dirty="0" smtClean="0"/>
              <a:t>Péče o delikventy</a:t>
            </a:r>
          </a:p>
          <a:p>
            <a:pPr>
              <a:buFontTx/>
              <a:buChar char="-"/>
            </a:pPr>
            <a:r>
              <a:rPr lang="cs-CZ" dirty="0" smtClean="0"/>
              <a:t>Laboratoře pro výzkum vývoje dětí</a:t>
            </a:r>
          </a:p>
          <a:p>
            <a:pPr>
              <a:buFontTx/>
              <a:buChar char="-"/>
            </a:pPr>
            <a:r>
              <a:rPr lang="cs-CZ" dirty="0" smtClean="0"/>
              <a:t>Volba povolání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35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poradenství v česko-slovenském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Testování pro volbu povolání po 1. světové válce</a:t>
            </a:r>
          </a:p>
          <a:p>
            <a:r>
              <a:rPr lang="cs-CZ" dirty="0" smtClean="0"/>
              <a:t>Deformace rodícího se systému po 2. světové válce  </a:t>
            </a:r>
            <a:r>
              <a:rPr lang="cs-CZ" dirty="0" smtClean="0"/>
              <a:t>             </a:t>
            </a:r>
            <a:r>
              <a:rPr lang="cs-CZ" dirty="0" smtClean="0"/>
              <a:t>a roce 1948</a:t>
            </a:r>
          </a:p>
          <a:p>
            <a:r>
              <a:rPr lang="cs-CZ" dirty="0" smtClean="0"/>
              <a:t>Druhá vlna budování systému v 50. letech 20. </a:t>
            </a:r>
            <a:r>
              <a:rPr lang="cs-CZ" dirty="0" err="1" smtClean="0"/>
              <a:t>století-vyškolení</a:t>
            </a:r>
            <a:r>
              <a:rPr lang="cs-CZ" dirty="0" smtClean="0"/>
              <a:t> </a:t>
            </a:r>
            <a:r>
              <a:rPr lang="cs-CZ" dirty="0" smtClean="0"/>
              <a:t>učitelé (poradci pro volbu povolání, později výchovní poradci). </a:t>
            </a:r>
            <a:endParaRPr lang="cs-CZ" dirty="0" smtClean="0"/>
          </a:p>
          <a:p>
            <a:r>
              <a:rPr lang="cs-CZ" dirty="0" smtClean="0"/>
              <a:t>Odborní </a:t>
            </a:r>
            <a:r>
              <a:rPr lang="cs-CZ" dirty="0" smtClean="0"/>
              <a:t>pracovníci mimo školy-psychologické poradenství</a:t>
            </a:r>
          </a:p>
          <a:p>
            <a:r>
              <a:rPr lang="cs-CZ" dirty="0" smtClean="0"/>
              <a:t>Psychologicko-výchovné kliniky (1957 Bratislava, 1958 Brno, 1959 Košice, 1967 Praha)</a:t>
            </a:r>
          </a:p>
          <a:p>
            <a:r>
              <a:rPr lang="cs-CZ" dirty="0" smtClean="0"/>
              <a:t>1968-síť pedagogicko psychologických poraden (krajské, okresní)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72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Opětovná ideologická deformace systému</a:t>
            </a:r>
          </a:p>
          <a:p>
            <a:r>
              <a:rPr lang="cs-CZ" dirty="0" smtClean="0"/>
              <a:t>Postupný nárůst zájmu o žáky s výukovými problémy</a:t>
            </a:r>
          </a:p>
          <a:p>
            <a:r>
              <a:rPr lang="cs-CZ" dirty="0" smtClean="0"/>
              <a:t>Vliv medicínského modelu</a:t>
            </a:r>
          </a:p>
          <a:p>
            <a:r>
              <a:rPr lang="cs-CZ" dirty="0" smtClean="0"/>
              <a:t>Proměna poradenských služeb po roce 1989-právní subjektivita škol-angažovanost odborníků (speciální pedagogové, ojediněle psychologové)</a:t>
            </a:r>
          </a:p>
          <a:p>
            <a:r>
              <a:rPr lang="cs-CZ" dirty="0" smtClean="0"/>
              <a:t>Obohacení systému poradenských služeb o:</a:t>
            </a:r>
          </a:p>
          <a:p>
            <a:pPr>
              <a:buFontTx/>
              <a:buChar char="-"/>
            </a:pPr>
            <a:r>
              <a:rPr lang="cs-CZ" dirty="0" smtClean="0"/>
              <a:t>Speciální pedagogická centra SPC</a:t>
            </a:r>
          </a:p>
          <a:p>
            <a:pPr>
              <a:buFontTx/>
              <a:buChar char="-"/>
            </a:pPr>
            <a:r>
              <a:rPr lang="cs-CZ" dirty="0" smtClean="0"/>
              <a:t>Střediska výchovné péče SVP </a:t>
            </a:r>
          </a:p>
          <a:p>
            <a:r>
              <a:rPr lang="cs-CZ" dirty="0" smtClean="0"/>
              <a:t>Od roku 2000 </a:t>
            </a:r>
            <a:r>
              <a:rPr lang="cs-CZ" dirty="0" smtClean="0"/>
              <a:t>snaha o systém v zavádění speciálních pedagogů a psychologů </a:t>
            </a:r>
            <a:r>
              <a:rPr lang="cs-CZ" dirty="0" smtClean="0"/>
              <a:t>do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4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školního poradenství-legislativa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předškolním, základním, středním, vyšším odborném a jiném vzdělávání (Školský zákon) – 561/2004, novelizace 472/2011, </a:t>
            </a:r>
            <a:r>
              <a:rPr lang="cs-CZ" b="1" dirty="0" smtClean="0"/>
              <a:t>82/2015</a:t>
            </a:r>
          </a:p>
          <a:p>
            <a:r>
              <a:rPr lang="cs-CZ" dirty="0" smtClean="0"/>
              <a:t>Vyhláška 72/2005 o poskytování poradenských služeb ve školách a školských poradenských zařízeních, novelizace  </a:t>
            </a:r>
            <a:r>
              <a:rPr lang="cs-CZ" b="1" dirty="0" smtClean="0"/>
              <a:t>116/2011</a:t>
            </a:r>
          </a:p>
          <a:p>
            <a:r>
              <a:rPr lang="cs-CZ" dirty="0" smtClean="0"/>
              <a:t>Vyhláška 73/2005 o vzdělávání dětí, žáků a studentů   se speciálními vzdělávacími potřebami a dětí, žáků      a studentů mimořádně nadaných, novelizace 147/2011, 103/2014, </a:t>
            </a:r>
            <a:r>
              <a:rPr lang="cs-CZ" b="1" dirty="0" smtClean="0"/>
              <a:t>27/2016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43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Školský zákon-co stojí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je základním rámcem, do velké míry obecným, pro jeho aplikaci jsou klíčové podrobnější vyhlášky.   Co vymezuje zákon? Mimo jiné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Zásady a cíle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Existenci Rámcového vzdělávacího programu a školního vzdělávacího programu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Vzdělávání dětí, žáků a studentů se speciálními vzdělávacími potřebami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Vzdělávání nadaných dětí, žáků a studentů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69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116/2011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Vymezuje zajištění bezplatných poradenských služeb        ve školství dvěma typy institucí:</a:t>
            </a:r>
          </a:p>
          <a:p>
            <a:pPr>
              <a:buFontTx/>
              <a:buChar char="-"/>
            </a:pPr>
            <a:r>
              <a:rPr lang="cs-CZ" dirty="0" smtClean="0"/>
              <a:t>Školská poradenská zařízení: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Pedagogicko</a:t>
            </a:r>
            <a:r>
              <a:rPr lang="cs-CZ" dirty="0"/>
              <a:t> psychologické poradny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Speciálně pedagogická centra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Školy</a:t>
            </a:r>
          </a:p>
          <a:p>
            <a:r>
              <a:rPr lang="cs-CZ" dirty="0"/>
              <a:t>Vymezuje obsah poradenských služeb</a:t>
            </a:r>
          </a:p>
          <a:p>
            <a:r>
              <a:rPr lang="cs-CZ" dirty="0" smtClean="0"/>
              <a:t>V její příloze jsou přesně popsány standardní činnosti jednotlivých článků a pracovníků </a:t>
            </a:r>
          </a:p>
          <a:p>
            <a:r>
              <a:rPr lang="cs-CZ" dirty="0" smtClean="0"/>
              <a:t>Říká, kdo jsou uživatelé poradenských služeb: děti</a:t>
            </a:r>
            <a:r>
              <a:rPr lang="cs-CZ" dirty="0"/>
              <a:t>, žáci, studenti, jejich zákonní zástupci, </a:t>
            </a:r>
            <a:r>
              <a:rPr lang="cs-CZ" dirty="0" smtClean="0"/>
              <a:t>školy a školská zařízení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41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</TotalTime>
  <Words>1818</Words>
  <Application>Microsoft Office PowerPoint</Application>
  <PresentationFormat>Předvádění na obrazovce (4:3)</PresentationFormat>
  <Paragraphs>206</Paragraphs>
  <Slides>30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Tok</vt:lpstr>
      <vt:lpstr>Školní poradenství</vt:lpstr>
      <vt:lpstr>Osnova kurzu Školní poradenství</vt:lpstr>
      <vt:lpstr>Školní poradenství</vt:lpstr>
      <vt:lpstr>Historický kontext</vt:lpstr>
      <vt:lpstr>Historie poradenství v česko-slovenském kontextu</vt:lpstr>
      <vt:lpstr>Prezentace aplikace PowerPoint</vt:lpstr>
      <vt:lpstr>Vnější rámec školního poradenství-legislativa</vt:lpstr>
      <vt:lpstr>Školský zákon-co stojí za pozornost</vt:lpstr>
      <vt:lpstr>Vyhláška 116/2011</vt:lpstr>
      <vt:lpstr>Realita-proč potřebujeme školní poradenství</vt:lpstr>
      <vt:lpstr>Prezentace aplikace PowerPoint</vt:lpstr>
      <vt:lpstr>Systém školního poradenství</vt:lpstr>
      <vt:lpstr>Školské poradenské zařízení- místo, kde probíhá diagnostika</vt:lpstr>
      <vt:lpstr>Specifika poradenství v PPP</vt:lpstr>
      <vt:lpstr>Specifika poradenství v SPC</vt:lpstr>
      <vt:lpstr>Činnost SPC</vt:lpstr>
      <vt:lpstr>Příklad-diagnostika poruch učení</vt:lpstr>
      <vt:lpstr>Specifika poradenství ve škole</vt:lpstr>
      <vt:lpstr>Prezentace aplikace PowerPoint</vt:lpstr>
      <vt:lpstr>Možnosti a limity </vt:lpstr>
      <vt:lpstr>Koordinace služeb v ŠPP</vt:lpstr>
      <vt:lpstr>Čemu zejména věnujeme pozornost</vt:lpstr>
      <vt:lpstr>Péče o žáky se SVP včetně nadaných</vt:lpstr>
      <vt:lpstr>Příklad péče o žáka se SVP- poruchy učení</vt:lpstr>
      <vt:lpstr>Jak to vidí žák</vt:lpstr>
      <vt:lpstr>Prevence školní neúspěšnosti</vt:lpstr>
      <vt:lpstr>Prevence a řešení rizikového chování</vt:lpstr>
      <vt:lpstr>Příklad – koordinované řešení šikany</vt:lpstr>
      <vt:lpstr>Kariérní poradenství</vt:lpstr>
      <vt:lpstr>Příklad optimálního pojetí- předmět Volba povolání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32</cp:revision>
  <dcterms:created xsi:type="dcterms:W3CDTF">2014-02-20T10:50:42Z</dcterms:created>
  <dcterms:modified xsi:type="dcterms:W3CDTF">2016-03-18T05:41:13Z</dcterms:modified>
</cp:coreProperties>
</file>