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7559675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134" y="-114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C887FF05-F231-41DE-BF5A-F2EF3BDF83CD}" type="slidenum">
              <a:t>‹#›</a:t>
            </a:fld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641907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BE1767B-68AA-4231-A885-915A051EA97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713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cs-CZ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4160" cy="37008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>
            <a:spAutoFit/>
          </a:bodyPr>
          <a:lstStyle/>
          <a:p>
            <a:endParaRPr lang="cs-CZ" sz="2400">
              <a:solidFill>
                <a:srgbClr val="000000"/>
              </a:solidFill>
              <a:latin typeface="Thorndale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4160" cy="37008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>
            <a:spAutoFit/>
          </a:bodyPr>
          <a:lstStyle/>
          <a:p>
            <a:endParaRPr lang="cs-CZ" sz="2400">
              <a:solidFill>
                <a:srgbClr val="000000"/>
              </a:solidFill>
              <a:latin typeface="Thorndale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4160" cy="37008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4160" cy="37008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4160" cy="37008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4160" cy="37008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>
            <a:spAutoFit/>
          </a:bodyPr>
          <a:lstStyle/>
          <a:p>
            <a:endParaRPr lang="cs-CZ" sz="2400">
              <a:solidFill>
                <a:srgbClr val="000000"/>
              </a:solidFill>
              <a:latin typeface="Thorndale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4160" cy="37008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>
            <a:spAutoFit/>
          </a:bodyPr>
          <a:lstStyle/>
          <a:p>
            <a:endParaRPr lang="cs-CZ" sz="2400">
              <a:solidFill>
                <a:srgbClr val="000000"/>
              </a:solidFill>
              <a:latin typeface="Thorndale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4160" cy="37008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>
            <a:spAutoFit/>
          </a:bodyPr>
          <a:lstStyle/>
          <a:p>
            <a:endParaRPr lang="cs-CZ" sz="2400">
              <a:solidFill>
                <a:srgbClr val="000000"/>
              </a:solidFill>
              <a:latin typeface="Thorndale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4160" cy="37008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>
            <a:spAutoFit/>
          </a:bodyPr>
          <a:lstStyle/>
          <a:p>
            <a:endParaRPr lang="cs-CZ" sz="2400">
              <a:solidFill>
                <a:srgbClr val="000000"/>
              </a:solidFill>
              <a:latin typeface="Thorndale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65AF20F-C567-4C4D-BABA-9DE7C1F83CB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385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FC4C6B6-1D0C-44C6-AEF2-DDD04F8958F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46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B9E4CCF-0999-4ED5-B0C5-029D8E53A52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765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984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80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510882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41363" y="2101850"/>
            <a:ext cx="4227512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21275" y="2101850"/>
            <a:ext cx="4227513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785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745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9190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3203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64152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8C1D55-09B2-4FF3-8FF1-3424FA7184E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4316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50132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252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97725" y="555625"/>
            <a:ext cx="2151063" cy="63087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41363" y="555625"/>
            <a:ext cx="6303962" cy="63087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323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837AE87-5F7B-4999-8568-A9940909E67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929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F740E8D-3F37-45B5-A61D-277505E3A3E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262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CED41D-42BA-45EC-ACDE-19C0062593A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445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C0C53D6-3900-4B20-84C6-A9E63B70E6B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338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3B4C52F-38B9-4D2A-A817-3FD89B5C2A1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373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6DD9068-AF73-4D66-ABEE-C0120192FE4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601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1C38E0D-A188-4508-84F6-A95A6C9F151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056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D05609F7-6E00-4A9D-BEC1-510BBA1F1472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cs-CZ" sz="2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cs-CZ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05360" y="1893960"/>
            <a:ext cx="9675000" cy="5666399"/>
          </a:xfrm>
          <a:prstGeom prst="rect">
            <a:avLst/>
          </a:prstGeom>
          <a:solidFill>
            <a:srgbClr val="DDDDDD"/>
          </a:solidFill>
          <a:ln w="25400">
            <a:solidFill>
              <a:srgbClr val="C0C0C0"/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cs-CZ" sz="2400">
              <a:latin typeface="Thorndale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Zástupný symbol pro nadpis 2"/>
          <p:cNvSpPr txBox="1">
            <a:spLocks noGrp="1"/>
          </p:cNvSpPr>
          <p:nvPr>
            <p:ph type="title"/>
          </p:nvPr>
        </p:nvSpPr>
        <p:spPr>
          <a:xfrm>
            <a:off x="740879" y="555480"/>
            <a:ext cx="860832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endParaRPr lang="cs-CZ"/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1"/>
          </p:nvPr>
        </p:nvSpPr>
        <p:spPr>
          <a:xfrm>
            <a:off x="740879" y="2101680"/>
            <a:ext cx="8608320" cy="4762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181800" cy="918719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cs-CZ" sz="2400">
              <a:latin typeface="Thorndale" pitchFamily="18"/>
              <a:ea typeface="Arial Unicode MS" pitchFamily="2"/>
              <a:cs typeface="Tahoma" pitchFamily="2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2381399"/>
            <a:ext cx="181800" cy="918719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cs-CZ" sz="2400">
              <a:latin typeface="Thorndale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1168560"/>
            <a:ext cx="181800" cy="918719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cs-CZ" sz="2400">
              <a:latin typeface="Thorndale" pitchFamily="18"/>
              <a:ea typeface="Arial Unicode MS" pitchFamily="2"/>
              <a:cs typeface="Tahoma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cs-CZ" sz="2400" b="1" i="0" u="none" strike="noStrike">
          <a:ln>
            <a:noFill/>
          </a:ln>
          <a:solidFill>
            <a:srgbClr val="333333"/>
          </a:solidFill>
          <a:latin typeface="Albany" pitchFamily="34"/>
          <a:ea typeface="Arial Unicode MS" pitchFamily="2"/>
          <a:cs typeface="Tahoma" pitchFamily="2"/>
        </a:defRPr>
      </a:lvl1pPr>
    </p:titleStyle>
    <p:bodyStyle>
      <a:lvl1pPr marL="0" marR="0" indent="0" algn="l" rtl="0" hangingPunct="0">
        <a:spcBef>
          <a:spcPts val="0"/>
        </a:spcBef>
        <a:spcAft>
          <a:spcPts val="0"/>
        </a:spcAft>
        <a:tabLst/>
        <a:defRPr lang="cs-CZ" sz="2400" b="0" i="0" u="none" strike="noStrike">
          <a:ln>
            <a:noFill/>
          </a:ln>
          <a:solidFill>
            <a:srgbClr val="000000"/>
          </a:solidFill>
          <a:latin typeface="Albany" pitchFamily="34"/>
          <a:ea typeface="Arial Unicode MS" pitchFamily="2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503999" y="233640"/>
            <a:ext cx="9071640" cy="1397880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sz="4000" kern="120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Srovnávací a historická gramatika, historicko-srovnávací metoda</a:t>
            </a:r>
            <a:br>
              <a:rPr lang="cs-CZ" sz="4000" kern="120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</a:br>
            <a:r>
              <a:rPr lang="cs-CZ" sz="1800" kern="120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Franz Bopp, Jacob Grimm, Karl Brugmann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4294967295"/>
          </p:nvPr>
        </p:nvSpPr>
        <p:spPr/>
        <p:txBody>
          <a:bodyPr anchor="ctr"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●"/>
            </a:lvl1pPr>
            <a:lvl2pPr lvl="1">
              <a:buClr>
                <a:srgbClr val="000000"/>
              </a:buClr>
              <a:buSzPct val="45000"/>
              <a:buFont typeface="StarSymbol"/>
              <a:buChar char="●"/>
            </a:lvl2pPr>
            <a:lvl3pPr lvl="2">
              <a:buClr>
                <a:srgbClr val="000000"/>
              </a:buClr>
              <a:buSzPct val="45000"/>
              <a:buFont typeface="StarSymbol"/>
              <a:buChar char="●"/>
            </a:lvl3pPr>
            <a:lvl4pPr lvl="3">
              <a:buClr>
                <a:srgbClr val="000000"/>
              </a:buClr>
              <a:buSzPct val="45000"/>
              <a:buFont typeface="StarSymbol"/>
              <a:buChar char="●"/>
            </a:lvl4pPr>
            <a:lvl5pPr lvl="4">
              <a:buClr>
                <a:srgbClr val="000000"/>
              </a:buClr>
              <a:buSzPct val="45000"/>
              <a:buFont typeface="StarSymbol"/>
              <a:buChar char="●"/>
            </a:lvl5pPr>
            <a:lvl6pPr lvl="5">
              <a:buClr>
                <a:srgbClr val="000000"/>
              </a:buClr>
              <a:buSzPct val="45000"/>
              <a:buFont typeface="StarSymbol"/>
              <a:buChar char="●"/>
            </a:lvl6pPr>
            <a:lvl7pPr lvl="6">
              <a:buClr>
                <a:srgbClr val="000000"/>
              </a:buClr>
              <a:buSzPct val="45000"/>
              <a:buFont typeface="StarSymbol"/>
              <a:buChar char="●"/>
            </a:lvl7pPr>
            <a:lvl8pPr lvl="7">
              <a:buClr>
                <a:srgbClr val="000000"/>
              </a:buClr>
              <a:buSzPct val="45000"/>
              <a:buFont typeface="StarSymbol"/>
              <a:buChar char="●"/>
            </a:lvl8pPr>
            <a:lvl9pPr lvl="8">
              <a:buClr>
                <a:srgbClr val="000000"/>
              </a:buClr>
              <a:buSzPct val="45000"/>
              <a:buFont typeface="StarSymbol"/>
              <a:buChar char="●"/>
            </a:lvl9pPr>
          </a:lstStyle>
          <a:p>
            <a:pPr marL="0" lvl="0" indent="-216000" algn="ctr">
              <a:buNone/>
            </a:pPr>
            <a:endParaRPr lang="cs-CZ">
              <a:latin typeface="Thorndale" pitchFamily="18"/>
            </a:endParaRPr>
          </a:p>
          <a:p>
            <a:pPr marL="0" lvl="0" indent="-216000" algn="ctr">
              <a:buNone/>
            </a:pPr>
            <a:endParaRPr lang="cs-CZ">
              <a:latin typeface="Thorndale" pitchFamily="18"/>
            </a:endParaRPr>
          </a:p>
          <a:p>
            <a:pPr marL="0" lvl="0" indent="-216000" algn="ctr">
              <a:buNone/>
            </a:pPr>
            <a:endParaRPr lang="cs-CZ">
              <a:latin typeface="Thorndale" pitchFamily="18"/>
            </a:endParaRPr>
          </a:p>
          <a:p>
            <a:pPr marL="0" lvl="0" indent="-216000" algn="ctr">
              <a:buNone/>
            </a:pPr>
            <a:endParaRPr lang="cs-CZ">
              <a:latin typeface="Thorndale" pitchFamily="18"/>
            </a:endParaRPr>
          </a:p>
          <a:p>
            <a:pPr marL="0" lvl="0" indent="-216000" algn="ctr">
              <a:buNone/>
            </a:pPr>
            <a:endParaRPr lang="cs-CZ">
              <a:latin typeface="Thorndale" pitchFamily="18"/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07999" y="2376000"/>
            <a:ext cx="2160000" cy="230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3671999" y="2376000"/>
            <a:ext cx="2448000" cy="3433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7200000" y="2432160"/>
            <a:ext cx="1728000" cy="23918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sz="4000" kern="1200">
                <a:latin typeface="Arial" pitchFamily="18"/>
                <a:ea typeface="Microsoft YaHei" pitchFamily="2"/>
                <a:cs typeface="Mangal" pitchFamily="2"/>
              </a:rPr>
              <a:t>Historicko-srovnávací metoda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4989240"/>
          </a:xfrm>
        </p:spPr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9pPr>
          </a:lstStyle>
          <a:p>
            <a:pPr marL="457200" lvl="0" indent="-228600" algn="just">
              <a:buNone/>
              <a:tabLst>
                <a:tab pos="914400" algn="l"/>
              </a:tabLst>
            </a:pPr>
            <a:endParaRPr lang="cs-CZ" sz="3200" kern="1200">
              <a:latin typeface="Arial" pitchFamily="18"/>
              <a:ea typeface="Microsoft YaHei" pitchFamily="2"/>
              <a:cs typeface="Mangal" pitchFamily="2"/>
            </a:endParaRPr>
          </a:p>
          <a:p>
            <a:pPr marL="457200" lvl="0" indent="-228600" algn="just">
              <a:buNone/>
              <a:tabLst>
                <a:tab pos="914400" algn="l"/>
              </a:tabLst>
            </a:pPr>
            <a:r>
              <a:rPr lang="cs-CZ" sz="3200" kern="1200">
                <a:latin typeface="Arial" pitchFamily="18"/>
                <a:ea typeface="Microsoft YaHei" pitchFamily="2"/>
                <a:cs typeface="Mangal" pitchFamily="2"/>
              </a:rPr>
              <a:t>zvláštní vědecký postup </a:t>
            </a:r>
            <a:r>
              <a:rPr lang="cs-CZ" sz="3200" b="1" i="1" kern="1200">
                <a:latin typeface="Arial" pitchFamily="18"/>
                <a:ea typeface="Microsoft YaHei" pitchFamily="2"/>
                <a:cs typeface="Mangal" pitchFamily="2"/>
              </a:rPr>
              <a:t>zkoumání příbuzenských vztahů mezi jazyky</a:t>
            </a:r>
            <a:r>
              <a:rPr lang="cs-CZ" sz="3200" kern="1200">
                <a:latin typeface="Arial" pitchFamily="18"/>
                <a:ea typeface="Microsoft YaHei" pitchFamily="2"/>
                <a:cs typeface="Mangal" pitchFamily="2"/>
              </a:rPr>
              <a:t>; </a:t>
            </a:r>
            <a:r>
              <a:rPr lang="cs-CZ" sz="3200" b="1" i="1" kern="1200">
                <a:latin typeface="Arial" pitchFamily="18"/>
                <a:ea typeface="Microsoft YaHei" pitchFamily="2"/>
                <a:cs typeface="Mangal" pitchFamily="2"/>
              </a:rPr>
              <a:t>seskupení jazyků do jazykových rodin</a:t>
            </a:r>
            <a:r>
              <a:rPr lang="cs-CZ" sz="3200" kern="1200">
                <a:latin typeface="Arial" pitchFamily="18"/>
                <a:ea typeface="Microsoft YaHei" pitchFamily="2"/>
                <a:cs typeface="Mangal" pitchFamily="2"/>
              </a:rPr>
              <a:t> na základě zjištění příbuznosti mezi nimi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895680" y="609480"/>
            <a:ext cx="8608320" cy="1262520"/>
          </a:xfrm>
        </p:spPr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sz="3200"/>
              <a:t>Historická a srovnávací gramatika 19. století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9pPr>
          </a:lstStyle>
          <a:p>
            <a:pPr lvl="0"/>
            <a:r>
              <a:rPr lang="cs-CZ"/>
              <a:t>rozvinula se na začátku 19. stol. v Dánsku a zejména v Německu</a:t>
            </a:r>
          </a:p>
          <a:p>
            <a:pPr lvl="0"/>
            <a:r>
              <a:rPr lang="cs-CZ"/>
              <a:t>směr, který zahájil období moderní vědecké lingvistiky</a:t>
            </a:r>
          </a:p>
          <a:p>
            <a:pPr lvl="0"/>
            <a:r>
              <a:rPr lang="cs-CZ"/>
              <a:t>podnětem k jeho vzniku se stalo tzv. „objevení“sanskrtu (dávného vymřelého jazyka staroindických literárních památek). Ten byl sice znám už odedávna, ale teprve v tomto období si jazykovědci uvědomili, že velké množství podobností mezi sanskrtem a moderními evropskými jazyky nemůže být náhodné</a:t>
            </a:r>
          </a:p>
          <a:p>
            <a:pPr lvl="0"/>
            <a:r>
              <a:rPr lang="cs-CZ"/>
              <a:t>zajímá se hlavně o jazykový vývoj a měla v jazykovědě až do konce 19. stol. monopolní postavení (výjimkou byl pouze Wilhelm von Humboldt, který věnoval pozornost i živým současným jazykům).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sz="3200"/>
              <a:t>Historická a srovnávací gramatika 19. století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9pPr>
          </a:lstStyle>
          <a:p>
            <a:pPr lvl="0" algn="ctr">
              <a:buNone/>
            </a:pPr>
            <a:r>
              <a:rPr lang="cs-CZ" sz="2800" b="1"/>
              <a:t>Výsledky systematického porovnávaní různých jazyků (jsou trvalou součástí i moderní lingvistiky)</a:t>
            </a:r>
          </a:p>
          <a:p>
            <a:pPr lvl="0">
              <a:buNone/>
            </a:pPr>
            <a:endParaRPr lang="cs-CZ" sz="2800"/>
          </a:p>
          <a:p>
            <a:pPr lvl="0"/>
            <a:r>
              <a:rPr lang="cs-CZ" sz="2800"/>
              <a:t>teorie o příbuznosti jazyků, objasnění jejich historického vývoje</a:t>
            </a:r>
          </a:p>
          <a:p>
            <a:pPr lvl="0"/>
            <a:r>
              <a:rPr lang="cs-CZ" sz="2800"/>
              <a:t>objasnění jejich genetické klasifikace</a:t>
            </a:r>
          </a:p>
          <a:p>
            <a:pPr lvl="0"/>
            <a:r>
              <a:rPr lang="cs-CZ" sz="2800"/>
              <a:t>podrobný popis indoevropských jazyků</a:t>
            </a:r>
          </a:p>
          <a:p>
            <a:pPr lvl="0"/>
            <a:r>
              <a:rPr lang="cs-CZ" sz="2800"/>
              <a:t>vypracování fonetických metod a moderní artikulační fonetiky</a:t>
            </a:r>
          </a:p>
          <a:p>
            <a:pPr lvl="0">
              <a:buNone/>
            </a:pPr>
            <a:endParaRPr lang="cs-CZ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sz="4000" kern="120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Srovnávací a historická gramatika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9pPr>
          </a:lstStyle>
          <a:p>
            <a:pPr lvl="0"/>
            <a:r>
              <a:rPr lang="cs-CZ" sz="2200"/>
              <a:t>V poslední čtvrtině 19. stol. vyvrcholily její teorie v tzv. </a:t>
            </a:r>
            <a:r>
              <a:rPr lang="cs-CZ" sz="2200" b="1"/>
              <a:t>mladogramatickém hnutí</a:t>
            </a:r>
            <a:r>
              <a:rPr lang="cs-CZ" sz="2200"/>
              <a:t> (věnovali ve svých dílech pozornost především otázkám fonetických změn a historickému pohledu na jazyk,za jejich hlavní myšlenku bývá nejčastěji považována teze o </a:t>
            </a:r>
            <a:r>
              <a:rPr lang="cs-CZ" sz="2200" b="1" i="1"/>
              <a:t>nevyhnutelnosti fonetických zákonů</a:t>
            </a:r>
            <a:r>
              <a:rPr lang="cs-CZ" sz="2200"/>
              <a:t>, tvrzení, že pokud se určitá hláska v jistém kontextu a v daném období změnila, muselo k takové změně nutně dojít ve všech slovech, v nichž byla tato hláska ve stejném kontextu)</a:t>
            </a:r>
          </a:p>
          <a:p>
            <a:pPr lvl="0">
              <a:buNone/>
            </a:pPr>
            <a:r>
              <a:rPr lang="cs-CZ" sz="2200"/>
              <a:t>Jeho představitelé shrnuli výsledky srovnávací a historické gramatiky v několika monumentálních dílech:</a:t>
            </a:r>
          </a:p>
          <a:p>
            <a:pPr lvl="0"/>
            <a:r>
              <a:rPr lang="cs-CZ" sz="2200"/>
              <a:t>H. Paul </a:t>
            </a:r>
            <a:r>
              <a:rPr lang="cs-CZ" sz="2200" b="1" i="1"/>
              <a:t>Principy dějin jazyka</a:t>
            </a:r>
            <a:r>
              <a:rPr lang="cs-CZ" sz="2200"/>
              <a:t>, 1880</a:t>
            </a:r>
          </a:p>
          <a:p>
            <a:pPr lvl="0"/>
            <a:r>
              <a:rPr lang="cs-CZ" sz="2200"/>
              <a:t>K. Brugmann – B. Delbruck: </a:t>
            </a:r>
            <a:r>
              <a:rPr lang="cs-CZ" sz="2200" b="1" i="1"/>
              <a:t>Základy srovnávací gramatiky indoevropských jazyků</a:t>
            </a:r>
            <a:r>
              <a:rPr lang="cs-CZ" sz="2200"/>
              <a:t> 1886 - 1900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1262160"/>
          </a:xfrm>
        </p:spPr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algn="just">
              <a:buNone/>
            </a:pPr>
            <a:r>
              <a:rPr lang="cs-CZ" kern="1200">
                <a:latin typeface="Arial" pitchFamily="18"/>
                <a:ea typeface="Microsoft YaHei" pitchFamily="2"/>
                <a:cs typeface="Mangal" pitchFamily="2"/>
              </a:rPr>
              <a:t>Úkoly historicko-srovnávací metody</a:t>
            </a:r>
            <a:r>
              <a:rPr lang="cs-CZ" b="0" kern="1200">
                <a:latin typeface="Arial" pitchFamily="18"/>
                <a:ea typeface="Microsoft YaHei" pitchFamily="2"/>
                <a:cs typeface="Mangal" pitchFamily="2"/>
              </a:rPr>
              <a:t>: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5568120"/>
          </a:xfrm>
        </p:spPr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9pPr>
          </a:lstStyle>
          <a:p>
            <a:pPr marL="457200" lvl="0" indent="-228600" algn="just">
              <a:tabLst>
                <a:tab pos="914400" algn="l"/>
              </a:tabLst>
            </a:pPr>
            <a:r>
              <a:rPr lang="cs-CZ"/>
              <a:t>zjistit a určit </a:t>
            </a:r>
            <a:r>
              <a:rPr lang="cs-CZ" b="1" i="1"/>
              <a:t>původ</a:t>
            </a:r>
            <a:r>
              <a:rPr lang="cs-CZ"/>
              <a:t> příbuzných jazyků</a:t>
            </a:r>
          </a:p>
          <a:p>
            <a:pPr marL="457200" lvl="0" indent="-228600" algn="just">
              <a:tabLst>
                <a:tab pos="914400" algn="l"/>
              </a:tabLst>
            </a:pPr>
            <a:r>
              <a:rPr lang="cs-CZ"/>
              <a:t>event. </a:t>
            </a:r>
            <a:r>
              <a:rPr lang="cs-CZ" b="1" i="1"/>
              <a:t>zrekonstruovat</a:t>
            </a:r>
            <a:r>
              <a:rPr lang="cs-CZ"/>
              <a:t> příbližnou podobu prajazyka, ze kterého se příbuzné jazyky vyvinuly</a:t>
            </a:r>
          </a:p>
          <a:p>
            <a:pPr marL="457200" lvl="0" indent="-228600" algn="just">
              <a:tabLst>
                <a:tab pos="914400" algn="l"/>
              </a:tabLst>
            </a:pPr>
            <a:r>
              <a:rPr lang="cs-CZ"/>
              <a:t>určit </a:t>
            </a:r>
            <a:r>
              <a:rPr lang="cs-CZ" b="1" i="1"/>
              <a:t>stupeň příbuznosti</a:t>
            </a:r>
            <a:r>
              <a:rPr lang="cs-CZ"/>
              <a:t> mezi danými jazyky – tím určit menší příbuzenské celky (na základě shodných, podobných a odlišných prvků – </a:t>
            </a:r>
            <a:r>
              <a:rPr lang="cs-CZ" b="1" i="1"/>
              <a:t>klasifikovat</a:t>
            </a:r>
            <a:r>
              <a:rPr lang="cs-CZ"/>
              <a:t> jazyky v rámci jazykové rodiny)</a:t>
            </a:r>
          </a:p>
          <a:p>
            <a:pPr marL="457200" lvl="0" indent="-228600" algn="just">
              <a:tabLst>
                <a:tab pos="914400" algn="l"/>
              </a:tabLst>
            </a:pPr>
            <a:r>
              <a:rPr lang="cs-CZ"/>
              <a:t>sledovat </a:t>
            </a:r>
            <a:r>
              <a:rPr lang="cs-CZ" b="1" i="1"/>
              <a:t>podmínky a příčiny</a:t>
            </a:r>
            <a:r>
              <a:rPr lang="cs-CZ"/>
              <a:t> paralelního obdobného vývoje jednotlivých jazyků</a:t>
            </a:r>
          </a:p>
          <a:p>
            <a:pPr marL="457200" lvl="0" indent="-228600" algn="just">
              <a:tabLst>
                <a:tab pos="914400" algn="l"/>
              </a:tabLst>
            </a:pPr>
            <a:r>
              <a:rPr lang="cs-CZ"/>
              <a:t>sledovat </a:t>
            </a:r>
            <a:r>
              <a:rPr lang="cs-CZ" b="1" i="1"/>
              <a:t>možnosti vlivů</a:t>
            </a:r>
            <a:r>
              <a:rPr lang="cs-CZ"/>
              <a:t> jazyka na jazyk</a:t>
            </a:r>
          </a:p>
          <a:p>
            <a:pPr lvl="0" algn="just">
              <a:buNone/>
            </a:pPr>
            <a:endParaRPr lang="cs-CZ"/>
          </a:p>
          <a:p>
            <a:pPr lvl="0">
              <a:buNone/>
            </a:pPr>
            <a:r>
              <a:rPr lang="cs-CZ"/>
              <a:t>všechny tyto úlohy jsou prostředkem k </a:t>
            </a:r>
            <a:r>
              <a:rPr lang="cs-CZ" b="1" i="1"/>
              <a:t>vysvětlení vývojových zákonů</a:t>
            </a:r>
            <a:r>
              <a:rPr lang="cs-CZ"/>
              <a:t> jednotlivých jazyků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kern="1200">
                <a:latin typeface="Arial" pitchFamily="18"/>
                <a:ea typeface="Microsoft YaHei" pitchFamily="2"/>
                <a:cs typeface="Mangal" pitchFamily="2"/>
              </a:rPr>
              <a:t>Konkrétní postup při zjišťování příbuznosti jazyků</a:t>
            </a:r>
            <a:r>
              <a:rPr lang="cs-CZ" b="0" kern="1200">
                <a:latin typeface="Arial" pitchFamily="18"/>
                <a:ea typeface="Microsoft YaHei" pitchFamily="2"/>
                <a:cs typeface="Mangal" pitchFamily="2"/>
              </a:rPr>
              <a:t>: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4989240"/>
          </a:xfrm>
        </p:spPr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9pPr>
          </a:lstStyle>
          <a:p>
            <a:pPr lvl="0" algn="just">
              <a:buNone/>
            </a:pPr>
            <a:endParaRPr lang="cs-CZ" sz="2200"/>
          </a:p>
          <a:p>
            <a:pPr lvl="0" algn="just">
              <a:buNone/>
            </a:pPr>
            <a:r>
              <a:rPr lang="cs-CZ" sz="2200"/>
              <a:t>1) východiskem jsou </a:t>
            </a:r>
            <a:r>
              <a:rPr lang="cs-CZ" sz="2200" b="1"/>
              <a:t>shody</a:t>
            </a:r>
            <a:r>
              <a:rPr lang="cs-CZ" sz="2200"/>
              <a:t> a </a:t>
            </a:r>
            <a:r>
              <a:rPr lang="cs-CZ" sz="2200" b="1"/>
              <a:t>podobnosti</a:t>
            </a:r>
            <a:r>
              <a:rPr lang="cs-CZ" sz="2200"/>
              <a:t> mezi jazyky</a:t>
            </a:r>
          </a:p>
          <a:p>
            <a:pPr marL="457200" lvl="0" indent="-228600" algn="just">
              <a:buNone/>
              <a:tabLst>
                <a:tab pos="914400" algn="l"/>
              </a:tabLst>
            </a:pPr>
            <a:r>
              <a:rPr lang="cs-CZ" sz="2200" b="1"/>
              <a:t>slova ze základního slovního fondu</a:t>
            </a:r>
            <a:r>
              <a:rPr lang="cs-CZ" sz="2200"/>
              <a:t> (ty jsou vývojově nejstarší: číslovky, zájmena, pojmenování příbuzenských vztahů)</a:t>
            </a:r>
          </a:p>
          <a:p>
            <a:pPr marL="457200" lvl="0" indent="-228600" algn="just">
              <a:buNone/>
              <a:tabLst>
                <a:tab pos="914400" algn="l"/>
              </a:tabLst>
            </a:pPr>
            <a:r>
              <a:rPr lang="cs-CZ" sz="2200" b="1"/>
              <a:t>gramatické koncovky</a:t>
            </a:r>
            <a:r>
              <a:rPr lang="cs-CZ" sz="2200"/>
              <a:t> pro vyjmenování základních gramatických kategorií (pádů u jmen, osob u sloves)</a:t>
            </a:r>
          </a:p>
          <a:p>
            <a:pPr lvl="0" algn="just">
              <a:buNone/>
            </a:pPr>
            <a:endParaRPr lang="cs-CZ" sz="2200"/>
          </a:p>
          <a:p>
            <a:pPr lvl="0" algn="just">
              <a:buNone/>
            </a:pPr>
            <a:r>
              <a:rPr lang="cs-CZ" sz="2200"/>
              <a:t>Co rozhoduje o tom, jestli totožnost porovnávaných slov je náhodná nebo skutečna?</a:t>
            </a:r>
          </a:p>
          <a:p>
            <a:pPr lvl="0" algn="just">
              <a:buNone/>
            </a:pPr>
            <a:r>
              <a:rPr lang="cs-CZ" sz="2200"/>
              <a:t>Rozhoduje </a:t>
            </a:r>
            <a:r>
              <a:rPr lang="cs-CZ" sz="2200" b="1"/>
              <a:t>pravidelnost</a:t>
            </a:r>
            <a:r>
              <a:rPr lang="cs-CZ" sz="2200"/>
              <a:t> hláskových paralel</a:t>
            </a:r>
          </a:p>
          <a:p>
            <a:pPr lvl="0" algn="just">
              <a:buNone/>
            </a:pPr>
            <a:endParaRPr lang="cs-CZ" sz="2200"/>
          </a:p>
          <a:p>
            <a:pPr lvl="0">
              <a:buNone/>
            </a:pPr>
            <a:r>
              <a:rPr lang="cs-CZ" sz="2200"/>
              <a:t>2) postup může být i opačný – nevychází se s významové stránky, ale </a:t>
            </a:r>
            <a:r>
              <a:rPr lang="cs-CZ" sz="2200" b="1"/>
              <a:t>z formální, hláskové</a:t>
            </a:r>
            <a:r>
              <a:rPr lang="cs-CZ" sz="2200"/>
              <a:t> stránky. Pokud zjistíme </a:t>
            </a:r>
            <a:r>
              <a:rPr lang="cs-CZ" sz="2200" b="1"/>
              <a:t>hláskové paralely</a:t>
            </a:r>
            <a:r>
              <a:rPr lang="cs-CZ" sz="2200"/>
              <a:t> (</a:t>
            </a:r>
            <a:r>
              <a:rPr lang="cs-CZ" sz="2200" b="1"/>
              <a:t>střídnice</a:t>
            </a:r>
            <a:r>
              <a:rPr lang="cs-CZ" sz="2200"/>
              <a:t>) v jednotlivých příbuzných jazycích, je potřeba je </a:t>
            </a:r>
            <a:r>
              <a:rPr lang="cs-CZ" sz="2200" b="1"/>
              <a:t>foneticky vysvětlit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4989240"/>
          </a:xfrm>
        </p:spPr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9pPr>
          </a:lstStyle>
          <a:p>
            <a:pPr lvl="0" algn="just">
              <a:buNone/>
            </a:pPr>
            <a:endParaRPr lang="cs-CZ"/>
          </a:p>
          <a:p>
            <a:pPr lvl="0" algn="just">
              <a:buNone/>
            </a:pPr>
            <a:r>
              <a:rPr lang="cs-CZ"/>
              <a:t>Závěr: hlavní a rozhodující kritérium pro určování příbuznosti jazyků jsou </a:t>
            </a:r>
            <a:r>
              <a:rPr lang="cs-CZ" b="1"/>
              <a:t>pravidelné hláskové střídnice</a:t>
            </a:r>
          </a:p>
          <a:p>
            <a:pPr lvl="0">
              <a:buNone/>
            </a:pPr>
            <a:r>
              <a:rPr lang="cs-CZ"/>
              <a:t>gramatická stavba jako celek nemůže být rozhodujícím faktorem při zjišťování příbuznosti jazyků, protože principy gramatické stavby se můžou ve vývoji měnit (srov. bulharština – staroslověnština)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4989240"/>
          </a:xfrm>
        </p:spPr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rial Unicode MS" pitchFamily="2"/>
                <a:cs typeface="Tahoma" pitchFamily="2"/>
              </a:defRPr>
            </a:lvl9pPr>
          </a:lstStyle>
          <a:p>
            <a:pPr lvl="0" algn="just">
              <a:buNone/>
            </a:pPr>
            <a:r>
              <a:rPr lang="cs-CZ" b="1"/>
              <a:t>Nedostatky historicko-srovnávací metody:</a:t>
            </a:r>
          </a:p>
          <a:p>
            <a:pPr marL="457200" lvl="0" indent="-228600" algn="just">
              <a:buNone/>
              <a:tabLst>
                <a:tab pos="914400" algn="l"/>
              </a:tabLst>
            </a:pPr>
            <a:r>
              <a:rPr lang="cs-CZ" b="1"/>
              <a:t>nemůže určit absolutní chronologii</a:t>
            </a:r>
            <a:r>
              <a:rPr lang="cs-CZ"/>
              <a:t> prajazykových změn, které zjistí porovnávaním příbuzných jazyků, proto – větší důležitost má tzv. </a:t>
            </a:r>
            <a:r>
              <a:rPr lang="cs-CZ" b="1"/>
              <a:t>relativní chronologie</a:t>
            </a:r>
            <a:r>
              <a:rPr lang="cs-CZ"/>
              <a:t> (porovnávají se jazykové jevy v jejich existenci v čase v časovém poměru); není možné blíže chronologicky určit jednotlivá vývojová stádia</a:t>
            </a:r>
          </a:p>
          <a:p>
            <a:pPr lvl="0" algn="just">
              <a:buNone/>
            </a:pPr>
            <a:r>
              <a:rPr lang="cs-CZ" b="1"/>
              <a:t>Klady historicko-srovnávací metody</a:t>
            </a:r>
            <a:r>
              <a:rPr lang="cs-CZ"/>
              <a:t>:</a:t>
            </a:r>
          </a:p>
          <a:p>
            <a:pPr lvl="0">
              <a:buNone/>
            </a:pPr>
            <a:r>
              <a:rPr lang="cs-CZ"/>
              <a:t>je jedinou metodou, která nám umožňuje odhalit a vysvětlit vývojové zákonitosti jazyků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yt-cool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505</Words>
  <Application>Microsoft Office PowerPoint</Application>
  <PresentationFormat>Předvádění na obrazovce (4:3)</PresentationFormat>
  <Paragraphs>49</Paragraphs>
  <Slides>9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Výchozí</vt:lpstr>
      <vt:lpstr>lyt-cool</vt:lpstr>
      <vt:lpstr>Srovnávací a historická gramatika, historicko-srovnávací metoda Franz Bopp, Jacob Grimm, Karl Brugmann</vt:lpstr>
      <vt:lpstr>Historicko-srovnávací metoda</vt:lpstr>
      <vt:lpstr>Historická a srovnávací gramatika 19. století</vt:lpstr>
      <vt:lpstr>Historická a srovnávací gramatika 19. století</vt:lpstr>
      <vt:lpstr>Srovnávací a historická gramatika</vt:lpstr>
      <vt:lpstr>Úkoly historicko-srovnávací metody:</vt:lpstr>
      <vt:lpstr>Konkrétní postup při zjišťování příbuznosti jazyků: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Srovnávací a historická gramatika, historicko-srovnávací metoda Franz Bopp, Jacob Grimm, Karl Brugmann</dc:title>
  <dc:creator>Elena Krejčová</dc:creator>
  <cp:lastModifiedBy>Elena Krejčová</cp:lastModifiedBy>
  <cp:revision>16</cp:revision>
  <dcterms:created xsi:type="dcterms:W3CDTF">2012-10-18T10:49:17Z</dcterms:created>
  <dcterms:modified xsi:type="dcterms:W3CDTF">2012-10-19T05:47:45Z</dcterms:modified>
</cp:coreProperties>
</file>