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509" r:id="rId2"/>
    <p:sldId id="492" r:id="rId3"/>
    <p:sldId id="412" r:id="rId4"/>
    <p:sldId id="417" r:id="rId5"/>
    <p:sldId id="420" r:id="rId6"/>
    <p:sldId id="423" r:id="rId7"/>
    <p:sldId id="424" r:id="rId8"/>
    <p:sldId id="429" r:id="rId9"/>
    <p:sldId id="433" r:id="rId10"/>
    <p:sldId id="438" r:id="rId11"/>
    <p:sldId id="437" r:id="rId12"/>
    <p:sldId id="444" r:id="rId13"/>
    <p:sldId id="448" r:id="rId14"/>
    <p:sldId id="450" r:id="rId15"/>
    <p:sldId id="382" r:id="rId16"/>
    <p:sldId id="454" r:id="rId17"/>
    <p:sldId id="466" r:id="rId18"/>
    <p:sldId id="458" r:id="rId19"/>
    <p:sldId id="460" r:id="rId20"/>
    <p:sldId id="465" r:id="rId21"/>
    <p:sldId id="467" r:id="rId22"/>
    <p:sldId id="473" r:id="rId23"/>
    <p:sldId id="478" r:id="rId24"/>
    <p:sldId id="481" r:id="rId25"/>
    <p:sldId id="482" r:id="rId26"/>
    <p:sldId id="483" r:id="rId27"/>
    <p:sldId id="486" r:id="rId28"/>
    <p:sldId id="487" r:id="rId29"/>
    <p:sldId id="370" r:id="rId30"/>
    <p:sldId id="499" r:id="rId31"/>
    <p:sldId id="501" r:id="rId32"/>
    <p:sldId id="502" r:id="rId33"/>
    <p:sldId id="504" r:id="rId34"/>
    <p:sldId id="508" r:id="rId35"/>
    <p:sldId id="505" r:id="rId36"/>
    <p:sldId id="409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FF00"/>
    <a:srgbClr val="5CB4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24" autoAdjust="0"/>
  </p:normalViewPr>
  <p:slideViewPr>
    <p:cSldViewPr>
      <p:cViewPr>
        <p:scale>
          <a:sx n="66" d="100"/>
          <a:sy n="66" d="100"/>
        </p:scale>
        <p:origin x="-5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97F56-DB17-41EA-BFE0-06F8008D5710}" type="datetimeFigureOut">
              <a:rPr lang="en-GB" smtClean="0"/>
              <a:pPr/>
              <a:t>02/05/2016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29BA3-8E1B-4236-B9F5-46596825F2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9BA3-8E1B-4236-B9F5-46596825F2E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2C0F4F-465F-45A1-B581-C282E8D7820C}" type="datetimeFigureOut">
              <a:rPr lang="en-US" smtClean="0"/>
              <a:pPr/>
              <a:t>5/2/2016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0CFAF8-B0B3-4B11-B44B-4AE248745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80920" cy="2808312"/>
          </a:xfrm>
        </p:spPr>
        <p:txBody>
          <a:bodyPr>
            <a:noAutofit/>
          </a:bodyPr>
          <a:lstStyle/>
          <a:p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The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Costs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of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a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Peaceful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44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Mind</a:t>
            </a:r>
            <a:r>
              <a:rPr lang="sk-SK" sz="44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 </a:t>
            </a:r>
          </a:p>
          <a:p>
            <a:r>
              <a:rPr lang="sk-SK" sz="32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How</a:t>
            </a:r>
            <a:r>
              <a:rPr lang="sk-SK" sz="32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32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People</a:t>
            </a:r>
            <a:r>
              <a:rPr lang="sk-SK" sz="32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32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Resolve</a:t>
            </a:r>
            <a:r>
              <a:rPr lang="sk-SK" sz="32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32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Internal</a:t>
            </a:r>
            <a:r>
              <a:rPr lang="sk-SK" sz="3200" b="1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lang="sk-SK" sz="3200" b="1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 pitchFamily="34" charset="0"/>
                <a:ea typeface="+mj-ea"/>
                <a:cs typeface="Lucida Sans" pitchFamily="34" charset="0"/>
              </a:rPr>
              <a:t>Conflicts</a:t>
            </a:r>
            <a:endParaRPr lang="en-GB" sz="3200" b="1" dirty="0" smtClean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  <a:p>
            <a:endParaRPr lang="en-GB" sz="4400" b="1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 pitchFamily="34" charset="0"/>
              <a:ea typeface="+mj-ea"/>
              <a:cs typeface="Lucida Sans" pitchFamily="34" charset="0"/>
            </a:endParaRPr>
          </a:p>
        </p:txBody>
      </p:sp>
      <p:pic>
        <p:nvPicPr>
          <p:cNvPr id="5" name="Picture 8" descr="C:\Documents and Settings\katarina\Dokumenty\Stažené soubory\logo_bla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84176" cy="14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Taaanique\Desktop\Peacef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529258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824536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Mazis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19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75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Taaanique\Desktop\fifties-housewife-laundry-oct-1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4824536" cy="418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2122241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Tampa, 1972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>
              <a:buNone/>
            </a:pPr>
            <a:endParaRPr lang="sk-SK" sz="2200" dirty="0" smtClean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572000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Miami, 1972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200" dirty="0" smtClean="0"/>
              <a:t>Antipollution law: </a:t>
            </a:r>
            <a:r>
              <a:rPr lang="en-US" sz="2200" b="1" dirty="0" smtClean="0"/>
              <a:t>No phosphates!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Mazis</a:t>
            </a:r>
            <a:r>
              <a:rPr lang="en-US" dirty="0" smtClean="0"/>
              <a:t>, M. B. (1975). Antipollution measures and psychological reactance theory: A field experiment.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31</a:t>
            </a:r>
            <a:r>
              <a:rPr lang="en-US" dirty="0" smtClean="0"/>
              <a:t>(4), 654.</a:t>
            </a:r>
            <a:endParaRPr lang="en-US" dirty="0"/>
          </a:p>
        </p:txBody>
      </p:sp>
      <p:pic>
        <p:nvPicPr>
          <p:cNvPr id="9" name="Picture 2" descr="C:\Users\Taaanique\Desktop\detergent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720413" cy="2232248"/>
          </a:xfrm>
          <a:prstGeom prst="rect">
            <a:avLst/>
          </a:prstGeom>
          <a:noFill/>
        </p:spPr>
      </p:pic>
      <p:pic>
        <p:nvPicPr>
          <p:cNvPr id="12" name="Picture 2" descr="C:\Users\Taaanique\Desktop\detergents_bi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0" y="4077072"/>
            <a:ext cx="3720413" cy="2232248"/>
          </a:xfrm>
          <a:prstGeom prst="rect">
            <a:avLst/>
          </a:prstGeom>
          <a:noFill/>
        </p:spPr>
      </p:pic>
      <p:pic>
        <p:nvPicPr>
          <p:cNvPr id="11266" name="Picture 2" descr="C:\Users\Taaanique\Desktop\detergents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077073"/>
            <a:ext cx="2232248" cy="1130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6624736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Quality rating of phosphate detergents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1115616" y="2780928"/>
          <a:ext cx="6624735" cy="35283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184243"/>
                <a:gridCol w="2232247"/>
              </a:tblGrid>
              <a:tr h="80319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Tampa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Miami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Freshness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Stain removal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8458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Cleans</a:t>
                      </a:r>
                      <a:r>
                        <a:rPr lang="en-US" sz="2000" b="1" baseline="0" dirty="0" smtClean="0"/>
                        <a:t> in cold water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Mazis</a:t>
            </a:r>
            <a:r>
              <a:rPr lang="en-US" dirty="0" smtClean="0"/>
              <a:t>, M. B. (1975). Antipollution measures and psychological reactance theory: A field experiment.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31</a:t>
            </a:r>
            <a:r>
              <a:rPr lang="en-US" dirty="0" smtClean="0"/>
              <a:t>(4), 654.</a:t>
            </a:r>
            <a:endParaRPr lang="en-US" dirty="0"/>
          </a:p>
        </p:txBody>
      </p:sp>
      <p:pic>
        <p:nvPicPr>
          <p:cNvPr id="12290" name="Picture 2" descr="C:\Users\Taaanique\Desktop\Thumbs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645024"/>
            <a:ext cx="794711" cy="792088"/>
          </a:xfrm>
          <a:prstGeom prst="rect">
            <a:avLst/>
          </a:prstGeom>
          <a:noFill/>
        </p:spPr>
      </p:pic>
      <p:pic>
        <p:nvPicPr>
          <p:cNvPr id="9" name="Picture 2" descr="C:\Users\Taaanique\Desktop\Thumbs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81128"/>
            <a:ext cx="794711" cy="792088"/>
          </a:xfrm>
          <a:prstGeom prst="rect">
            <a:avLst/>
          </a:prstGeom>
          <a:noFill/>
        </p:spPr>
      </p:pic>
      <p:pic>
        <p:nvPicPr>
          <p:cNvPr id="10" name="Picture 2" descr="C:\Users\Taaanique\Desktop\Thumbs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517232"/>
            <a:ext cx="794711" cy="792088"/>
          </a:xfrm>
          <a:prstGeom prst="rect">
            <a:avLst/>
          </a:prstGeom>
          <a:noFill/>
        </p:spPr>
      </p:pic>
      <p:pic>
        <p:nvPicPr>
          <p:cNvPr id="12291" name="Picture 3" descr="C:\Users\Taaanique\Desktop\Thumbs d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45024"/>
            <a:ext cx="799956" cy="792088"/>
          </a:xfrm>
          <a:prstGeom prst="rect">
            <a:avLst/>
          </a:prstGeom>
          <a:noFill/>
        </p:spPr>
      </p:pic>
      <p:pic>
        <p:nvPicPr>
          <p:cNvPr id="12" name="Picture 3" descr="C:\Users\Taaanique\Desktop\Thumbs d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799956" cy="792088"/>
          </a:xfrm>
          <a:prstGeom prst="rect">
            <a:avLst/>
          </a:prstGeom>
          <a:noFill/>
        </p:spPr>
      </p:pic>
      <p:pic>
        <p:nvPicPr>
          <p:cNvPr id="13" name="Picture 3" descr="C:\Users\Taaanique\Desktop\Thumbs d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517232"/>
            <a:ext cx="799956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67544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Miami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Brand </a:t>
            </a:r>
            <a:r>
              <a:rPr lang="sk-SK" sz="22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Nons</a:t>
            </a:r>
            <a:r>
              <a:rPr lang="en-US" sz="22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witchers</a:t>
            </a:r>
            <a:endParaRPr lang="en-US" sz="2200" b="1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Mazis</a:t>
            </a:r>
            <a:r>
              <a:rPr lang="en-US" dirty="0" smtClean="0"/>
              <a:t>, M. B. (1975). Antipollution measures and psychological reactance theory: A field experiment.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31</a:t>
            </a:r>
            <a:r>
              <a:rPr lang="en-US" dirty="0" smtClean="0"/>
              <a:t>(4), 654.</a:t>
            </a:r>
            <a:endParaRPr lang="en-US" dirty="0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4788024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Miami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Brand</a:t>
            </a:r>
            <a:r>
              <a:rPr kumimoji="0" lang="en-US" sz="2200" b="1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sk-SK" sz="2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kumimoji="0" lang="en-US" sz="2200" b="1" i="0" u="none" strike="noStrike" kern="1200" cap="none" spc="0" normalizeH="0" noProof="0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witchers</a:t>
            </a:r>
            <a:endParaRPr kumimoji="0" lang="sk-SK" sz="22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C:\Users\Taaanique\Desktop\Deterge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1248752" cy="1656184"/>
          </a:xfrm>
          <a:prstGeom prst="rect">
            <a:avLst/>
          </a:prstGeom>
          <a:noFill/>
        </p:spPr>
      </p:pic>
      <p:pic>
        <p:nvPicPr>
          <p:cNvPr id="13315" name="Picture 3" descr="C:\Users\Taaanique\Desktop\toxic_war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1058941" cy="936104"/>
          </a:xfrm>
          <a:prstGeom prst="rect">
            <a:avLst/>
          </a:prstGeom>
          <a:noFill/>
        </p:spPr>
      </p:pic>
      <p:pic>
        <p:nvPicPr>
          <p:cNvPr id="13316" name="Picture 4" descr="C:\Users\Taaanique\Desktop\Detergen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6992"/>
            <a:ext cx="1324947" cy="1656184"/>
          </a:xfrm>
          <a:prstGeom prst="rect">
            <a:avLst/>
          </a:prstGeom>
          <a:noFill/>
        </p:spPr>
      </p:pic>
      <p:pic>
        <p:nvPicPr>
          <p:cNvPr id="14" name="Picture 3" descr="C:\Users\Taaanique\Desktop\toxic_war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37112"/>
            <a:ext cx="1058941" cy="936104"/>
          </a:xfrm>
          <a:prstGeom prst="rect">
            <a:avLst/>
          </a:prstGeom>
          <a:noFill/>
        </p:spPr>
      </p:pic>
      <p:cxnSp>
        <p:nvCxnSpPr>
          <p:cNvPr id="16" name="Přímá spojovací šipka 15"/>
          <p:cNvCxnSpPr/>
          <p:nvPr/>
        </p:nvCxnSpPr>
        <p:spPr>
          <a:xfrm>
            <a:off x="1907704" y="4149080"/>
            <a:ext cx="7200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6300192" y="4221088"/>
            <a:ext cx="72008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Taaanique\Desktop\Deterge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1248752" cy="1656184"/>
          </a:xfrm>
          <a:prstGeom prst="rect">
            <a:avLst/>
          </a:prstGeom>
          <a:noFill/>
        </p:spPr>
      </p:pic>
      <p:pic>
        <p:nvPicPr>
          <p:cNvPr id="14338" name="Picture 2" descr="C:\Users\Taaanique\Desktop\phosph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09120"/>
            <a:ext cx="860904" cy="850776"/>
          </a:xfrm>
          <a:prstGeom prst="rect">
            <a:avLst/>
          </a:prstGeom>
          <a:noFill/>
        </p:spPr>
      </p:pic>
      <p:pic>
        <p:nvPicPr>
          <p:cNvPr id="17" name="Picture 2" descr="C:\Users\Taaanique\Desktop\Deterge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56992"/>
            <a:ext cx="1248752" cy="1656184"/>
          </a:xfrm>
          <a:prstGeom prst="rect">
            <a:avLst/>
          </a:prstGeom>
          <a:noFill/>
        </p:spPr>
      </p:pic>
      <p:pic>
        <p:nvPicPr>
          <p:cNvPr id="19" name="Picture 2" descr="C:\Users\Taaanique\Desktop\phosph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509120"/>
            <a:ext cx="860904" cy="85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8496944" cy="8640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Difference</a:t>
            </a: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in rating of phosphate and no-phosphate detergents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1115616" y="2780928"/>
          <a:ext cx="6624735" cy="35283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184243"/>
                <a:gridCol w="2232247"/>
              </a:tblGrid>
              <a:tr h="80319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Switchers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Nonswitchers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Freshness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1.63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.91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Stain removal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1.66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.70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458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Cleans</a:t>
                      </a:r>
                      <a:r>
                        <a:rPr lang="en-US" sz="2000" b="1" baseline="0" dirty="0" smtClean="0"/>
                        <a:t> in cold water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2.36</a:t>
                      </a:r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.83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r>
              <a:rPr lang="en-US" dirty="0" err="1" smtClean="0"/>
              <a:t>Mazis</a:t>
            </a:r>
            <a:r>
              <a:rPr lang="en-US" dirty="0" smtClean="0"/>
              <a:t>, M. B. (1975). Antipollution measures and psychological reactance theory: A field experiment. </a:t>
            </a:r>
            <a:r>
              <a:rPr lang="en-US" i="1" dirty="0" smtClean="0"/>
              <a:t>Journal of Personality and Social Psychology</a:t>
            </a:r>
            <a:r>
              <a:rPr lang="en-US" dirty="0" smtClean="0"/>
              <a:t>, </a:t>
            </a:r>
            <a:r>
              <a:rPr lang="en-US" i="1" dirty="0" smtClean="0"/>
              <a:t>31</a:t>
            </a:r>
            <a:r>
              <a:rPr lang="en-US" dirty="0" smtClean="0"/>
              <a:t>(4), 654.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3042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difference between the two situations?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 1 and 2: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Cognitive dissonance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faced with contradictory beliefs, experiences or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behaviours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people tend to reduce the conflict through</a:t>
            </a:r>
          </a:p>
          <a:p>
            <a:pPr>
              <a:buFontTx/>
              <a:buChar char="-"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Changing one’s thinking and preferences</a:t>
            </a:r>
          </a:p>
          <a:p>
            <a:pPr>
              <a:buFontTx/>
              <a:buChar char="-"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Changing one’s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Changing one’s beliefs about the discrepancy between thinking and </a:t>
            </a:r>
            <a:r>
              <a:rPr lang="en-US" sz="240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behaviour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 3: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Psychological reactance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one’s freedom of choice is threatened </a:t>
            </a:r>
            <a:r>
              <a:rPr lang="sk-SK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or 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eliminated, one tends to restore this freedom by</a:t>
            </a:r>
          </a:p>
          <a:p>
            <a:pPr>
              <a:buFontTx/>
              <a:buChar char="-"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Choosing the ‘forbidden fruit’</a:t>
            </a:r>
          </a:p>
          <a:p>
            <a:pPr>
              <a:buFontTx/>
              <a:buChar char="-"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Craving the ‘forbidden fruit’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Taaanique\Desktop\MCN Dokumenty ELF\machete-jugg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7704856" cy="2440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Dissonance x Reactance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683568" y="1268760"/>
            <a:ext cx="3898776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Dissonance</a:t>
            </a: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NO CHOICE 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People tend to seek unambiguousness in information processing. When faced with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conflict that cannot be avoided</a:t>
            </a: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they tend to reduce this conflict.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788024" y="1268760"/>
            <a:ext cx="3898776" cy="5256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Reactance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CHOICE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People are</a:t>
            </a:r>
            <a:r>
              <a:rPr kumimoji="0" lang="en-US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motivated to protect the freedom and range of </a:t>
            </a:r>
            <a:r>
              <a:rPr kumimoji="0" lang="en-US" sz="2400" b="1" i="0" u="none" strike="noStrike" kern="1200" cap="none" spc="0" normalizeH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choice they have previously experienced</a:t>
            </a:r>
            <a:r>
              <a:rPr kumimoji="0" lang="en-US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 </a:t>
            </a:r>
            <a:endParaRPr kumimoji="0" lang="en-US" sz="2400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Which one makes you feel better…?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 descr="C:\Users\Taaanique\Desktop\Cake 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598227" cy="2520280"/>
          </a:xfrm>
          <a:prstGeom prst="rect">
            <a:avLst/>
          </a:prstGeom>
          <a:noFill/>
        </p:spPr>
      </p:pic>
      <p:pic>
        <p:nvPicPr>
          <p:cNvPr id="16386" name="Picture 2" descr="C:\Users\Taaanique\Desktop\Ca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680205" cy="4896544"/>
          </a:xfrm>
          <a:prstGeom prst="rect">
            <a:avLst/>
          </a:prstGeom>
          <a:noFill/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3491880" y="2780928"/>
            <a:ext cx="1090464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or</a:t>
            </a: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isturbs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people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’s peace of mind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C:\Users\Taaanique\Desktop\danger-sk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232248" cy="2880320"/>
          </a:xfrm>
          <a:prstGeom prst="rect">
            <a:avLst/>
          </a:prstGeom>
          <a:noFill/>
        </p:spPr>
      </p:pic>
      <p:pic>
        <p:nvPicPr>
          <p:cNvPr id="7170" name="Picture 2" descr="C:\Users\Taaanique\Desktop\fr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860" y="1628800"/>
            <a:ext cx="3007693" cy="2520280"/>
          </a:xfrm>
          <a:prstGeom prst="rect">
            <a:avLst/>
          </a:prstGeom>
          <a:noFill/>
        </p:spPr>
      </p:pic>
      <p:pic>
        <p:nvPicPr>
          <p:cNvPr id="8194" name="Picture 2" descr="C:\Users\Taaanique\Desktop\lo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40"/>
            <a:ext cx="2689560" cy="2736304"/>
          </a:xfrm>
          <a:prstGeom prst="rect">
            <a:avLst/>
          </a:prstGeom>
          <a:noFill/>
        </p:spPr>
      </p:pic>
      <p:pic>
        <p:nvPicPr>
          <p:cNvPr id="9218" name="Picture 2" descr="C:\Users\Taaanique\Desktop\Impossible figu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700808"/>
            <a:ext cx="1943100" cy="2247900"/>
          </a:xfrm>
          <a:prstGeom prst="rect">
            <a:avLst/>
          </a:prstGeom>
          <a:noFill/>
        </p:spPr>
      </p:pic>
      <p:pic>
        <p:nvPicPr>
          <p:cNvPr id="10242" name="Picture 2" descr="C:\Users\Taaanique\Desktop\Too much cho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933056"/>
            <a:ext cx="3960440" cy="263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96855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Shin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Ariely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2004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1" name="Picture 3" descr="C:\Users\Taaanique\Desktop\op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5184576" cy="4448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Shin, J., &amp; </a:t>
            </a:r>
            <a:r>
              <a:rPr lang="en-US" dirty="0" err="1" smtClean="0"/>
              <a:t>Ariely</a:t>
            </a:r>
            <a:r>
              <a:rPr lang="en-US" dirty="0" smtClean="0"/>
              <a:t>, D. (2004). Keeping doors open: The effect of unavailability on incentives to keep options viable. </a:t>
            </a:r>
            <a:r>
              <a:rPr lang="en-US" i="1" dirty="0" smtClean="0"/>
              <a:t>Management Science</a:t>
            </a:r>
            <a:r>
              <a:rPr lang="en-US" dirty="0" smtClean="0"/>
              <a:t>, </a:t>
            </a:r>
            <a:r>
              <a:rPr lang="en-US" i="1" dirty="0" smtClean="0"/>
              <a:t>50</a:t>
            </a:r>
            <a:r>
              <a:rPr lang="en-US" dirty="0" smtClean="0"/>
              <a:t>(5), 575-586.</a:t>
            </a:r>
            <a:endParaRPr lang="en-US" dirty="0"/>
          </a:p>
        </p:txBody>
      </p:sp>
      <p:pic>
        <p:nvPicPr>
          <p:cNvPr id="1026" name="Picture 2" descr="C:\Users\Taaanique\Desktop\doors-op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2122241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A:</a:t>
            </a:r>
          </a:p>
          <a:p>
            <a:pPr>
              <a:buNone/>
            </a:pPr>
            <a:endParaRPr lang="sk-SK" sz="2200" dirty="0" smtClean="0"/>
          </a:p>
          <a:p>
            <a:r>
              <a:rPr lang="sk-SK" sz="2200" dirty="0" err="1" smtClean="0"/>
              <a:t>Objective</a:t>
            </a:r>
            <a:r>
              <a:rPr lang="sk-SK" sz="2200" dirty="0" smtClean="0"/>
              <a:t>: </a:t>
            </a:r>
            <a:r>
              <a:rPr lang="sk-SK" sz="2200" dirty="0" err="1" smtClean="0"/>
              <a:t>earn</a:t>
            </a:r>
            <a:r>
              <a:rPr lang="sk-SK" sz="2200" dirty="0" smtClean="0"/>
              <a:t> </a:t>
            </a:r>
            <a:r>
              <a:rPr lang="sk-SK" sz="2200" dirty="0" err="1" smtClean="0"/>
              <a:t>as</a:t>
            </a:r>
            <a:r>
              <a:rPr lang="sk-SK" sz="2200" dirty="0" smtClean="0"/>
              <a:t> </a:t>
            </a:r>
            <a:r>
              <a:rPr lang="sk-SK" sz="2200" dirty="0" err="1" smtClean="0"/>
              <a:t>much</a:t>
            </a:r>
            <a:r>
              <a:rPr lang="sk-SK" sz="2200" dirty="0" smtClean="0"/>
              <a:t> </a:t>
            </a:r>
            <a:r>
              <a:rPr lang="sk-SK" sz="2200" dirty="0" err="1" smtClean="0"/>
              <a:t>money</a:t>
            </a:r>
            <a:r>
              <a:rPr lang="sk-SK" sz="2200" dirty="0" smtClean="0"/>
              <a:t> </a:t>
            </a:r>
            <a:r>
              <a:rPr lang="sk-SK" sz="2200" dirty="0" err="1" smtClean="0"/>
              <a:t>as</a:t>
            </a:r>
            <a:r>
              <a:rPr lang="sk-SK" sz="2200" dirty="0" smtClean="0"/>
              <a:t> </a:t>
            </a:r>
            <a:r>
              <a:rPr lang="sk-SK" sz="2200" dirty="0" err="1" smtClean="0"/>
              <a:t>possible</a:t>
            </a:r>
            <a:endParaRPr lang="sk-SK" sz="2200" dirty="0" smtClean="0"/>
          </a:p>
          <a:p>
            <a:r>
              <a:rPr lang="sk-SK" sz="2200" dirty="0" err="1" smtClean="0"/>
              <a:t>Limited</a:t>
            </a:r>
            <a:r>
              <a:rPr lang="sk-SK" sz="2200" dirty="0" smtClean="0"/>
              <a:t> </a:t>
            </a:r>
            <a:r>
              <a:rPr lang="sk-SK" sz="2200" dirty="0" err="1" smtClean="0"/>
              <a:t>number</a:t>
            </a:r>
            <a:r>
              <a:rPr lang="sk-SK" sz="2200" dirty="0" smtClean="0"/>
              <a:t> </a:t>
            </a:r>
            <a:r>
              <a:rPr lang="sk-SK" sz="2200" dirty="0" err="1" smtClean="0"/>
              <a:t>of</a:t>
            </a:r>
            <a:r>
              <a:rPr lang="sk-SK" sz="2200" dirty="0" smtClean="0"/>
              <a:t> </a:t>
            </a:r>
            <a:r>
              <a:rPr lang="sk-SK" sz="2200" dirty="0" err="1" smtClean="0"/>
              <a:t>clicks</a:t>
            </a:r>
            <a:endParaRPr lang="sk-SK" sz="2200" dirty="0" smtClean="0"/>
          </a:p>
          <a:p>
            <a:r>
              <a:rPr lang="sk-SK" sz="2200" dirty="0" err="1" smtClean="0"/>
              <a:t>Only</a:t>
            </a:r>
            <a:r>
              <a:rPr lang="sk-SK" sz="2200" dirty="0" smtClean="0"/>
              <a:t> </a:t>
            </a:r>
            <a:r>
              <a:rPr lang="sk-SK" sz="2200" dirty="0" err="1" smtClean="0"/>
              <a:t>clicking</a:t>
            </a:r>
            <a:r>
              <a:rPr lang="sk-SK" sz="2200" dirty="0" smtClean="0"/>
              <a:t> </a:t>
            </a:r>
            <a:r>
              <a:rPr lang="sk-SK" sz="2200" dirty="0" err="1" smtClean="0"/>
              <a:t>inside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room</a:t>
            </a:r>
            <a:r>
              <a:rPr lang="sk-SK" sz="2200" dirty="0" smtClean="0"/>
              <a:t> </a:t>
            </a:r>
            <a:r>
              <a:rPr lang="sk-SK" sz="2200" dirty="0" err="1" smtClean="0"/>
              <a:t>was</a:t>
            </a:r>
            <a:r>
              <a:rPr lang="sk-SK" sz="2200" dirty="0" smtClean="0"/>
              <a:t> </a:t>
            </a:r>
            <a:r>
              <a:rPr lang="sk-SK" sz="2200" dirty="0" err="1" smtClean="0"/>
              <a:t>rewarded</a:t>
            </a:r>
            <a:endParaRPr lang="sk-SK" sz="2200" dirty="0" smtClean="0"/>
          </a:p>
          <a:p>
            <a:r>
              <a:rPr lang="sk-SK" sz="2200" b="1" dirty="0" err="1" smtClean="0"/>
              <a:t>Doors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disappeared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gradually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with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each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click</a:t>
            </a:r>
            <a:endParaRPr lang="sk-SK" sz="2200" b="1" dirty="0" smtClean="0"/>
          </a:p>
          <a:p>
            <a:r>
              <a:rPr lang="sk-SK" sz="2200" b="1" dirty="0" err="1" smtClean="0"/>
              <a:t>Doors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could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be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restored</a:t>
            </a:r>
            <a:r>
              <a:rPr lang="sk-SK" sz="2200" b="1" dirty="0" smtClean="0"/>
              <a:t> </a:t>
            </a:r>
            <a:r>
              <a:rPr lang="sk-SK" sz="2200" b="1" dirty="0" err="1" smtClean="0"/>
              <a:t>with</a:t>
            </a:r>
            <a:r>
              <a:rPr lang="sk-SK" sz="2200" b="1" dirty="0" smtClean="0"/>
              <a:t> a single </a:t>
            </a:r>
            <a:r>
              <a:rPr lang="sk-SK" sz="2200" b="1" dirty="0" err="1" smtClean="0"/>
              <a:t>click</a:t>
            </a:r>
            <a:endParaRPr lang="en-US" sz="2200" b="1" dirty="0" smtClean="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Shin, J., &amp; </a:t>
            </a:r>
            <a:r>
              <a:rPr lang="en-US" dirty="0" err="1" smtClean="0"/>
              <a:t>Ariely</a:t>
            </a:r>
            <a:r>
              <a:rPr lang="en-US" dirty="0" smtClean="0"/>
              <a:t>, D. (2004). Keeping doors open: The effect of unavailability on incentives to keep options viable. </a:t>
            </a:r>
            <a:r>
              <a:rPr lang="en-US" i="1" dirty="0" smtClean="0"/>
              <a:t>Management Science</a:t>
            </a:r>
            <a:r>
              <a:rPr lang="en-US" dirty="0" smtClean="0"/>
              <a:t>, </a:t>
            </a:r>
            <a:r>
              <a:rPr lang="en-US" i="1" dirty="0" smtClean="0"/>
              <a:t>50</a:t>
            </a:r>
            <a:r>
              <a:rPr lang="en-US" dirty="0" smtClean="0"/>
              <a:t>(5), 575-586.</a:t>
            </a:r>
            <a:endParaRPr lang="en-US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572000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earn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money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clicks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clicking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room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rewarded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sk-SK" sz="2200" dirty="0" err="1" smtClean="0"/>
              <a:t>Doors</a:t>
            </a:r>
            <a:r>
              <a:rPr lang="sk-SK" sz="2200" dirty="0" smtClean="0"/>
              <a:t> </a:t>
            </a:r>
            <a:r>
              <a:rPr lang="sk-SK" sz="2200" dirty="0" err="1" smtClean="0"/>
              <a:t>stayed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same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Shin, J., &amp; </a:t>
            </a:r>
            <a:r>
              <a:rPr lang="en-US" dirty="0" err="1" smtClean="0"/>
              <a:t>Ariely</a:t>
            </a:r>
            <a:r>
              <a:rPr lang="en-US" dirty="0" smtClean="0"/>
              <a:t>, D. (2004). Keeping doors open: The effect of unavailability on incentives to keep options viable. </a:t>
            </a:r>
            <a:r>
              <a:rPr lang="en-US" i="1" dirty="0" smtClean="0"/>
              <a:t>Management Science</a:t>
            </a:r>
            <a:r>
              <a:rPr lang="en-US" dirty="0" smtClean="0"/>
              <a:t>, </a:t>
            </a:r>
            <a:r>
              <a:rPr lang="en-US" i="1" dirty="0" smtClean="0"/>
              <a:t>50</a:t>
            </a:r>
            <a:r>
              <a:rPr lang="en-US" dirty="0" smtClean="0"/>
              <a:t>(5), 575-586.</a:t>
            </a:r>
            <a:endParaRPr lang="en-US" dirty="0"/>
          </a:p>
        </p:txBody>
      </p:sp>
      <p:pic>
        <p:nvPicPr>
          <p:cNvPr id="2050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165581" cy="3414514"/>
          </a:xfrm>
          <a:prstGeom prst="rect">
            <a:avLst/>
          </a:prstGeom>
          <a:noFill/>
        </p:spPr>
      </p:pic>
      <p:pic>
        <p:nvPicPr>
          <p:cNvPr id="7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63888" y="2060848"/>
            <a:ext cx="2165581" cy="3414514"/>
          </a:xfrm>
          <a:prstGeom prst="rect">
            <a:avLst/>
          </a:prstGeom>
          <a:noFill/>
        </p:spPr>
      </p:pic>
      <p:pic>
        <p:nvPicPr>
          <p:cNvPr id="9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0192" y="2060848"/>
            <a:ext cx="2165581" cy="341451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1115616" y="558924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Average</a:t>
            </a:r>
            <a:r>
              <a:rPr lang="sk-SK" b="1" dirty="0" smtClean="0"/>
              <a:t>: 3 ¢</a:t>
            </a:r>
          </a:p>
          <a:p>
            <a:r>
              <a:rPr lang="sk-SK" b="1" dirty="0" err="1" smtClean="0"/>
              <a:t>Range</a:t>
            </a:r>
            <a:r>
              <a:rPr lang="sk-SK" b="1" dirty="0" smtClean="0"/>
              <a:t>: 0-7 ¢</a:t>
            </a:r>
            <a:endParaRPr lang="en-GB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23928" y="558924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Average</a:t>
            </a:r>
            <a:r>
              <a:rPr lang="sk-SK" b="1" dirty="0" smtClean="0"/>
              <a:t>: 3 ¢</a:t>
            </a:r>
          </a:p>
          <a:p>
            <a:r>
              <a:rPr lang="sk-SK" b="1" dirty="0" err="1" smtClean="0"/>
              <a:t>Range</a:t>
            </a:r>
            <a:r>
              <a:rPr lang="sk-SK" b="1" dirty="0" smtClean="0"/>
              <a:t>: 1-5 ¢</a:t>
            </a:r>
            <a:endParaRPr lang="en-GB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88224" y="5589240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Average</a:t>
            </a:r>
            <a:r>
              <a:rPr lang="sk-SK" b="1" dirty="0" smtClean="0"/>
              <a:t>: 3 ¢</a:t>
            </a:r>
          </a:p>
          <a:p>
            <a:r>
              <a:rPr lang="sk-SK" b="1" dirty="0" err="1" smtClean="0"/>
              <a:t>Range</a:t>
            </a:r>
            <a:r>
              <a:rPr lang="sk-SK" b="1" dirty="0" smtClean="0"/>
              <a:t>: -2-10 ¢</a:t>
            </a:r>
            <a:endParaRPr lang="en-GB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2055128" cy="3240360"/>
          </a:xfrm>
          <a:prstGeom prst="rect">
            <a:avLst/>
          </a:prstGeom>
          <a:noFill/>
        </p:spPr>
      </p:pic>
      <p:pic>
        <p:nvPicPr>
          <p:cNvPr id="7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63888" y="1124744"/>
            <a:ext cx="2055128" cy="3240360"/>
          </a:xfrm>
          <a:prstGeom prst="rect">
            <a:avLst/>
          </a:prstGeom>
          <a:noFill/>
        </p:spPr>
      </p:pic>
      <p:pic>
        <p:nvPicPr>
          <p:cNvPr id="9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0192" y="1124744"/>
            <a:ext cx="2055128" cy="3240360"/>
          </a:xfrm>
          <a:prstGeom prst="rect">
            <a:avLst/>
          </a:prstGeom>
          <a:noFill/>
        </p:spPr>
      </p:pic>
      <p:pic>
        <p:nvPicPr>
          <p:cNvPr id="3074" name="Picture 2" descr="C:\Users\Taaanique\Desktop\cursor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572000" y="5229200"/>
            <a:ext cx="648072" cy="64807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851920" y="494116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 3¢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16" y="1484784"/>
            <a:ext cx="1781110" cy="2808312"/>
          </a:xfrm>
          <a:prstGeom prst="rect">
            <a:avLst/>
          </a:prstGeom>
          <a:noFill/>
        </p:spPr>
      </p:pic>
      <p:pic>
        <p:nvPicPr>
          <p:cNvPr id="7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55228" y="1484784"/>
            <a:ext cx="1781110" cy="2808312"/>
          </a:xfrm>
          <a:prstGeom prst="rect">
            <a:avLst/>
          </a:prstGeom>
          <a:noFill/>
        </p:spPr>
      </p:pic>
      <p:pic>
        <p:nvPicPr>
          <p:cNvPr id="9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91532" y="1484784"/>
            <a:ext cx="1781110" cy="2808312"/>
          </a:xfrm>
          <a:prstGeom prst="rect">
            <a:avLst/>
          </a:prstGeom>
          <a:noFill/>
        </p:spPr>
      </p:pic>
      <p:pic>
        <p:nvPicPr>
          <p:cNvPr id="3074" name="Picture 2" descr="C:\Users\Taaanique\Desktop\cursor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572000" y="5229200"/>
            <a:ext cx="648072" cy="64807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123728" y="494116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 3¢ + 3¢ + 3¢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628800"/>
            <a:ext cx="1689771" cy="2664296"/>
          </a:xfrm>
          <a:prstGeom prst="rect">
            <a:avLst/>
          </a:prstGeom>
          <a:noFill/>
        </p:spPr>
      </p:pic>
      <p:pic>
        <p:nvPicPr>
          <p:cNvPr id="9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44208" y="1628800"/>
            <a:ext cx="1689771" cy="26642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15816" y="450912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0</a:t>
            </a:r>
          </a:p>
        </p:txBody>
      </p:sp>
      <p:pic>
        <p:nvPicPr>
          <p:cNvPr id="8" name="Picture 2" descr="C:\Users\Taaanique\Desktop\red-door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2165581" cy="3414514"/>
          </a:xfrm>
          <a:prstGeom prst="rect">
            <a:avLst/>
          </a:prstGeom>
          <a:noFill/>
        </p:spPr>
      </p:pic>
      <p:pic>
        <p:nvPicPr>
          <p:cNvPr id="3074" name="Picture 2" descr="C:\Users\Taaanique\Desktop\cursor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195736" y="407707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Shin, J., &amp; </a:t>
            </a:r>
            <a:r>
              <a:rPr lang="en-US" dirty="0" err="1" smtClean="0"/>
              <a:t>Ariely</a:t>
            </a:r>
            <a:r>
              <a:rPr lang="en-US" dirty="0" smtClean="0"/>
              <a:t>, D. (2004). Keeping doors open: The effect of unavailability on incentives to keep options viable. </a:t>
            </a:r>
            <a:r>
              <a:rPr lang="en-US" i="1" dirty="0" smtClean="0"/>
              <a:t>Management Science</a:t>
            </a:r>
            <a:r>
              <a:rPr lang="en-US" dirty="0" smtClean="0"/>
              <a:t>, </a:t>
            </a:r>
            <a:r>
              <a:rPr lang="en-US" i="1" dirty="0" smtClean="0"/>
              <a:t>50</a:t>
            </a:r>
            <a:r>
              <a:rPr lang="en-US" dirty="0" smtClean="0"/>
              <a:t>(5), 575-586.</a:t>
            </a:r>
            <a:endParaRPr lang="en-US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115616" y="2276872"/>
          <a:ext cx="6624735" cy="35481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184243"/>
                <a:gridCol w="2232247"/>
              </a:tblGrid>
              <a:tr h="803192">
                <a:tc>
                  <a:txBody>
                    <a:bodyPr/>
                    <a:lstStyle/>
                    <a:p>
                      <a:r>
                        <a:rPr lang="sk-SK" b="1" dirty="0" smtClean="0"/>
                        <a:t>A </a:t>
                      </a:r>
                      <a:r>
                        <a:rPr lang="sk-SK" b="1" dirty="0" err="1" smtClean="0"/>
                        <a:t>total</a:t>
                      </a:r>
                      <a:r>
                        <a:rPr lang="sk-SK" b="1" dirty="0" smtClean="0"/>
                        <a:t> </a:t>
                      </a:r>
                      <a:r>
                        <a:rPr lang="sk-SK" b="1" dirty="0" err="1" smtClean="0"/>
                        <a:t>of</a:t>
                      </a:r>
                      <a:r>
                        <a:rPr lang="sk-SK" b="1" dirty="0" smtClean="0"/>
                        <a:t> 100 </a:t>
                      </a:r>
                      <a:r>
                        <a:rPr lang="sk-SK" b="1" dirty="0" err="1" smtClean="0"/>
                        <a:t>clicks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err="1" smtClean="0">
                          <a:solidFill>
                            <a:schemeClr val="tx1"/>
                          </a:solidFill>
                        </a:rPr>
                        <a:t>Unchanged</a:t>
                      </a:r>
                      <a:r>
                        <a:rPr lang="sk-SK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1" baseline="0" dirty="0" err="1" smtClean="0">
                          <a:solidFill>
                            <a:schemeClr val="tx1"/>
                          </a:solidFill>
                        </a:rPr>
                        <a:t>doors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sk-SK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Disappearing</a:t>
                      </a:r>
                      <a:r>
                        <a:rPr kumimoji="0" lang="sk-SK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2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doors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smtClean="0"/>
                        <a:t>No.</a:t>
                      </a:r>
                      <a:r>
                        <a:rPr lang="sk-SK" sz="2000" b="1" baseline="0" dirty="0" smtClean="0"/>
                        <a:t> </a:t>
                      </a:r>
                      <a:r>
                        <a:rPr lang="sk-SK" sz="2000" b="1" baseline="0" dirty="0" err="1" smtClean="0"/>
                        <a:t>of</a:t>
                      </a:r>
                      <a:r>
                        <a:rPr lang="sk-SK" sz="2000" b="1" baseline="0" dirty="0" smtClean="0"/>
                        <a:t> </a:t>
                      </a:r>
                      <a:r>
                        <a:rPr lang="sk-SK" sz="2000" b="1" baseline="0" dirty="0" err="1" smtClean="0"/>
                        <a:t>room-switching</a:t>
                      </a:r>
                      <a:r>
                        <a:rPr lang="sk-SK" sz="2000" b="1" baseline="0" dirty="0" smtClean="0"/>
                        <a:t> </a:t>
                      </a:r>
                      <a:r>
                        <a:rPr lang="sk-SK" sz="2000" b="1" baseline="0" dirty="0" err="1" smtClean="0"/>
                        <a:t>clicks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7.47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16.70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39680"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err="1" smtClean="0"/>
                        <a:t>Loss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8 %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14 %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45839">
                <a:tc>
                  <a:txBody>
                    <a:bodyPr/>
                    <a:lstStyle/>
                    <a:p>
                      <a:pPr algn="ctr"/>
                      <a:r>
                        <a:rPr lang="sk-SK" sz="2000" b="1" dirty="0" err="1" smtClean="0"/>
                        <a:t>Learning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err="1" smtClean="0">
                          <a:solidFill>
                            <a:schemeClr val="tx1"/>
                          </a:solidFill>
                        </a:rPr>
                        <a:t>Relatively</a:t>
                      </a:r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1" dirty="0" err="1" smtClean="0">
                          <a:solidFill>
                            <a:schemeClr val="tx1"/>
                          </a:solidFill>
                        </a:rPr>
                        <a:t>fast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err="1" smtClean="0">
                          <a:solidFill>
                            <a:schemeClr val="tx1"/>
                          </a:solidFill>
                        </a:rPr>
                        <a:t>Gradual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doors open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sk-SK" sz="2800" b="1" dirty="0" err="1" smtClean="0"/>
              <a:t>Effect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of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information</a:t>
            </a:r>
            <a:r>
              <a:rPr lang="sk-SK" sz="2800" b="1" dirty="0" smtClean="0"/>
              <a:t> on </a:t>
            </a:r>
            <a:r>
              <a:rPr lang="sk-SK" sz="2800" b="1" dirty="0" err="1" smtClean="0"/>
              <a:t>reward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distribution</a:t>
            </a:r>
            <a:r>
              <a:rPr lang="sk-SK" sz="2800" b="1" dirty="0" smtClean="0"/>
              <a:t>: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38576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C:\Users\Taaanique\Desktop\Human Nature\Obrazky AMBIGUITY\direction-cartoon-300x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680520" cy="3713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824536"/>
          </a:xfrm>
        </p:spPr>
        <p:txBody>
          <a:bodyPr>
            <a:normAutofit/>
          </a:bodyPr>
          <a:lstStyle/>
          <a:p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Festinger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sk-SK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Carlsmith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1959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Taaanique\Desktop\Dissonance pe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2564904"/>
            <a:ext cx="586962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A.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Kruglanski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Which would you choose?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 One important goal x One way of achieving the goal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 One important goal x Several different ways of achieving the goal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Equifinality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Having several means for achieving a goals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increases goal attractiveness and goal commitment BUT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reduces commitment to individual paths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A.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Kruglanski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Which would you choose?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 An activity that serves one need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 An activity that serves several needs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Multifinality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If an activity leads to several goals,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attractiveness of and commitment to the activity increases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BUT if one of the goals becomes unavailable or unattractive, the commitment is drastically reduced.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A. </a:t>
            </a: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Kruglanski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Which would you choose?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 An activity that serves one need</a:t>
            </a: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 An activity that serves several needs</a:t>
            </a:r>
          </a:p>
          <a:p>
            <a:pPr>
              <a:buNone/>
            </a:pPr>
            <a:endParaRPr lang="en-US" sz="2400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Multifinality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40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Loss aversion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Users\Taaanique\Desktop\Tea set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4281761" cy="2895813"/>
          </a:xfrm>
          <a:prstGeom prst="rect">
            <a:avLst/>
          </a:prstGeom>
          <a:noFill/>
        </p:spPr>
      </p:pic>
      <p:pic>
        <p:nvPicPr>
          <p:cNvPr id="8" name="Picture 2" descr="C:\Users\Taaanique\Desktop\broken 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64904"/>
            <a:ext cx="1872208" cy="2035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People are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attracted to situations of choice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because they represent a possibility of greater reward and more effective coping with future uncertain situations. 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However,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decision-making is demanding in terms of self-regulation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When the options are similarly attractive,  human mind tends either to </a:t>
            </a:r>
          </a:p>
          <a:p>
            <a:r>
              <a:rPr lang="en-US" sz="2400" b="1" dirty="0" smtClean="0">
                <a:ln w="6350">
                  <a:noFill/>
                </a:ln>
                <a:solidFill>
                  <a:srgbClr val="008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postpone the choice</a:t>
            </a:r>
          </a:p>
          <a:p>
            <a:r>
              <a:rPr lang="en-US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or </a:t>
            </a:r>
            <a:r>
              <a:rPr lang="en-US" sz="2400" b="1" dirty="0" smtClean="0">
                <a:ln w="6350">
                  <a:noFill/>
                </a:ln>
                <a:solidFill>
                  <a:srgbClr val="008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the default option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 of choice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However, </a:t>
            </a:r>
            <a:r>
              <a:rPr lang="en-US" sz="24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decision-making is demanding in terms of self-regulation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and when the options are similarly attractive,  human mind tends either to </a:t>
            </a:r>
            <a:r>
              <a:rPr lang="en-US" sz="2400" b="1" dirty="0" smtClean="0">
                <a:ln w="6350">
                  <a:noFill/>
                </a:ln>
                <a:solidFill>
                  <a:srgbClr val="008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postpone the choice 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or </a:t>
            </a:r>
            <a:r>
              <a:rPr lang="en-US" sz="2400" b="1" dirty="0" smtClean="0">
                <a:ln w="6350">
                  <a:noFill/>
                </a:ln>
                <a:solidFill>
                  <a:srgbClr val="008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the default option</a:t>
            </a:r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C:\Users\Taaanique\Desktop\Human Nature\Obrazky AMBIGUITY\deaf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3528392" cy="2828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004048" y="5373216"/>
            <a:ext cx="383711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5148064" y="260648"/>
            <a:ext cx="3528392" cy="4176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4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The</a:t>
            </a:r>
            <a:r>
              <a:rPr kumimoji="0" lang="sk-SK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kumimoji="0" lang="sk-SK" sz="4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Costs</a:t>
            </a:r>
            <a:r>
              <a:rPr kumimoji="0" lang="sk-SK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kumimoji="0" lang="sk-SK" sz="4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of</a:t>
            </a:r>
            <a:r>
              <a:rPr kumimoji="0" lang="sk-SK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 a </a:t>
            </a:r>
            <a:r>
              <a:rPr kumimoji="0" lang="sk-SK" sz="4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Peaceful</a:t>
            </a:r>
            <a:r>
              <a:rPr kumimoji="0" lang="sk-SK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 </a:t>
            </a:r>
            <a:r>
              <a:rPr kumimoji="0" lang="sk-SK" sz="4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Mind</a:t>
            </a:r>
            <a:r>
              <a:rPr kumimoji="0" lang="sk-SK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 pitchFamily="34" charset="0"/>
                <a:ea typeface="+mj-ea"/>
                <a:cs typeface="Lucida Sans" pitchFamily="34" charset="0"/>
              </a:rPr>
              <a:t>  </a:t>
            </a:r>
            <a:endParaRPr kumimoji="0" lang="en-GB" sz="44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ucida Sans" pitchFamily="34" charset="0"/>
              <a:ea typeface="+mj-ea"/>
              <a:cs typeface="Lucida Sans" pitchFamily="34" charset="0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GB" sz="4400" b="1" i="0" u="none" strike="noStrike" kern="1200" cap="none" spc="0" normalizeH="0" baseline="0" noProof="0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Lucida Sans" pitchFamily="34" charset="0"/>
              <a:ea typeface="+mj-ea"/>
              <a:cs typeface="Lucida Sans" pitchFamily="34" charset="0"/>
            </a:endParaRPr>
          </a:p>
        </p:txBody>
      </p:sp>
      <p:pic>
        <p:nvPicPr>
          <p:cNvPr id="8" name="Picture 2" descr="C:\Users\Taaanique\Desktop\MCN Dokumenty ELF\do-noth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685849" cy="5961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2122241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A:</a:t>
            </a:r>
          </a:p>
          <a:p>
            <a:pPr>
              <a:buNone/>
            </a:pPr>
            <a:endParaRPr lang="sk-SK" sz="2200" dirty="0" smtClean="0"/>
          </a:p>
          <a:p>
            <a:r>
              <a:rPr lang="sk-SK" sz="2200" dirty="0" err="1" smtClean="0"/>
              <a:t>Asked</a:t>
            </a:r>
            <a:r>
              <a:rPr lang="sk-SK" sz="2200" dirty="0" smtClean="0"/>
              <a:t> to do a </a:t>
            </a:r>
            <a:r>
              <a:rPr lang="sk-SK" sz="2200" dirty="0" err="1" smtClean="0"/>
              <a:t>tedious</a:t>
            </a:r>
            <a:r>
              <a:rPr lang="sk-SK" sz="2200" dirty="0" smtClean="0"/>
              <a:t> </a:t>
            </a:r>
            <a:r>
              <a:rPr lang="sk-SK" sz="2200" dirty="0" err="1" smtClean="0"/>
              <a:t>task</a:t>
            </a:r>
            <a:r>
              <a:rPr lang="sk-SK" sz="2200" dirty="0" smtClean="0"/>
              <a:t> </a:t>
            </a:r>
            <a:r>
              <a:rPr lang="sk-SK" sz="2200" dirty="0" err="1" smtClean="0"/>
              <a:t>for</a:t>
            </a:r>
            <a:r>
              <a:rPr lang="sk-SK" sz="2200" dirty="0" smtClean="0"/>
              <a:t> more </a:t>
            </a:r>
            <a:r>
              <a:rPr lang="sk-SK" sz="2200" dirty="0" err="1" smtClean="0"/>
              <a:t>than</a:t>
            </a:r>
            <a:r>
              <a:rPr lang="sk-SK" sz="2200" dirty="0" smtClean="0"/>
              <a:t> 1 h</a:t>
            </a:r>
            <a:endParaRPr lang="en-US" sz="2200" dirty="0" smtClean="0"/>
          </a:p>
          <a:p>
            <a:r>
              <a:rPr lang="sk-SK" sz="2200" dirty="0" err="1" smtClean="0"/>
              <a:t>Asked</a:t>
            </a:r>
            <a:r>
              <a:rPr lang="sk-SK" sz="2200" dirty="0" smtClean="0"/>
              <a:t> to do a „</a:t>
            </a:r>
            <a:r>
              <a:rPr lang="sk-SK" sz="2200" dirty="0" err="1" smtClean="0"/>
              <a:t>favour</a:t>
            </a:r>
            <a:r>
              <a:rPr lang="sk-SK" sz="2200" dirty="0" smtClean="0"/>
              <a:t>“ </a:t>
            </a:r>
            <a:r>
              <a:rPr lang="sk-SK" sz="2200" dirty="0" err="1" smtClean="0"/>
              <a:t>for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experiementer</a:t>
            </a:r>
            <a:r>
              <a:rPr lang="sk-SK" sz="2200" dirty="0" smtClean="0"/>
              <a:t>:</a:t>
            </a:r>
            <a:endParaRPr lang="en-US" sz="2200" dirty="0" smtClean="0"/>
          </a:p>
          <a:p>
            <a:r>
              <a:rPr lang="sk-SK" sz="2200" dirty="0" err="1" smtClean="0"/>
              <a:t>Persuade</a:t>
            </a:r>
            <a:r>
              <a:rPr lang="sk-SK" sz="2200" dirty="0" smtClean="0"/>
              <a:t> </a:t>
            </a:r>
            <a:r>
              <a:rPr lang="sk-SK" sz="2200" dirty="0" err="1" smtClean="0"/>
              <a:t>next</a:t>
            </a:r>
            <a:r>
              <a:rPr lang="sk-SK" sz="2200" dirty="0" smtClean="0"/>
              <a:t> participant </a:t>
            </a:r>
            <a:r>
              <a:rPr lang="sk-SK" sz="2200" dirty="0" err="1" smtClean="0"/>
              <a:t>that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task</a:t>
            </a:r>
            <a:r>
              <a:rPr lang="sk-SK" sz="2200" dirty="0" smtClean="0"/>
              <a:t> </a:t>
            </a:r>
            <a:r>
              <a:rPr lang="sk-SK" sz="2200" dirty="0" err="1" smtClean="0"/>
              <a:t>was</a:t>
            </a:r>
            <a:r>
              <a:rPr lang="sk-SK" sz="2200" dirty="0" smtClean="0"/>
              <a:t> </a:t>
            </a:r>
            <a:r>
              <a:rPr lang="sk-SK" sz="2200" dirty="0" err="1" smtClean="0"/>
              <a:t>interesting</a:t>
            </a:r>
            <a:endParaRPr lang="sk-SK" sz="2200" dirty="0" smtClean="0"/>
          </a:p>
          <a:p>
            <a:r>
              <a:rPr lang="sk-SK" sz="2200" b="1" dirty="0" err="1" smtClean="0"/>
              <a:t>Paid</a:t>
            </a:r>
            <a:r>
              <a:rPr lang="sk-SK" sz="2200" b="1" dirty="0" smtClean="0"/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$ 20</a:t>
            </a: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err="1" smtClean="0"/>
              <a:t>Festinger</a:t>
            </a:r>
            <a:r>
              <a:rPr lang="en-US" dirty="0" smtClean="0"/>
              <a:t>, L., &amp; </a:t>
            </a:r>
            <a:r>
              <a:rPr lang="en-US" dirty="0" err="1" smtClean="0"/>
              <a:t>Carlsmith</a:t>
            </a:r>
            <a:r>
              <a:rPr lang="en-US" dirty="0" smtClean="0"/>
              <a:t>, J. M. (1959). Cognitive consequences of forced compliance. </a:t>
            </a:r>
            <a:r>
              <a:rPr lang="en-US" i="1" dirty="0" smtClean="0"/>
              <a:t>The Journal of Abnormal and Social Psychology</a:t>
            </a:r>
            <a:r>
              <a:rPr lang="en-US" dirty="0" smtClean="0"/>
              <a:t>, </a:t>
            </a:r>
            <a:r>
              <a:rPr lang="en-US" i="1" dirty="0" smtClean="0"/>
              <a:t>58</a:t>
            </a:r>
            <a:r>
              <a:rPr lang="en-US" dirty="0" smtClean="0"/>
              <a:t>(2), 203.</a:t>
            </a:r>
            <a:endParaRPr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572000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Asked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do a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tedious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more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h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Asked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do a „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favour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experiementer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Persuade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participant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r>
              <a:rPr kumimoji="0" lang="sk-SK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interesting</a:t>
            </a: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sk-SK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Paid</a:t>
            </a:r>
            <a:r>
              <a:rPr kumimoji="0" lang="sk-SK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576064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Ratings of task after payment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115616" y="2780928"/>
          <a:ext cx="6624735" cy="36724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2184243"/>
                <a:gridCol w="2232247"/>
              </a:tblGrid>
              <a:tr h="848759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Enjoyable?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Again?</a:t>
                      </a:r>
                      <a:endParaRPr kumimoji="0" lang="en-GB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818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Control Group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9929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$ 20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</a:tr>
              <a:tr h="8487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$ 1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err="1" smtClean="0"/>
              <a:t>Festinger</a:t>
            </a:r>
            <a:r>
              <a:rPr lang="en-US" dirty="0" smtClean="0"/>
              <a:t>, L., &amp; </a:t>
            </a:r>
            <a:r>
              <a:rPr lang="en-US" dirty="0" err="1" smtClean="0"/>
              <a:t>Carlsmith</a:t>
            </a:r>
            <a:r>
              <a:rPr lang="en-US" dirty="0" smtClean="0"/>
              <a:t>, J. M. (1959). Cognitive consequences of forced compliance. </a:t>
            </a:r>
            <a:r>
              <a:rPr lang="en-US" i="1" dirty="0" smtClean="0"/>
              <a:t>The Journal of Abnormal and Social Psychology</a:t>
            </a:r>
            <a:r>
              <a:rPr lang="en-US" dirty="0" smtClean="0"/>
              <a:t>, </a:t>
            </a:r>
            <a:r>
              <a:rPr lang="en-US" i="1" dirty="0" smtClean="0"/>
              <a:t>58</a:t>
            </a:r>
            <a:r>
              <a:rPr lang="en-US" dirty="0" smtClean="0"/>
              <a:t>(2), 203.</a:t>
            </a:r>
            <a:endParaRPr lang="en-US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C:\Users\Taaanique\Desktop\B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645024"/>
            <a:ext cx="952500" cy="952500"/>
          </a:xfrm>
          <a:prstGeom prst="rect">
            <a:avLst/>
          </a:prstGeom>
          <a:noFill/>
        </p:spPr>
      </p:pic>
      <p:pic>
        <p:nvPicPr>
          <p:cNvPr id="9" name="Picture 2" descr="C:\Users\Taaanique\Desktop\B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645024"/>
            <a:ext cx="952500" cy="952500"/>
          </a:xfrm>
          <a:prstGeom prst="rect">
            <a:avLst/>
          </a:prstGeom>
          <a:noFill/>
        </p:spPr>
      </p:pic>
      <p:pic>
        <p:nvPicPr>
          <p:cNvPr id="3074" name="Picture 2" descr="C:\Users\Taaanique\Desktop\wel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653136"/>
            <a:ext cx="936104" cy="936104"/>
          </a:xfrm>
          <a:prstGeom prst="rect">
            <a:avLst/>
          </a:prstGeom>
          <a:noFill/>
        </p:spPr>
      </p:pic>
      <p:pic>
        <p:nvPicPr>
          <p:cNvPr id="10" name="Picture 2" descr="C:\Users\Taaanique\Desktop\wel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936104" cy="936104"/>
          </a:xfrm>
          <a:prstGeom prst="rect">
            <a:avLst/>
          </a:prstGeom>
          <a:noFill/>
        </p:spPr>
      </p:pic>
      <p:pic>
        <p:nvPicPr>
          <p:cNvPr id="3075" name="Picture 3" descr="C:\Users\Taaanique\Desktop\Semihap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661248"/>
            <a:ext cx="864096" cy="864096"/>
          </a:xfrm>
          <a:prstGeom prst="rect">
            <a:avLst/>
          </a:prstGeom>
          <a:noFill/>
        </p:spPr>
      </p:pic>
      <p:pic>
        <p:nvPicPr>
          <p:cNvPr id="12" name="Picture 3" descr="C:\Users\Taaanique\Desktop\Semihap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6612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8245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Aronson &amp; Mills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1959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1110926" cy="1108149"/>
          </a:xfrm>
          <a:prstGeom prst="rect">
            <a:avLst/>
          </a:prstGeom>
          <a:noFill/>
        </p:spPr>
      </p:pic>
      <p:pic>
        <p:nvPicPr>
          <p:cNvPr id="7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5104"/>
            <a:ext cx="1110926" cy="1108149"/>
          </a:xfrm>
          <a:prstGeom prst="rect">
            <a:avLst/>
          </a:prstGeom>
          <a:noFill/>
        </p:spPr>
      </p:pic>
      <p:pic>
        <p:nvPicPr>
          <p:cNvPr id="8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653136"/>
            <a:ext cx="1110926" cy="1108149"/>
          </a:xfrm>
          <a:prstGeom prst="rect">
            <a:avLst/>
          </a:prstGeom>
          <a:noFill/>
        </p:spPr>
      </p:pic>
      <p:pic>
        <p:nvPicPr>
          <p:cNvPr id="9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56992"/>
            <a:ext cx="1110926" cy="1108149"/>
          </a:xfrm>
          <a:prstGeom prst="rect">
            <a:avLst/>
          </a:prstGeom>
          <a:noFill/>
        </p:spPr>
      </p:pic>
      <p:pic>
        <p:nvPicPr>
          <p:cNvPr id="10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941168"/>
            <a:ext cx="1110926" cy="1108149"/>
          </a:xfrm>
          <a:prstGeom prst="rect">
            <a:avLst/>
          </a:prstGeom>
          <a:noFill/>
        </p:spPr>
      </p:pic>
      <p:pic>
        <p:nvPicPr>
          <p:cNvPr id="11" name="Picture 2" descr="C:\Users\Taaanique\Desktop\smiley51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09120"/>
            <a:ext cx="1110926" cy="1108149"/>
          </a:xfrm>
          <a:prstGeom prst="rect">
            <a:avLst/>
          </a:prstGeom>
          <a:noFill/>
        </p:spPr>
      </p:pic>
      <p:pic>
        <p:nvPicPr>
          <p:cNvPr id="12" name="Picture 3" descr="C:\Users\Taaanique\Desktop\feeling-good-smiley-emot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1625600" cy="162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8245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Aronson &amp; Mills</a:t>
            </a:r>
            <a:r>
              <a:rPr lang="sk-SK" sz="24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1959</a:t>
            </a: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b="1" dirty="0" smtClean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Taaanique\Desktop\forced sm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92896"/>
            <a:ext cx="1625600" cy="1625600"/>
          </a:xfrm>
          <a:prstGeom prst="rect">
            <a:avLst/>
          </a:prstGeom>
          <a:noFill/>
        </p:spPr>
      </p:pic>
      <p:pic>
        <p:nvPicPr>
          <p:cNvPr id="5122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24944"/>
            <a:ext cx="1110926" cy="1108149"/>
          </a:xfrm>
          <a:prstGeom prst="rect">
            <a:avLst/>
          </a:prstGeom>
          <a:noFill/>
        </p:spPr>
      </p:pic>
      <p:pic>
        <p:nvPicPr>
          <p:cNvPr id="7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65104"/>
            <a:ext cx="1110926" cy="1108149"/>
          </a:xfrm>
          <a:prstGeom prst="rect">
            <a:avLst/>
          </a:prstGeom>
          <a:noFill/>
        </p:spPr>
      </p:pic>
      <p:pic>
        <p:nvPicPr>
          <p:cNvPr id="8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653136"/>
            <a:ext cx="1110926" cy="1108149"/>
          </a:xfrm>
          <a:prstGeom prst="rect">
            <a:avLst/>
          </a:prstGeom>
          <a:noFill/>
        </p:spPr>
      </p:pic>
      <p:pic>
        <p:nvPicPr>
          <p:cNvPr id="9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2"/>
            <a:ext cx="1110926" cy="1108149"/>
          </a:xfrm>
          <a:prstGeom prst="rect">
            <a:avLst/>
          </a:prstGeom>
          <a:noFill/>
        </p:spPr>
      </p:pic>
      <p:pic>
        <p:nvPicPr>
          <p:cNvPr id="10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941168"/>
            <a:ext cx="1110926" cy="1108149"/>
          </a:xfrm>
          <a:prstGeom prst="rect">
            <a:avLst/>
          </a:prstGeom>
          <a:noFill/>
        </p:spPr>
      </p:pic>
      <p:pic>
        <p:nvPicPr>
          <p:cNvPr id="11" name="Picture 2" descr="C:\Users\Taaanique\Desktop\smiley51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1110926" cy="1108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Aronson, E., &amp; Mills, J. (1959). The effect of severity of initiation on liking for a group. </a:t>
            </a:r>
            <a:r>
              <a:rPr lang="en-US" i="1" dirty="0" smtClean="0"/>
              <a:t>The Journal of Abnormal and Social Psychology</a:t>
            </a:r>
            <a:r>
              <a:rPr lang="en-US" dirty="0" smtClean="0"/>
              <a:t>, </a:t>
            </a:r>
            <a:r>
              <a:rPr lang="en-US" i="1" dirty="0" smtClean="0"/>
              <a:t>59</a:t>
            </a:r>
            <a:r>
              <a:rPr lang="en-US" dirty="0" smtClean="0"/>
              <a:t>(2), 177.</a:t>
            </a:r>
            <a:endParaRPr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467544" y="2122241"/>
            <a:ext cx="3970784" cy="4735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200" b="1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Group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A:</a:t>
            </a:r>
          </a:p>
          <a:p>
            <a:pPr>
              <a:buNone/>
            </a:pPr>
            <a:endParaRPr lang="sk-SK" sz="2200" dirty="0" smtClean="0"/>
          </a:p>
          <a:p>
            <a:r>
              <a:rPr lang="en-US" sz="2200" dirty="0" smtClean="0"/>
              <a:t>Ready to join a discussion group </a:t>
            </a:r>
          </a:p>
          <a:p>
            <a:r>
              <a:rPr lang="en-US" sz="2200" dirty="0" smtClean="0"/>
              <a:t>Initiation: </a:t>
            </a:r>
            <a:r>
              <a:rPr lang="en-US" sz="2200" b="1" dirty="0" smtClean="0"/>
              <a:t>Reading sex-related text</a:t>
            </a:r>
          </a:p>
          <a:p>
            <a:endParaRPr lang="en-US" sz="2200" dirty="0" smtClean="0"/>
          </a:p>
          <a:p>
            <a:r>
              <a:rPr lang="en-US" sz="2200" dirty="0" smtClean="0"/>
              <a:t>Asked to rate conversation of the group they joined</a:t>
            </a: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4572000" y="2122241"/>
            <a:ext cx="3970784" cy="4735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sk-SK" sz="2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Ready to join </a:t>
            </a:r>
            <a:r>
              <a:rPr lang="en-US" sz="2200" dirty="0" smtClean="0"/>
              <a:t>a discussion group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Initiation: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Reading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embarrassing porn</a:t>
            </a:r>
            <a:r>
              <a:rPr kumimoji="0" lang="sk-SK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ographic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text</a:t>
            </a:r>
          </a:p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200" dirty="0" smtClean="0"/>
              <a:t>Asked to rate conversation of the group they joined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88640"/>
            <a:ext cx="8640960" cy="64087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1"/>
            <a:ext cx="7128792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Ratings of recorded (boring) conversation</a:t>
            </a:r>
            <a:r>
              <a:rPr lang="sk-SK" sz="2200" b="1" dirty="0" smtClean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11560" y="1340768"/>
            <a:ext cx="8064896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dirty="0" smtClean="0"/>
              <a:t>Aronson, E., &amp; Mills, J. (1959). The effect of severity of initiation on liking for a group. </a:t>
            </a:r>
            <a:r>
              <a:rPr lang="en-US" i="1" dirty="0" smtClean="0"/>
              <a:t>The Journal of Abnormal and Social Psychology</a:t>
            </a:r>
            <a:r>
              <a:rPr lang="en-US" dirty="0" smtClean="0"/>
              <a:t>, </a:t>
            </a:r>
            <a:r>
              <a:rPr lang="en-US" i="1" dirty="0" smtClean="0"/>
              <a:t>59</a:t>
            </a:r>
            <a:r>
              <a:rPr lang="en-US" dirty="0" smtClean="0"/>
              <a:t>(2), 177.</a:t>
            </a:r>
            <a:endParaRPr lang="en-US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much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frustration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worth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1115616" y="2780928"/>
          <a:ext cx="5976664" cy="36724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8245"/>
                <a:gridCol w="3768419"/>
              </a:tblGrid>
              <a:tr h="848759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Interesting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discussion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818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Control Group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29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Low</a:t>
                      </a:r>
                      <a:r>
                        <a:rPr lang="en-US" sz="2000" b="1" baseline="0" dirty="0" smtClean="0"/>
                        <a:t> embarrassment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487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High embarrassment</a:t>
                      </a:r>
                      <a:endParaRPr lang="en-GB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CB4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8" name="Picture 2" descr="C:\Users\Taaanique\Desktop\wel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936104" cy="936104"/>
          </a:xfrm>
          <a:prstGeom prst="rect">
            <a:avLst/>
          </a:prstGeom>
          <a:noFill/>
        </p:spPr>
      </p:pic>
      <p:pic>
        <p:nvPicPr>
          <p:cNvPr id="13" name="Picture 2" descr="C:\Users\Taaanique\Desktop\wel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653136"/>
            <a:ext cx="936104" cy="936104"/>
          </a:xfrm>
          <a:prstGeom prst="rect">
            <a:avLst/>
          </a:prstGeom>
          <a:noFill/>
        </p:spPr>
      </p:pic>
      <p:pic>
        <p:nvPicPr>
          <p:cNvPr id="7170" name="Picture 2" descr="C:\Users\Taaanique\Desktop\na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66124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3796</TotalTime>
  <Words>1293</Words>
  <Application>Microsoft Office PowerPoint</Application>
  <PresentationFormat>Předvádění na obrazovce (4:3)</PresentationFormat>
  <Paragraphs>196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Špička</vt:lpstr>
      <vt:lpstr>Snímek 1</vt:lpstr>
      <vt:lpstr>What disturbs people’s peace of mind?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How much is your frustration worth?</vt:lpstr>
      <vt:lpstr>What is the difference between the two situations?</vt:lpstr>
      <vt:lpstr>Conclusions</vt:lpstr>
      <vt:lpstr>Conclusions</vt:lpstr>
      <vt:lpstr>Dissonance x Reactance</vt:lpstr>
      <vt:lpstr>Which one makes you feel better…?</vt:lpstr>
      <vt:lpstr>Keeping doors open</vt:lpstr>
      <vt:lpstr>Keeping doors open</vt:lpstr>
      <vt:lpstr>Keeping doors open</vt:lpstr>
      <vt:lpstr>Keeping doors open</vt:lpstr>
      <vt:lpstr>Snímek 24</vt:lpstr>
      <vt:lpstr>Snímek 25</vt:lpstr>
      <vt:lpstr>Snímek 26</vt:lpstr>
      <vt:lpstr>Keeping doors open</vt:lpstr>
      <vt:lpstr>Keeping doors open</vt:lpstr>
      <vt:lpstr>Costs of choice</vt:lpstr>
      <vt:lpstr>Costs of choice</vt:lpstr>
      <vt:lpstr>Costs of choice</vt:lpstr>
      <vt:lpstr>Costs of choice</vt:lpstr>
      <vt:lpstr>Costs of choice</vt:lpstr>
      <vt:lpstr>Costs of choice</vt:lpstr>
      <vt:lpstr>Costs of choice</vt:lpstr>
      <vt:lpstr>Snímek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Taaanique</dc:creator>
  <cp:lastModifiedBy>Taaanique</cp:lastModifiedBy>
  <cp:revision>606</cp:revision>
  <dcterms:created xsi:type="dcterms:W3CDTF">2012-08-22T09:17:43Z</dcterms:created>
  <dcterms:modified xsi:type="dcterms:W3CDTF">2016-05-02T20:25:15Z</dcterms:modified>
</cp:coreProperties>
</file>