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51" r:id="rId3"/>
    <p:sldId id="412" r:id="rId4"/>
    <p:sldId id="410" r:id="rId5"/>
    <p:sldId id="422" r:id="rId6"/>
    <p:sldId id="429" r:id="rId7"/>
    <p:sldId id="426" r:id="rId8"/>
    <p:sldId id="435" r:id="rId9"/>
    <p:sldId id="436" r:id="rId10"/>
    <p:sldId id="355" r:id="rId11"/>
    <p:sldId id="440" r:id="rId12"/>
    <p:sldId id="442" r:id="rId13"/>
    <p:sldId id="524" r:id="rId14"/>
    <p:sldId id="438" r:id="rId15"/>
    <p:sldId id="448" r:id="rId16"/>
    <p:sldId id="453" r:id="rId17"/>
    <p:sldId id="454" r:id="rId18"/>
    <p:sldId id="456" r:id="rId19"/>
    <p:sldId id="460" r:id="rId20"/>
    <p:sldId id="532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87" r:id="rId29"/>
    <p:sldId id="504" r:id="rId30"/>
    <p:sldId id="557" r:id="rId31"/>
    <p:sldId id="378" r:id="rId32"/>
    <p:sldId id="562" r:id="rId33"/>
    <p:sldId id="556" r:id="rId34"/>
    <p:sldId id="551" r:id="rId35"/>
    <p:sldId id="495" r:id="rId36"/>
    <p:sldId id="564" r:id="rId37"/>
    <p:sldId id="565" r:id="rId38"/>
    <p:sldId id="566" r:id="rId39"/>
    <p:sldId id="501" r:id="rId40"/>
    <p:sldId id="370" r:id="rId41"/>
    <p:sldId id="409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008000"/>
    <a:srgbClr val="5CB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>
      <p:cViewPr>
        <p:scale>
          <a:sx n="66" d="100"/>
          <a:sy n="66" d="100"/>
        </p:scale>
        <p:origin x="-6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2808312"/>
          </a:xfrm>
        </p:spPr>
        <p:txBody>
          <a:bodyPr>
            <a:noAutofit/>
          </a:bodyPr>
          <a:lstStyle/>
          <a:p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Principles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Human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Struggle</a:t>
            </a:r>
            <a:endParaRPr lang="en-GB" sz="40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Self-Control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Fails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and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It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Works</a:t>
            </a:r>
            <a:endParaRPr lang="en-GB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endParaRPr lang="en-GB" sz="3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Taaanique\Desktop\MCN Dokumenty ELF\Zlyhanie vole obrazky\Self-Cont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0927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160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our motivation system works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dinosa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Mammalian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emotions 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MCN Dokumenty ELF\Zlyhanie vole obrazky\images0YCPBB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2085975" cy="2200275"/>
          </a:xfrm>
          <a:prstGeom prst="rect">
            <a:avLst/>
          </a:prstGeom>
          <a:noFill/>
        </p:spPr>
      </p:pic>
      <p:pic>
        <p:nvPicPr>
          <p:cNvPr id="8" name="Picture 3" descr="C:\Users\Taaanique\Desktop\MCN Dokumenty ELF\Zlyhanie vole obrazky\images6V6AGJ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Mammalian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emotions 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Human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reasoning, mental representation, planning – delay of gratification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MCN Dokumenty ELF\Zlyhanie vole obrazky\imagesX24A9D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5240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I. P. Pavlov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Classical conditioning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Taaanique\Desktop\Pavlov stat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456384" cy="5304589"/>
          </a:xfrm>
          <a:prstGeom prst="rect">
            <a:avLst/>
          </a:prstGeom>
          <a:noFill/>
        </p:spPr>
      </p:pic>
      <p:pic>
        <p:nvPicPr>
          <p:cNvPr id="7" name="Picture 2" descr="C:\Users\Taaanique\Desktop\MCN Dokumenty ELF\Zlyhanie vole obrazky\images0YCPBB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20859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Classical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C:\Users\Taaanique\Desktop\Classical 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Classical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is this important to us (humans)?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Salivation in Pavlov’s dogs signalizes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increased anticipation of reward = increased need 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Cues in the environment previously associated with motivational states will become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triggers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those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motivational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states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the future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regardless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whether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reward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punishment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currently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or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E. L. Thorndike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Instrumental learning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Taaanique\Desktop\Thorndi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3"/>
            <a:ext cx="2808312" cy="3538473"/>
          </a:xfrm>
          <a:prstGeom prst="rect">
            <a:avLst/>
          </a:prstGeom>
          <a:noFill/>
        </p:spPr>
      </p:pic>
      <p:pic>
        <p:nvPicPr>
          <p:cNvPr id="8" name="Picture 3" descr="C:\Users\Taaanique\Desktop\MCN Dokumenty ELF\Zlyhanie vole obrazky\images6V6AGJ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Instrumental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Taaanique\Desktop\Intrumental 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5634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is this important to us (humans)?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Objects and situations can trigger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responses = HABITS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Always intertwined with classical conditioning (a stimulus triggers a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motivational state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 well as a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sponse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is our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not rational?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decisions and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are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dependent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immediate (here-and-now) cues previously associated with motivational states or hard-wired heuristic systems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rather than global judgment of advantages and disadvantages in different situations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While we are capable of making </a:t>
            </a:r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relatively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more global judgments,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quality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perceived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necessity of these judgments is ALSO influenced by the present context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is because our capacity of information processing is limited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J. Gross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PREVENT THOSE EVIL STIMULI FROM ENTERING THE BRAIN AND PRODUCING AUTOMATIC RESPONSES!!!</a:t>
            </a:r>
          </a:p>
          <a:p>
            <a:r>
              <a:rPr lang="en-US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How…?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Taaanique\Desktop\James Gro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9212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</a:t>
            </a:r>
            <a:r>
              <a:rPr lang="en-US" sz="24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sitiation</a:t>
            </a:r>
            <a:endParaRPr lang="en-US" sz="240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Taaanique\Desktop\Avoid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32448" cy="310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04279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Taaanique\Desktop\esca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5688632" cy="237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Users\Taaanique\Desktop\ign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4752528" cy="316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thinking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Taaanique\Desktop\MCN Dokumenty ELF\Think posit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thinking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Act as if nothing happened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C:\Users\Taaanique\Desktop\Sp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29718"/>
            <a:ext cx="4320480" cy="33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656307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 – EFFECTIVENESS: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selection</a:t>
            </a:r>
          </a:p>
          <a:p>
            <a:r>
              <a:rPr lang="en-US" sz="25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modification</a:t>
            </a:r>
          </a:p>
          <a:p>
            <a:r>
              <a:rPr lang="en-US" sz="24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Attentional</a:t>
            </a:r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deployment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Cognitive change</a:t>
            </a:r>
          </a:p>
          <a:p>
            <a:r>
              <a:rPr lang="en-US" sz="16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 modulation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5724128" y="2996952"/>
            <a:ext cx="0" cy="21602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39552" y="2420889"/>
            <a:ext cx="763284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watching a disgusting movie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</a:t>
            </a:r>
            <a:r>
              <a:rPr kumimoji="0" lang="en-US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ppraisal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suppression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83568" y="2852935"/>
          <a:ext cx="7632849" cy="36201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5532"/>
                <a:gridCol w="2373034"/>
                <a:gridCol w="2544283"/>
              </a:tblGrid>
              <a:tr h="64807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Facial expressions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 reactions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313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</a:t>
                      </a:r>
                      <a:r>
                        <a:rPr lang="en-US" b="1" dirty="0" smtClean="0"/>
                        <a:t>: No instruction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101799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“Think of the movie in way that you’ll feel nothing.”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101799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</a:t>
                      </a:r>
                      <a:r>
                        <a:rPr lang="en-US" b="1" dirty="0" smtClean="0"/>
                        <a:t>3:</a:t>
                      </a:r>
                      <a:r>
                        <a:rPr lang="en-US" b="1" baseline="0" dirty="0" smtClean="0"/>
                        <a:t> “Behave in a way so that other</a:t>
                      </a:r>
                      <a:r>
                        <a:rPr lang="sk-SK" b="1" baseline="0" dirty="0" smtClean="0"/>
                        <a:t>s</a:t>
                      </a:r>
                      <a:r>
                        <a:rPr lang="en-US" b="1" baseline="0" dirty="0" smtClean="0"/>
                        <a:t> think you feel nothing.”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412776"/>
            <a:ext cx="806489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Gross, J. J. (1998). Antecedent-and response-focused emotion regulation: divergent consequences for experience, expression, and physiology.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74</a:t>
            </a:r>
            <a:r>
              <a:rPr lang="en-US" dirty="0" smtClean="0"/>
              <a:t>(1), 224.</a:t>
            </a:r>
            <a:endParaRPr lang="en-US" dirty="0"/>
          </a:p>
        </p:txBody>
      </p:sp>
      <p:pic>
        <p:nvPicPr>
          <p:cNvPr id="14338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81128"/>
            <a:ext cx="809927" cy="792088"/>
          </a:xfrm>
          <a:prstGeom prst="rect">
            <a:avLst/>
          </a:prstGeom>
          <a:noFill/>
        </p:spPr>
      </p:pic>
      <p:pic>
        <p:nvPicPr>
          <p:cNvPr id="11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589240"/>
            <a:ext cx="809927" cy="792088"/>
          </a:xfrm>
          <a:prstGeom prst="rect">
            <a:avLst/>
          </a:prstGeom>
          <a:noFill/>
        </p:spPr>
      </p:pic>
      <p:pic>
        <p:nvPicPr>
          <p:cNvPr id="12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809927" cy="792088"/>
          </a:xfrm>
          <a:prstGeom prst="rect">
            <a:avLst/>
          </a:prstGeom>
          <a:noFill/>
        </p:spPr>
      </p:pic>
      <p:pic>
        <p:nvPicPr>
          <p:cNvPr id="14339" name="Picture 3" descr="C:\Users\Taaanique\Desktop\Un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3" descr="C:\Users\Taaanique\Desktop\Un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792088" cy="792088"/>
          </a:xfrm>
          <a:prstGeom prst="rect">
            <a:avLst/>
          </a:prstGeom>
          <a:noFill/>
        </p:spPr>
      </p:pic>
      <p:pic>
        <p:nvPicPr>
          <p:cNvPr id="14340" name="Picture 4" descr="C:\Users\Taaanique\Desktop\Disgus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17232"/>
            <a:ext cx="864096" cy="85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763284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 fact that we can exercise self-control should not be taken for granted…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Taaanique\Desktop\MCN Dokumenty ELF\Zlyhanie vole obrazky\CNiSy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712296" cy="3765061"/>
          </a:xfrm>
          <a:prstGeom prst="rect">
            <a:avLst/>
          </a:prstGeom>
          <a:noFill/>
        </p:spPr>
      </p:pic>
      <p:pic>
        <p:nvPicPr>
          <p:cNvPr id="18434" name="Picture 2" descr="C:\Users\Taaanique\Desktop\MCN Dokumenty ELF\Zlyhanie vole obrazky\slide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42767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  <p:sp>
        <p:nvSpPr>
          <p:cNvPr id="6" name="Kříž 5"/>
          <p:cNvSpPr/>
          <p:nvPr/>
        </p:nvSpPr>
        <p:spPr>
          <a:xfrm rot="18867451">
            <a:off x="1690250" y="835283"/>
            <a:ext cx="5904656" cy="5904656"/>
          </a:xfrm>
          <a:prstGeom prst="plus">
            <a:avLst>
              <a:gd name="adj" fmla="val 475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self-control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self-control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musc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Ego depletion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Roy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Baumeister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Users\Taaanique\Desktop\Baumei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Ego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depletion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412776"/>
            <a:ext cx="80648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Baumeister</a:t>
            </a:r>
            <a:r>
              <a:rPr lang="en-US" dirty="0" smtClean="0"/>
              <a:t>, R. F., </a:t>
            </a:r>
            <a:r>
              <a:rPr lang="en-US" dirty="0" err="1" smtClean="0"/>
              <a:t>Bratslavsky</a:t>
            </a:r>
            <a:r>
              <a:rPr lang="en-US" dirty="0" smtClean="0"/>
              <a:t>, E., </a:t>
            </a:r>
            <a:r>
              <a:rPr lang="en-US" dirty="0" err="1" smtClean="0"/>
              <a:t>Muraven</a:t>
            </a:r>
            <a:r>
              <a:rPr lang="en-US" dirty="0" smtClean="0"/>
              <a:t>, M., &amp; Tice, D. M. (1998). Ego depletion: is the active self a limited resource?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74</a:t>
            </a:r>
            <a:r>
              <a:rPr lang="en-US" dirty="0" smtClean="0"/>
              <a:t>(5), 1252</a:t>
            </a:r>
            <a:r>
              <a:rPr lang="sk-SK" dirty="0" smtClean="0"/>
              <a:t>-1265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Taaanique\Desktop\cook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558043" cy="2520280"/>
          </a:xfrm>
          <a:prstGeom prst="rect">
            <a:avLst/>
          </a:prstGeom>
          <a:noFill/>
        </p:spPr>
      </p:pic>
      <p:pic>
        <p:nvPicPr>
          <p:cNvPr id="1027" name="Picture 3" descr="C:\Users\Taaanique\Desktop\bowl-radishes-1902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39552" y="2420889"/>
            <a:ext cx="763284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Ego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depletion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827585" y="2852934"/>
          <a:ext cx="7488831" cy="35445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8221"/>
                <a:gridCol w="1746194"/>
                <a:gridCol w="1872208"/>
                <a:gridCol w="1872208"/>
              </a:tblGrid>
              <a:tr h="1800202">
                <a:tc>
                  <a:txBody>
                    <a:bodyPr/>
                    <a:lstStyle/>
                    <a:p>
                      <a:r>
                        <a:rPr lang="sk-SK" sz="2000" b="1" dirty="0" err="1" smtClean="0"/>
                        <a:t>Instructed</a:t>
                      </a:r>
                      <a:r>
                        <a:rPr lang="sk-SK" sz="2000" b="1" dirty="0" smtClean="0"/>
                        <a:t> to </a:t>
                      </a:r>
                      <a:r>
                        <a:rPr lang="sk-SK" sz="2000" b="1" dirty="0" err="1" smtClean="0"/>
                        <a:t>eat</a:t>
                      </a:r>
                      <a:r>
                        <a:rPr lang="sk-SK" sz="2000" b="1" dirty="0" smtClean="0"/>
                        <a:t>: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sk-SK" sz="20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sk-SK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sk-SK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sk-SK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sk-SK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pPr marL="0" algn="ctr" rtl="0" eaLnBrk="1" latinLnBrk="0" hangingPunct="1"/>
                      <a:endParaRPr kumimoji="0" lang="sk-SK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sk-SK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sk-SK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4309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Persistence</a:t>
                      </a:r>
                      <a:r>
                        <a:rPr lang="sk-SK" b="1" dirty="0" smtClean="0"/>
                        <a:t> on </a:t>
                      </a:r>
                      <a:r>
                        <a:rPr lang="sk-SK" b="1" dirty="0" err="1" smtClean="0"/>
                        <a:t>subsequent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unsolvable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figure-drawing</a:t>
                      </a:r>
                      <a:r>
                        <a:rPr lang="sk-SK" b="1" baseline="0" dirty="0" smtClean="0"/>
                        <a:t> </a:t>
                      </a:r>
                      <a:r>
                        <a:rPr lang="sk-SK" b="1" baseline="0" dirty="0" err="1" smtClean="0"/>
                        <a:t>task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18.9</a:t>
                      </a:r>
                      <a:r>
                        <a:rPr lang="sk-SK" sz="2400" baseline="0" dirty="0" smtClean="0"/>
                        <a:t> min.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rgbClr val="C00000"/>
                          </a:solidFill>
                        </a:rPr>
                        <a:t>8.85 min. + more </a:t>
                      </a:r>
                      <a:r>
                        <a:rPr lang="sk-SK" sz="2400" dirty="0" err="1" smtClean="0">
                          <a:solidFill>
                            <a:srgbClr val="C00000"/>
                          </a:solidFill>
                        </a:rPr>
                        <a:t>fatigue</a:t>
                      </a:r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20.86 min.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412776"/>
            <a:ext cx="80648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Baumeister</a:t>
            </a:r>
            <a:r>
              <a:rPr lang="en-US" dirty="0" smtClean="0"/>
              <a:t>, R. F., </a:t>
            </a:r>
            <a:r>
              <a:rPr lang="en-US" dirty="0" err="1" smtClean="0"/>
              <a:t>Bratslavsky</a:t>
            </a:r>
            <a:r>
              <a:rPr lang="en-US" dirty="0" smtClean="0"/>
              <a:t>, E., </a:t>
            </a:r>
            <a:r>
              <a:rPr lang="en-US" dirty="0" err="1" smtClean="0"/>
              <a:t>Muraven</a:t>
            </a:r>
            <a:r>
              <a:rPr lang="en-US" dirty="0" smtClean="0"/>
              <a:t>, M., &amp; Tice, D. M. (1998). Ego depletion: is the active self a limited resource?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74</a:t>
            </a:r>
            <a:r>
              <a:rPr lang="en-US" dirty="0" smtClean="0"/>
              <a:t>(5), 1252</a:t>
            </a:r>
            <a:r>
              <a:rPr lang="sk-SK" dirty="0" smtClean="0"/>
              <a:t>-1265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Taaanique\Desktop\cook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1728192" cy="1224136"/>
          </a:xfrm>
          <a:prstGeom prst="rect">
            <a:avLst/>
          </a:prstGeom>
          <a:noFill/>
        </p:spPr>
      </p:pic>
      <p:pic>
        <p:nvPicPr>
          <p:cNvPr id="1027" name="Picture 3" descr="C:\Users\Taaanique\Desktop\bowl-radishes-1902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1872208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self-control is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musc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a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limited but renewable resource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it can get depleted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for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self-control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(inhibition of automatic reactions)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means that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we use it up for one activity (studying for a test) there won’t be enough for another activity (being nice to your boss)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blue           </a:t>
            </a:r>
            <a:r>
              <a:rPr lang="en-US" sz="2400" b="1" dirty="0" smtClean="0">
                <a:ln w="6350">
                  <a:noFill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green</a:t>
            </a:r>
            <a:r>
              <a:rPr lang="en-US" sz="2400" b="1" dirty="0" smtClean="0">
                <a:ln w="6350">
                  <a:noFill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en-US" sz="2400" b="1" dirty="0" smtClean="0">
                <a:ln w="6350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red            </a:t>
            </a:r>
            <a:r>
              <a:rPr lang="en-US" sz="2400" b="1" dirty="0" smtClean="0">
                <a:ln w="6350">
                  <a:noFill/>
                </a:ln>
                <a:solidFill>
                  <a:srgbClr val="00CC00"/>
                </a:solidFill>
                <a:latin typeface="+mj-lt"/>
                <a:ea typeface="+mj-ea"/>
                <a:cs typeface="+mj-cs"/>
              </a:rPr>
              <a:t>yellow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268760"/>
            <a:ext cx="8064896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Muraven</a:t>
            </a:r>
            <a:r>
              <a:rPr lang="en-US" dirty="0" smtClean="0"/>
              <a:t>, M., &amp; </a:t>
            </a:r>
            <a:r>
              <a:rPr lang="en-US" dirty="0" err="1" smtClean="0"/>
              <a:t>Baumeister</a:t>
            </a:r>
            <a:r>
              <a:rPr lang="en-US" dirty="0" smtClean="0"/>
              <a:t>, R. F. (2000). Self-regulation and depletion of limited resources: Does self-control resemble a muscle?. </a:t>
            </a:r>
            <a:r>
              <a:rPr lang="en-US" i="1" dirty="0" smtClean="0"/>
              <a:t>Psychological bulletin</a:t>
            </a:r>
            <a:r>
              <a:rPr lang="en-US" dirty="0" smtClean="0"/>
              <a:t>, </a:t>
            </a:r>
            <a:r>
              <a:rPr lang="en-US" i="1" dirty="0" smtClean="0"/>
              <a:t>126</a:t>
            </a:r>
            <a:r>
              <a:rPr lang="en-US" dirty="0" smtClean="0"/>
              <a:t>(2), 247.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self-control is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GOOD NEWS: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can be restored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rest, motivational reinforcement, good plans/structure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can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used economically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necessary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can be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trained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OVERSTRAINING IS NOT TRAINING!!!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268760"/>
            <a:ext cx="8064896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Muraven</a:t>
            </a:r>
            <a:r>
              <a:rPr lang="en-US" dirty="0" smtClean="0"/>
              <a:t>, M., &amp; </a:t>
            </a:r>
            <a:r>
              <a:rPr lang="en-US" dirty="0" err="1" smtClean="0"/>
              <a:t>Baumeister</a:t>
            </a:r>
            <a:r>
              <a:rPr lang="en-US" dirty="0" smtClean="0"/>
              <a:t>, R. F. (2000). Self-regulation and depletion of limited resources: Does self-control resemble a muscle?. </a:t>
            </a:r>
            <a:r>
              <a:rPr lang="en-US" i="1" dirty="0" smtClean="0"/>
              <a:t>Psychological bulletin</a:t>
            </a:r>
            <a:r>
              <a:rPr lang="en-US" dirty="0" smtClean="0"/>
              <a:t>, </a:t>
            </a:r>
            <a:r>
              <a:rPr lang="en-US" i="1" dirty="0" smtClean="0"/>
              <a:t>126</a:t>
            </a:r>
            <a:r>
              <a:rPr lang="en-US" dirty="0" smtClean="0"/>
              <a:t>(2), 247.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Ego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depletion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real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903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Irrationality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Confirmation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bias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(„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Experimenter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Effect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“)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overstate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evidence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supporting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neglecting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evidence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against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endParaRPr lang="sk-SK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Congruence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bias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looking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evidence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support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hypothesis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rather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than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test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alternative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hypothesis</a:t>
            </a:r>
            <a:endParaRPr lang="sk-SK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Observer-expectancy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effect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subconscious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manipulation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experimental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order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achieve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desired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effect</a:t>
            </a:r>
            <a:endParaRPr lang="sk-SK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Hindsight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bias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modifying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or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creating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hypotheses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are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known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„I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knew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along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“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Publication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bias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non-significant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are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unimportant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hence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unpublishable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biases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https://en.wikipedia.org/wiki/List_of_cognitive_biases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have primacy over deliberate actions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are often non-conscious and undisputed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are context-dependent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Overcoming automatic responses requires exercise of WILL which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seems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based on limited resources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therefore best to avoid triggers of automatic responses rather than trying to suppress the responses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652120" y="3429000"/>
            <a:ext cx="288032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Kahneman</a:t>
            </a:r>
            <a:endParaRPr lang="en-US" sz="2400" dirty="0"/>
          </a:p>
        </p:txBody>
      </p:sp>
      <p:pic>
        <p:nvPicPr>
          <p:cNvPr id="7" name="Picture 2" descr="C:\Users\Taaanique\Desktop\Kah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160432" cy="2376264"/>
          </a:xfrm>
          <a:prstGeom prst="rect">
            <a:avLst/>
          </a:prstGeom>
          <a:noFill/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materials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Before attempting the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seco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 quiz, watch the video on the “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Standford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marshmallow experiment” available in the interactive syllabus in the IS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Recommended materials: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Roy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Baumeister’s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videos on ego depletion (for research examples)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James Gross’s video on emotion regulation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2" y="332656"/>
            <a:ext cx="8640960" cy="15121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The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Brittle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Core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of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Humanity</a:t>
            </a:r>
            <a:endParaRPr lang="en-GB" sz="44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:\Users\Taaanique\Desktop\MCN Dokumenty ELF\Zlyhanie vole obrazky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600400" cy="312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examples: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write a textbook on decision making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200" baseline="0" dirty="0" smtClean="0"/>
              <a:t>Estimates of time </a:t>
            </a:r>
            <a:r>
              <a:rPr lang="en-US" sz="2200" dirty="0" smtClean="0"/>
              <a:t>ne</a:t>
            </a:r>
            <a:r>
              <a:rPr lang="sk-SK" sz="2200" dirty="0" err="1" smtClean="0"/>
              <a:t>eded</a:t>
            </a:r>
            <a:r>
              <a:rPr lang="en-US" sz="2200" baseline="0" dirty="0" smtClean="0"/>
              <a:t> based on available information on resources: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1,5 to 2,5 yrs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Reality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 a colleague about other teams who attempted the same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="1" dirty="0" smtClean="0"/>
              <a:t>Only 40% success rate </a:t>
            </a:r>
            <a:r>
              <a:rPr lang="en-US" sz="2200" dirty="0" smtClean="0"/>
              <a:t>(others abandoned the plan)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others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took around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yrs</a:t>
            </a:r>
            <a:endParaRPr kumimoji="0" lang="en-US" sz="2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Most teams’</a:t>
            </a:r>
            <a:r>
              <a:rPr lang="en-US" sz="2200" dirty="0" smtClean="0"/>
              <a:t> resources were better 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examples: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Scottish Parliament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building – initial estimate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£40 million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Estimates of American homeowner</a:t>
            </a:r>
            <a:r>
              <a:rPr lang="sk-SK" sz="2200" baseline="0" dirty="0" smtClean="0"/>
              <a:t>s</a:t>
            </a:r>
            <a:r>
              <a:rPr lang="en-US" sz="2200" dirty="0" smtClean="0"/>
              <a:t> of how much kitchen </a:t>
            </a:r>
            <a:r>
              <a:rPr lang="en-US" sz="2200" dirty="0" err="1" smtClean="0"/>
              <a:t>remodelling</a:t>
            </a:r>
            <a:r>
              <a:rPr lang="en-US" sz="2200" dirty="0" smtClean="0"/>
              <a:t> would cost: </a:t>
            </a:r>
            <a:r>
              <a:rPr lang="en-US" sz="2200" b="1" dirty="0" smtClean="0"/>
              <a:t>$18,658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Reality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Finally completed for </a:t>
            </a:r>
            <a:r>
              <a:rPr lang="en-US" sz="2200" b="1" dirty="0" smtClean="0"/>
              <a:t>£</a:t>
            </a:r>
            <a:r>
              <a:rPr lang="en-US" sz="2200" b="1" dirty="0" smtClean="0">
                <a:solidFill>
                  <a:srgbClr val="C00000"/>
                </a:solidFill>
              </a:rPr>
              <a:t>431</a:t>
            </a:r>
            <a:r>
              <a:rPr lang="en-US" sz="2200" b="1" dirty="0" smtClean="0"/>
              <a:t> million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2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cost: </a:t>
            </a:r>
            <a:r>
              <a:rPr lang="en-US" sz="2200" b="1" dirty="0" smtClean="0"/>
              <a:t>$</a:t>
            </a:r>
            <a:r>
              <a:rPr lang="en-US" sz="2200" b="1" dirty="0" smtClean="0">
                <a:solidFill>
                  <a:srgbClr val="C00000"/>
                </a:solidFill>
              </a:rPr>
              <a:t>38,769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Planning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Fallacy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412776"/>
            <a:ext cx="8280920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tend to…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consider best-case scenarios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Disregard “statistics” on actual success rate of previous similar attempts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Why?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2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200" dirty="0" smtClean="0"/>
              <a:t>Because we do not consider unexpected events and random disruptive factors, which are </a:t>
            </a:r>
            <a:r>
              <a:rPr lang="en-US" sz="2200" b="1" dirty="0" smtClean="0"/>
              <a:t>almost always </a:t>
            </a:r>
            <a:r>
              <a:rPr lang="en-US" sz="2200" dirty="0" smtClean="0"/>
              <a:t>present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200" dirty="0" smtClean="0"/>
              <a:t>As specific information on them in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unavailable</a:t>
            </a:r>
            <a:r>
              <a:rPr lang="en-US" sz="2200" dirty="0" smtClean="0"/>
              <a:t>, we do not factor them in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Availability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Heuristic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484784"/>
            <a:ext cx="8280920" cy="5085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tend to…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immediate examples that come to mind when considering a situation /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</a:t>
            </a:r>
            <a:r>
              <a:rPr kumimoji="0" lang="sk-SK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AVAILABILITY HEURISTIC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Make decisions based on this immediate information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information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context (different cues remind us of different things)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The cues may include attributes</a:t>
            </a:r>
            <a:r>
              <a:rPr lang="en-US" sz="2200" dirty="0" smtClean="0"/>
              <a:t> of the situation, of the present alternatives, of surrounding objects, previous events, inner states, etc.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 we are hard-wired to pay more attention to certain pieces of information rather than others (loss</a:t>
            </a:r>
            <a:r>
              <a:rPr lang="en-US" sz="2200" dirty="0" err="1" smtClean="0"/>
              <a:t>es</a:t>
            </a:r>
            <a:r>
              <a:rPr lang="en-US" sz="2200" dirty="0" smtClean="0"/>
              <a:t>, beginnings and endings, unique features, etc.)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Availability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heuristic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16832"/>
            <a:ext cx="8280920" cy="4941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the eye doesn’t see the heart doesn’t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ache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for.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(</a:t>
            </a:r>
            <a:r>
              <a:rPr lang="sk-SK" sz="2200" b="1" i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Czech</a:t>
            </a:r>
            <a:r>
              <a:rPr lang="sk-SK" sz="2200" b="1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i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proverb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1340</Words>
  <Application>Microsoft Office PowerPoint</Application>
  <PresentationFormat>Předvádění na obrazovce (4:3)</PresentationFormat>
  <Paragraphs>218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Špička</vt:lpstr>
      <vt:lpstr>Snímek 1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Planning Fallacy</vt:lpstr>
      <vt:lpstr>Availability Heuristic</vt:lpstr>
      <vt:lpstr>Availability heuristic</vt:lpstr>
      <vt:lpstr>How our motivation system works</vt:lpstr>
      <vt:lpstr>Analogy of three brains</vt:lpstr>
      <vt:lpstr>Analogy of three brains</vt:lpstr>
      <vt:lpstr>Analogy of three brains</vt:lpstr>
      <vt:lpstr>Mammalian brain</vt:lpstr>
      <vt:lpstr>Classical Conditioning</vt:lpstr>
      <vt:lpstr>Classical conditioning</vt:lpstr>
      <vt:lpstr>Mammalian brain</vt:lpstr>
      <vt:lpstr>Instrumental conditioning</vt:lpstr>
      <vt:lpstr>Instrumental conditioning</vt:lpstr>
      <vt:lpstr>Why is our behaviour not rational?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Snímek 28</vt:lpstr>
      <vt:lpstr>Human brain</vt:lpstr>
      <vt:lpstr>How does self-control work?</vt:lpstr>
      <vt:lpstr>Is our self-control like a muscle?</vt:lpstr>
      <vt:lpstr>Snímek 32</vt:lpstr>
      <vt:lpstr>Snímek 33</vt:lpstr>
      <vt:lpstr>Our self-control is like a muscle</vt:lpstr>
      <vt:lpstr>Our self-control is like a muscle</vt:lpstr>
      <vt:lpstr>Snímek 36</vt:lpstr>
      <vt:lpstr>Irrationality in science</vt:lpstr>
      <vt:lpstr>More cognitive biases...</vt:lpstr>
      <vt:lpstr>Summary</vt:lpstr>
      <vt:lpstr>Additional materials</vt:lpstr>
      <vt:lpstr>Snímek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694</cp:revision>
  <dcterms:created xsi:type="dcterms:W3CDTF">2012-08-22T09:17:43Z</dcterms:created>
  <dcterms:modified xsi:type="dcterms:W3CDTF">2016-04-03T22:26:13Z</dcterms:modified>
</cp:coreProperties>
</file>