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embeddedFontLst>
    <p:embeddedFont>
      <p:font typeface="Quattrocento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75298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cs-CZ" sz="1200" b="0" i="0" u="none" strike="noStrike" cap="none">
              <a:solidFill>
                <a:schemeClr val="lt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grpSp>
        <p:nvGrpSpPr>
          <p:cNvPr id="17" name="Shape 17"/>
          <p:cNvGrpSpPr/>
          <p:nvPr/>
        </p:nvGrpSpPr>
        <p:grpSpPr>
          <a:xfrm>
            <a:off x="1194100" y="2887529"/>
            <a:ext cx="6779109" cy="923329"/>
            <a:chOff x="1172583" y="1381458"/>
            <a:chExt cx="6779109" cy="923329"/>
          </a:xfrm>
        </p:grpSpPr>
        <p:sp>
          <p:nvSpPr>
            <p:cNvPr id="18" name="Shape 18"/>
            <p:cNvSpPr txBox="1"/>
            <p:nvPr/>
          </p:nvSpPr>
          <p:spPr>
            <a:xfrm>
              <a:off x="4147073" y="1381458"/>
              <a:ext cx="877162" cy="9233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cs-CZ" sz="5400" b="0" i="0" u="none" strike="noStrike" cap="none">
                  <a:solidFill>
                    <a:srgbClr val="E1DCA5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</a:p>
          </p:txBody>
        </p:sp>
        <p:cxnSp>
          <p:nvCxnSpPr>
            <p:cNvPr id="19" name="Shape 19"/>
            <p:cNvCxnSpPr/>
            <p:nvPr/>
          </p:nvCxnSpPr>
          <p:spPr>
            <a:xfrm rot="10800000">
              <a:off x="1172583" y="1925620"/>
              <a:ext cx="3119718" cy="1587"/>
            </a:xfrm>
            <a:prstGeom prst="straightConnector1">
              <a:avLst/>
            </a:prstGeom>
            <a:noFill/>
            <a:ln w="12700" cap="flat" cmpd="sng">
              <a:solidFill>
                <a:srgbClr val="E1DCA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Shape 20"/>
            <p:cNvCxnSpPr/>
            <p:nvPr/>
          </p:nvCxnSpPr>
          <p:spPr>
            <a:xfrm rot="10800000">
              <a:off x="4831975" y="1922929"/>
              <a:ext cx="3119718" cy="1587"/>
            </a:xfrm>
            <a:prstGeom prst="straightConnector1">
              <a:avLst/>
            </a:prstGeom>
            <a:noFill/>
            <a:ln w="12700" cap="flat" cmpd="sng">
              <a:solidFill>
                <a:srgbClr val="E1DCA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1183341" y="1387737"/>
            <a:ext cx="6777317" cy="17319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Quattrocento"/>
              <a:buNone/>
              <a:defRPr sz="5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1371600" y="3767862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ctr" rtl="0">
              <a:spcBef>
                <a:spcPts val="440"/>
              </a:spcBef>
              <a:buClr>
                <a:schemeClr val="accent1"/>
              </a:buClr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ctr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77731" y="4668817"/>
            <a:ext cx="7767020" cy="6447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Quattrocento"/>
              <a:buNone/>
              <a:defRPr sz="28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2"/>
          </p:nvPr>
        </p:nvSpPr>
        <p:spPr>
          <a:xfrm rot="240000">
            <a:off x="2183792" y="666965"/>
            <a:ext cx="4772155" cy="3598015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1"/>
              </a:buClr>
              <a:buFont typeface="Noto Sans Symbols"/>
              <a:buNone/>
              <a:defRPr sz="28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8489" y="5324305"/>
            <a:ext cx="7756263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cs-CZ" sz="1200">
              <a:solidFill>
                <a:schemeClr val="dk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Quattrocento"/>
              <a:buNone/>
              <a:defRPr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 rot="5400000">
            <a:off x="2633092" y="314502"/>
            <a:ext cx="3877815" cy="77455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65760" marR="0" lvl="0" indent="-213359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777240" marR="0" lvl="1" indent="-231140" algn="l" rtl="0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143000" marR="0" lvl="2" indent="-2413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508760" marR="0" lvl="3" indent="-21336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-2286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148840" marR="0" lvl="5" indent="-19303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468880" marR="0" lvl="6" indent="-19557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788920" marR="0" lvl="7" indent="-18542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108960" marR="0" lvl="8" indent="-18796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cs-CZ" sz="1200">
              <a:solidFill>
                <a:schemeClr val="dk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grpSp>
        <p:nvGrpSpPr>
          <p:cNvPr id="119" name="Shape 119"/>
          <p:cNvGrpSpPr/>
          <p:nvPr/>
        </p:nvGrpSpPr>
        <p:grpSpPr>
          <a:xfrm>
            <a:off x="1172583" y="1392216"/>
            <a:ext cx="6779109" cy="923329"/>
            <a:chOff x="1172583" y="1381458"/>
            <a:chExt cx="6779109" cy="923329"/>
          </a:xfrm>
        </p:grpSpPr>
        <p:sp>
          <p:nvSpPr>
            <p:cNvPr id="120" name="Shape 120"/>
            <p:cNvSpPr txBox="1"/>
            <p:nvPr/>
          </p:nvSpPr>
          <p:spPr>
            <a:xfrm>
              <a:off x="4147073" y="1381458"/>
              <a:ext cx="877162" cy="9233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cs-CZ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</a:p>
          </p:txBody>
        </p:sp>
        <p:cxnSp>
          <p:nvCxnSpPr>
            <p:cNvPr id="121" name="Shape 121"/>
            <p:cNvCxnSpPr/>
            <p:nvPr/>
          </p:nvCxnSpPr>
          <p:spPr>
            <a:xfrm rot="10800000">
              <a:off x="1172583" y="1925620"/>
              <a:ext cx="3119718" cy="1587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Shape 122"/>
            <p:cNvCxnSpPr/>
            <p:nvPr/>
          </p:nvCxnSpPr>
          <p:spPr>
            <a:xfrm rot="10800000">
              <a:off x="4831975" y="1922650"/>
              <a:ext cx="3119718" cy="1587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 rot="5400000">
            <a:off x="4822274" y="2503684"/>
            <a:ext cx="5566764" cy="16781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Quattrocento"/>
              <a:buNone/>
              <a:defRPr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 rot="5400000">
            <a:off x="930536" y="607806"/>
            <a:ext cx="5023821" cy="55079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213359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777240" marR="0" lvl="1" indent="-231140" algn="l" rtl="0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143000" marR="0" lvl="2" indent="-2413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508760" marR="0" lvl="3" indent="-21336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-2286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148840" marR="0" lvl="5" indent="-19303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468880" marR="0" lvl="6" indent="-19557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788920" marR="0" lvl="7" indent="-18542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108960" marR="0" lvl="8" indent="-18796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cs-CZ" sz="1200">
              <a:solidFill>
                <a:schemeClr val="dk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grpSp>
        <p:nvGrpSpPr>
          <p:cNvPr id="129" name="Shape 129"/>
          <p:cNvGrpSpPr/>
          <p:nvPr/>
        </p:nvGrpSpPr>
        <p:grpSpPr>
          <a:xfrm rot="5400000">
            <a:off x="3909049" y="2880823"/>
            <a:ext cx="5480153" cy="923329"/>
            <a:chOff x="1815339" y="1381458"/>
            <a:chExt cx="5480153" cy="923329"/>
          </a:xfrm>
        </p:grpSpPr>
        <p:sp>
          <p:nvSpPr>
            <p:cNvPr id="130" name="Shape 130"/>
            <p:cNvSpPr txBox="1"/>
            <p:nvPr/>
          </p:nvSpPr>
          <p:spPr>
            <a:xfrm>
              <a:off x="4147073" y="1381458"/>
              <a:ext cx="877162" cy="9233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cs-CZ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</a:p>
          </p:txBody>
        </p:sp>
        <p:cxnSp>
          <p:nvCxnSpPr>
            <p:cNvPr id="131" name="Shape 131"/>
            <p:cNvCxnSpPr/>
            <p:nvPr/>
          </p:nvCxnSpPr>
          <p:spPr>
            <a:xfrm rot="10800000">
              <a:off x="1815339" y="1924709"/>
              <a:ext cx="2468880" cy="2505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Shape 132"/>
            <p:cNvCxnSpPr/>
            <p:nvPr/>
          </p:nvCxnSpPr>
          <p:spPr>
            <a:xfrm rot="10800000">
              <a:off x="4826612" y="1927417"/>
              <a:ext cx="2468880" cy="1587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bg>
      <p:bgPr>
        <a:blipFill rotWithShape="1">
          <a:blip r:embed="rId2">
            <a:alphaModFix/>
          </a:blip>
          <a:tile tx="0" ty="0" sx="60000" sy="60000" flip="none" algn="tl"/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400" cy="387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213359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❖"/>
              <a:defRPr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777240" marR="0" lvl="1" indent="-231140" algn="l" rtl="0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➢"/>
              <a:defRPr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143000" marR="0" lvl="2" indent="-2413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■"/>
              <a:defRPr sz="20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508760" marR="0" lvl="3" indent="-21336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-2286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◆"/>
              <a:defRPr sz="16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148840" marR="0" lvl="5" indent="-19303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468880" marR="0" lvl="6" indent="-19557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788920" marR="0" lvl="7" indent="-18542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●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108960" marR="0" lvl="8" indent="-18796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◆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cs-CZ" sz="1200">
              <a:solidFill>
                <a:schemeClr val="dk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Quattrocento"/>
              <a:buNone/>
              <a:defRPr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36" name="Shape 36"/>
          <p:cNvGrpSpPr/>
          <p:nvPr/>
        </p:nvGrpSpPr>
        <p:grpSpPr>
          <a:xfrm>
            <a:off x="1172583" y="1392216"/>
            <a:ext cx="6779109" cy="923329"/>
            <a:chOff x="1172583" y="1381458"/>
            <a:chExt cx="6779109" cy="923329"/>
          </a:xfrm>
        </p:grpSpPr>
        <p:sp>
          <p:nvSpPr>
            <p:cNvPr id="37" name="Shape 37"/>
            <p:cNvSpPr txBox="1"/>
            <p:nvPr/>
          </p:nvSpPr>
          <p:spPr>
            <a:xfrm>
              <a:off x="4147073" y="1381458"/>
              <a:ext cx="877162" cy="9233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cs-CZ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</a:p>
          </p:txBody>
        </p:sp>
        <p:cxnSp>
          <p:nvCxnSpPr>
            <p:cNvPr id="38" name="Shape 38"/>
            <p:cNvCxnSpPr/>
            <p:nvPr/>
          </p:nvCxnSpPr>
          <p:spPr>
            <a:xfrm rot="10800000">
              <a:off x="1172583" y="1925620"/>
              <a:ext cx="3119718" cy="1587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Shape 39"/>
            <p:cNvCxnSpPr/>
            <p:nvPr/>
          </p:nvCxnSpPr>
          <p:spPr>
            <a:xfrm rot="10800000">
              <a:off x="4831975" y="1922650"/>
              <a:ext cx="3119718" cy="1587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cs-CZ" sz="1200">
              <a:solidFill>
                <a:schemeClr val="dk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Quattrocento"/>
              <a:buNone/>
              <a:defRPr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cs-CZ" sz="1200">
              <a:solidFill>
                <a:schemeClr val="dk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grpSp>
        <p:nvGrpSpPr>
          <p:cNvPr id="49" name="Shape 49"/>
          <p:cNvGrpSpPr/>
          <p:nvPr/>
        </p:nvGrpSpPr>
        <p:grpSpPr>
          <a:xfrm>
            <a:off x="1172583" y="1392216"/>
            <a:ext cx="6779109" cy="923329"/>
            <a:chOff x="1172583" y="1381458"/>
            <a:chExt cx="6779109" cy="923329"/>
          </a:xfrm>
        </p:grpSpPr>
        <p:sp>
          <p:nvSpPr>
            <p:cNvPr id="50" name="Shape 50"/>
            <p:cNvSpPr txBox="1"/>
            <p:nvPr/>
          </p:nvSpPr>
          <p:spPr>
            <a:xfrm>
              <a:off x="4147073" y="1381458"/>
              <a:ext cx="877162" cy="9233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cs-CZ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</a:p>
          </p:txBody>
        </p:sp>
        <p:cxnSp>
          <p:nvCxnSpPr>
            <p:cNvPr id="51" name="Shape 51"/>
            <p:cNvCxnSpPr/>
            <p:nvPr/>
          </p:nvCxnSpPr>
          <p:spPr>
            <a:xfrm rot="10800000">
              <a:off x="1172583" y="1925620"/>
              <a:ext cx="3119718" cy="1587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Shape 52"/>
            <p:cNvCxnSpPr/>
            <p:nvPr/>
          </p:nvCxnSpPr>
          <p:spPr>
            <a:xfrm rot="10800000">
              <a:off x="4831975" y="1922650"/>
              <a:ext cx="3119718" cy="1587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u="none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cs-CZ" sz="1200" b="0" u="none">
              <a:solidFill>
                <a:schemeClr val="lt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grpSp>
        <p:nvGrpSpPr>
          <p:cNvPr id="58" name="Shape 58"/>
          <p:cNvGrpSpPr/>
          <p:nvPr/>
        </p:nvGrpSpPr>
        <p:grpSpPr>
          <a:xfrm>
            <a:off x="1194100" y="2887529"/>
            <a:ext cx="6779109" cy="923329"/>
            <a:chOff x="1172583" y="1381458"/>
            <a:chExt cx="6779109" cy="923329"/>
          </a:xfrm>
        </p:grpSpPr>
        <p:sp>
          <p:nvSpPr>
            <p:cNvPr id="59" name="Shape 59"/>
            <p:cNvSpPr txBox="1"/>
            <p:nvPr/>
          </p:nvSpPr>
          <p:spPr>
            <a:xfrm>
              <a:off x="4147073" y="1381458"/>
              <a:ext cx="877162" cy="9233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cs-CZ" sz="5400">
                  <a:solidFill>
                    <a:srgbClr val="E1DCA5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</a:p>
          </p:txBody>
        </p:sp>
        <p:cxnSp>
          <p:nvCxnSpPr>
            <p:cNvPr id="60" name="Shape 60"/>
            <p:cNvCxnSpPr/>
            <p:nvPr/>
          </p:nvCxnSpPr>
          <p:spPr>
            <a:xfrm rot="10800000">
              <a:off x="1172583" y="1925620"/>
              <a:ext cx="3119718" cy="1587"/>
            </a:xfrm>
            <a:prstGeom prst="straightConnector1">
              <a:avLst/>
            </a:prstGeom>
            <a:noFill/>
            <a:ln w="12700" cap="flat" cmpd="sng">
              <a:solidFill>
                <a:srgbClr val="E1DCA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Shape 61"/>
            <p:cNvCxnSpPr/>
            <p:nvPr/>
          </p:nvCxnSpPr>
          <p:spPr>
            <a:xfrm rot="10800000">
              <a:off x="4831975" y="1922929"/>
              <a:ext cx="3119718" cy="1587"/>
            </a:xfrm>
            <a:prstGeom prst="straightConnector1">
              <a:avLst/>
            </a:prstGeom>
            <a:noFill/>
            <a:ln w="12700" cap="flat" cmpd="sng">
              <a:solidFill>
                <a:srgbClr val="E1DCA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1183341" y="1387737"/>
            <a:ext cx="6777317" cy="17319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Quattrocento"/>
              <a:buNone/>
              <a:defRPr sz="5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1371600" y="3767862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ctr" rtl="0">
              <a:spcBef>
                <a:spcPts val="440"/>
              </a:spcBef>
              <a:buClr>
                <a:schemeClr val="accent1"/>
              </a:buClr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ctr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bg>
      <p:bgPr>
        <a:blipFill rotWithShape="1">
          <a:blip r:embed="rId2">
            <a:alphaModFix/>
          </a:blip>
          <a:tile tx="0" ty="0" sx="60000" sy="60000" flip="none" algn="tl"/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Shape 66"/>
          <p:cNvGrpSpPr/>
          <p:nvPr/>
        </p:nvGrpSpPr>
        <p:grpSpPr>
          <a:xfrm>
            <a:off x="1172583" y="2887579"/>
            <a:ext cx="6779109" cy="923329"/>
            <a:chOff x="1172583" y="1381458"/>
            <a:chExt cx="6779109" cy="923329"/>
          </a:xfrm>
        </p:grpSpPr>
        <p:sp>
          <p:nvSpPr>
            <p:cNvPr id="67" name="Shape 67"/>
            <p:cNvSpPr txBox="1"/>
            <p:nvPr/>
          </p:nvSpPr>
          <p:spPr>
            <a:xfrm>
              <a:off x="4147073" y="1381458"/>
              <a:ext cx="877162" cy="9233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cs-CZ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</a:p>
          </p:txBody>
        </p:sp>
        <p:cxnSp>
          <p:nvCxnSpPr>
            <p:cNvPr id="68" name="Shape 68"/>
            <p:cNvCxnSpPr/>
            <p:nvPr/>
          </p:nvCxnSpPr>
          <p:spPr>
            <a:xfrm rot="10800000">
              <a:off x="1172583" y="1925620"/>
              <a:ext cx="3119718" cy="1587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Shape 69"/>
            <p:cNvCxnSpPr/>
            <p:nvPr/>
          </p:nvCxnSpPr>
          <p:spPr>
            <a:xfrm rot="10800000">
              <a:off x="4831975" y="1927412"/>
              <a:ext cx="3119718" cy="1587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690039" y="1204857"/>
            <a:ext cx="7754713" cy="19107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Quattrocento"/>
              <a:buNone/>
              <a:defRPr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99247" y="3767316"/>
            <a:ext cx="7734746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cs-CZ" sz="1200">
              <a:solidFill>
                <a:schemeClr val="dk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cs-CZ" sz="1200">
              <a:solidFill>
                <a:schemeClr val="dk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Quattrocento"/>
              <a:buNone/>
              <a:defRPr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1172583" y="1392216"/>
            <a:ext cx="6779109" cy="923329"/>
            <a:chOff x="1172583" y="1381458"/>
            <a:chExt cx="6779109" cy="923329"/>
          </a:xfrm>
        </p:grpSpPr>
        <p:sp>
          <p:nvSpPr>
            <p:cNvPr id="81" name="Shape 81"/>
            <p:cNvSpPr txBox="1"/>
            <p:nvPr/>
          </p:nvSpPr>
          <p:spPr>
            <a:xfrm>
              <a:off x="4147073" y="1381458"/>
              <a:ext cx="877162" cy="9233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cs-CZ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</a:p>
          </p:txBody>
        </p:sp>
        <p:cxnSp>
          <p:nvCxnSpPr>
            <p:cNvPr id="82" name="Shape 82"/>
            <p:cNvCxnSpPr/>
            <p:nvPr/>
          </p:nvCxnSpPr>
          <p:spPr>
            <a:xfrm rot="10800000">
              <a:off x="1172583" y="1925620"/>
              <a:ext cx="3119718" cy="1587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Shape 83"/>
            <p:cNvCxnSpPr/>
            <p:nvPr/>
          </p:nvCxnSpPr>
          <p:spPr>
            <a:xfrm rot="10800000">
              <a:off x="4831975" y="1922650"/>
              <a:ext cx="3119718" cy="1587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2240280"/>
            <a:ext cx="3803904" cy="38770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213359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777240" marR="0" lvl="1" indent="-231140" algn="l" rtl="0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143000" marR="0" lvl="2" indent="-2413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508760" marR="0" lvl="3" indent="-21336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-2286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148840" marR="0" lvl="5" indent="-19303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468880" marR="0" lvl="6" indent="-19557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788920" marR="0" lvl="7" indent="-18542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108960" marR="0" lvl="8" indent="-18796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4645151" y="2240280"/>
            <a:ext cx="3803904" cy="38770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213359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777240" marR="0" lvl="1" indent="-231140" algn="l" rtl="0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143000" marR="0" lvl="2" indent="-2413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508760" marR="0" lvl="3" indent="-21336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-2286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148840" marR="0" lvl="5" indent="-19303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468880" marR="0" lvl="6" indent="-19557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788920" marR="0" lvl="7" indent="-18542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108960" marR="0" lvl="8" indent="-18796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Quattrocento"/>
              <a:buNone/>
              <a:defRPr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051559" y="2240280"/>
            <a:ext cx="3442446" cy="6583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688487" y="2947594"/>
            <a:ext cx="3803904" cy="31729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213359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777240" marR="0" lvl="1" indent="-24384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143000" marR="0" lvl="2" indent="-2540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508760" marR="0" lvl="3" indent="-22606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-2286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148840" marR="0" lvl="5" indent="-18033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468880" marR="0" lvl="6" indent="-18287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788920" marR="0" lvl="7" indent="-17272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108960" marR="0" lvl="8" indent="-17526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3"/>
          </p:nvPr>
        </p:nvSpPr>
        <p:spPr>
          <a:xfrm>
            <a:off x="5002305" y="2240280"/>
            <a:ext cx="3447288" cy="6583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4"/>
          </p:nvPr>
        </p:nvSpPr>
        <p:spPr>
          <a:xfrm>
            <a:off x="4645026" y="2944367"/>
            <a:ext cx="3799728" cy="31729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213359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777240" marR="0" lvl="1" indent="-24384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143000" marR="0" lvl="2" indent="-2540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508760" marR="0" lvl="3" indent="-22606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-2286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148840" marR="0" lvl="5" indent="-18033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468880" marR="0" lvl="6" indent="-18287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788920" marR="0" lvl="7" indent="-17272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108960" marR="0" lvl="8" indent="-17526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cs-CZ" sz="1200">
              <a:solidFill>
                <a:schemeClr val="dk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grpSp>
        <p:nvGrpSpPr>
          <p:cNvPr id="95" name="Shape 95"/>
          <p:cNvGrpSpPr/>
          <p:nvPr/>
        </p:nvGrpSpPr>
        <p:grpSpPr>
          <a:xfrm>
            <a:off x="1172583" y="1392216"/>
            <a:ext cx="6779109" cy="923329"/>
            <a:chOff x="1172583" y="1381458"/>
            <a:chExt cx="6779109" cy="923329"/>
          </a:xfrm>
        </p:grpSpPr>
        <p:sp>
          <p:nvSpPr>
            <p:cNvPr id="96" name="Shape 96"/>
            <p:cNvSpPr txBox="1"/>
            <p:nvPr/>
          </p:nvSpPr>
          <p:spPr>
            <a:xfrm>
              <a:off x="4147073" y="1381458"/>
              <a:ext cx="877162" cy="9233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cs-CZ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</a:p>
          </p:txBody>
        </p:sp>
        <p:cxnSp>
          <p:nvCxnSpPr>
            <p:cNvPr id="97" name="Shape 97"/>
            <p:cNvCxnSpPr/>
            <p:nvPr/>
          </p:nvCxnSpPr>
          <p:spPr>
            <a:xfrm rot="10800000">
              <a:off x="1172583" y="1925620"/>
              <a:ext cx="3119718" cy="1587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Shape 98"/>
            <p:cNvCxnSpPr/>
            <p:nvPr/>
          </p:nvCxnSpPr>
          <p:spPr>
            <a:xfrm rot="10800000">
              <a:off x="4831975" y="1922650"/>
              <a:ext cx="3119718" cy="1587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5034578" y="1678194"/>
            <a:ext cx="3422482" cy="1886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Quattrocento"/>
              <a:buNone/>
              <a:defRPr sz="28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92000" y="559397"/>
            <a:ext cx="4116666" cy="55667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65760" marR="0" lvl="0" indent="-213359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777240" marR="0" lvl="1" indent="-231140" algn="l" rtl="0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143000" marR="0" lvl="2" indent="-2413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508760" marR="0" lvl="3" indent="-21336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-2286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148840" marR="0" lvl="5" indent="-15493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468880" marR="0" lvl="6" indent="-15747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788920" marR="0" lvl="7" indent="-14732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108960" marR="0" lvl="8" indent="-14986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5034578" y="3603812"/>
            <a:ext cx="3411725" cy="2517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cs-CZ" sz="1200">
              <a:solidFill>
                <a:schemeClr val="dk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60000" sy="6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>
                  <a:alpha val="10980"/>
                </a:srgbClr>
              </a:gs>
              <a:gs pos="83000">
                <a:srgbClr val="000000">
                  <a:alpha val="10980"/>
                </a:srgbClr>
              </a:gs>
              <a:gs pos="100000">
                <a:srgbClr val="664515">
                  <a:alpha val="2274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Quattrocento"/>
              <a:buNone/>
              <a:defRPr sz="5400" b="0" i="0" u="none" strike="noStrike" cap="none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213359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400" b="0" i="0" u="none" strike="noStrike" cap="none">
                <a:solidFill>
                  <a:srgbClr val="FEFEFE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777240" marR="0" lvl="1" indent="-231140" algn="l" rtl="0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200" b="0" i="0" u="none" strike="noStrike" cap="none">
                <a:solidFill>
                  <a:srgbClr val="FEFEFE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143000" marR="0" lvl="2" indent="-2413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000" b="0" i="0" u="none" strike="noStrike" cap="none">
                <a:solidFill>
                  <a:srgbClr val="FEFEFE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508760" marR="0" lvl="3" indent="-21336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800" b="0" i="0" u="none" strike="noStrike" cap="none">
                <a:solidFill>
                  <a:srgbClr val="FEFEFE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-2286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rgbClr val="FEFEFE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148840" marR="0" lvl="5" indent="-19303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468880" marR="0" lvl="6" indent="-19557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788920" marR="0" lvl="7" indent="-18542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108960" marR="0" lvl="8" indent="-18796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cs-CZ" sz="1200" b="0" i="0" u="none" strike="noStrike" cap="none">
              <a:solidFill>
                <a:schemeClr val="lt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60000" sy="60000" flip="none" algn="tl"/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10980"/>
                </a:srgbClr>
              </a:gs>
              <a:gs pos="83000">
                <a:srgbClr val="FFFFFF">
                  <a:alpha val="10980"/>
                </a:srgbClr>
              </a:gs>
              <a:gs pos="100000">
                <a:srgbClr val="D0C974">
                  <a:alpha val="2274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Quattrocento"/>
              <a:buNone/>
              <a:defRPr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213359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777240" marR="0" lvl="1" indent="-231140" algn="l" rtl="0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143000" marR="0" lvl="2" indent="-2413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508760" marR="0" lvl="3" indent="-21336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-2286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148840" marR="0" lvl="5" indent="-19303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468880" marR="0" lvl="6" indent="-19557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788920" marR="0" lvl="7" indent="-18542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108960" marR="0" lvl="8" indent="-18796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u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cs-CZ" sz="1200" b="0" u="none">
              <a:solidFill>
                <a:schemeClr val="dk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karel700.cuni.cz/KAREL-65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gifolio.rvp.cz/view/view.php?id=10015" TargetMode="External"/><Relationship Id="rId5" Type="http://schemas.openxmlformats.org/officeDocument/2006/relationships/hyperlink" Target="http://www.rozhlas.cz/toulky/vysila_praha/_zprava/118059" TargetMode="External"/><Relationship Id="rId4" Type="http://schemas.openxmlformats.org/officeDocument/2006/relationships/hyperlink" Target="https://eiuc.org/publications/wp-content/uploads/2015/12/Maiestas-Carolina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ctrTitle"/>
          </p:nvPr>
        </p:nvSpPr>
        <p:spPr>
          <a:xfrm>
            <a:off x="1183341" y="1387737"/>
            <a:ext cx="6777317" cy="17319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Quattrocento"/>
              <a:buNone/>
            </a:pPr>
            <a:r>
              <a:rPr lang="cs-CZ" sz="5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Maiestas Carolina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subTitle" idx="1"/>
          </p:nvPr>
        </p:nvSpPr>
        <p:spPr>
          <a:xfrm>
            <a:off x="5292080" y="5301207"/>
            <a:ext cx="3344416" cy="6976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cs-CZ" sz="2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Martina Vavrincová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323528" y="1412775"/>
            <a:ext cx="8352928" cy="5184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Quattrocento"/>
              <a:buAutoNum type="arabicPeriod"/>
            </a:pPr>
            <a:r>
              <a:rPr lang="cs-CZ" sz="222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Státní náboženství a postih kacířství</a:t>
            </a:r>
          </a:p>
          <a:p>
            <a:pPr marL="0" marR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cs-CZ" sz="2220" b="1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Předmluva</a:t>
            </a:r>
          </a:p>
          <a:p>
            <a:pPr marL="514350" marR="0" lvl="0" indent="-5143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Quattrocento"/>
              <a:buAutoNum type="arabicPeriod" startAt="2"/>
            </a:pPr>
            <a:r>
              <a:rPr lang="cs-CZ" sz="2220" b="1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Ustanovení zabraňující zcizování královských statků</a:t>
            </a:r>
          </a:p>
          <a:p>
            <a:pPr marL="514350" marR="0" lvl="0" indent="-5143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Quattrocento"/>
              <a:buAutoNum type="arabicPeriod" startAt="2"/>
            </a:pPr>
            <a:r>
              <a:rPr lang="cs-CZ" sz="222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Správa a soudnictví	</a:t>
            </a:r>
          </a:p>
          <a:p>
            <a:pPr marL="514350" marR="0" lvl="0" indent="-5143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Quattrocento"/>
              <a:buAutoNum type="arabicPeriod" startAt="2"/>
            </a:pPr>
            <a:r>
              <a:rPr lang="cs-CZ" sz="222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Zachování pokoje a právního stavu v zemi</a:t>
            </a:r>
          </a:p>
          <a:p>
            <a:pPr marL="514350" marR="0" lvl="0" indent="-5143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Quattrocento"/>
              <a:buAutoNum type="arabicPeriod" startAt="2"/>
            </a:pPr>
            <a:r>
              <a:rPr lang="cs-CZ" sz="222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Obrana království v případě války</a:t>
            </a:r>
          </a:p>
          <a:p>
            <a:pPr marL="514350" marR="0" lvl="0" indent="-5143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Quattrocento"/>
              <a:buAutoNum type="arabicPeriod" startAt="2"/>
            </a:pPr>
            <a:r>
              <a:rPr lang="cs-CZ" sz="2220" b="0" i="0" u="sng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Ochrana lesů</a:t>
            </a:r>
          </a:p>
          <a:p>
            <a:pPr marL="514350" marR="0" lvl="0" indent="-5143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Quattrocento"/>
              <a:buAutoNum type="arabicPeriod" startAt="2"/>
            </a:pPr>
            <a:r>
              <a:rPr lang="cs-CZ" sz="2220" b="1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Ustanovení o odúmrtním právu</a:t>
            </a:r>
          </a:p>
          <a:p>
            <a:pPr marL="514350" marR="0" lvl="0" indent="-5143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Quattrocento"/>
              <a:buAutoNum type="arabicPeriod" startAt="2"/>
            </a:pPr>
            <a:r>
              <a:rPr lang="cs-CZ" sz="222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Práva šlechty</a:t>
            </a:r>
          </a:p>
          <a:p>
            <a:pPr marL="514350" marR="0" lvl="0" indent="-5143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Quattrocento"/>
              <a:buAutoNum type="arabicPeriod" startAt="2"/>
            </a:pPr>
            <a:r>
              <a:rPr lang="cs-CZ" sz="222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Sexuální morálka a rodinné právo	</a:t>
            </a:r>
          </a:p>
          <a:p>
            <a:pPr marL="514350" marR="0" lvl="0" indent="-5143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Quattrocento"/>
              <a:buAutoNum type="arabicPeriod" startAt="2"/>
            </a:pPr>
            <a:r>
              <a:rPr lang="cs-CZ" sz="222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Doplňky k trestnímu a odúmrtnímu právu </a:t>
            </a:r>
          </a:p>
          <a:p>
            <a:pPr marL="514350" marR="0" lvl="0" indent="-51435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Quattrocento"/>
              <a:buAutoNum type="arabicPeriod" startAt="2"/>
            </a:pPr>
            <a:r>
              <a:rPr lang="cs-CZ" sz="2220" b="1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Řád zemského práva</a:t>
            </a:r>
          </a:p>
          <a:p>
            <a:pPr marL="514350" marR="0" lvl="0" indent="-514350" algn="l" rtl="0">
              <a:lnSpc>
                <a:spcPct val="90000"/>
              </a:lnSpc>
              <a:spcBef>
                <a:spcPts val="444"/>
              </a:spcBef>
              <a:buClr>
                <a:schemeClr val="accent1"/>
              </a:buClr>
              <a:buSzPct val="100909"/>
              <a:buFont typeface="Quattrocento"/>
              <a:buAutoNum type="arabicPeriod" startAt="2"/>
            </a:pPr>
            <a:r>
              <a:rPr lang="cs-CZ" sz="222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O vdovách a sirotcích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67543" y="260647"/>
            <a:ext cx="8208912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cs-CZ"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Návrh zákona obsahoval: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400" cy="387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cs-CZ"/>
              <a:t>obhajoba vlády nad lidmi</a:t>
            </a:r>
          </a:p>
          <a:p>
            <a:pPr marL="365760" marR="0" lvl="0" indent="-3657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cs-CZ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Proč zákoník?</a:t>
            </a:r>
          </a:p>
          <a:p>
            <a:pPr marL="365760" marR="0" lvl="0" indent="-3657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cs-CZ"/>
              <a:t>zemští škůdci</a:t>
            </a:r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cs-CZ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Pozdvihnout spravedlnosti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cs-CZ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Sepsat zvykové právo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cs-CZ"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Předmluva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400" cy="387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cs-CZ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Jmenuje konkrétní hrady a města</a:t>
            </a:r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cs-CZ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Pro udržení majetku krále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cs-CZ" sz="2400" b="0" i="1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„pro blaho a užitek obyvatel země a na obranu práv a cti tohoto království“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cs-CZ" i="1"/>
              <a:t>“musí do jednoho měsíce … nechat před sebe položit knihu evangelií a přímo na místě, které se k tomu rozhodnou vybrat, musí slavnostně, zatímco se budou oběma rukama dotýkat oněch přesvatých evangelií, pronést přísahu,”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67543" y="274637"/>
            <a:ext cx="8219256" cy="12821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cs-CZ" sz="3600" b="1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2. Ustanovení zabraňující zcizování královských statků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400" cy="387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cs-CZ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Odúmrti patří královské pokladně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cs-CZ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Ustanovení o zcizování (prodeji) domů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cs-CZ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Ustanovení o majetku duchovních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323528" y="332656"/>
            <a:ext cx="8352928" cy="11521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cs-CZ" sz="4860" b="1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7. Ustanovení o odúmrtním právu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400" cy="387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cs-CZ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Konkrétní postup a postihy</a:t>
            </a:r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endParaRPr sz="2400" b="0" i="0" u="none" strike="noStrike" cap="none">
              <a:solidFill>
                <a:srgbClr val="262626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cs-CZ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Loupeže, krádeže</a:t>
            </a:r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cs-CZ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Vykrádání domů</a:t>
            </a:r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cs-CZ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Poničení cizí úrody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cs-CZ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Kácení lesů, požnutí úrody a luk, chytání ryb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cs-CZ" sz="5400" b="1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11. Řád zemského práva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611560" y="2708919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cs-CZ" sz="5400" b="1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Děkuji za pozornost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400" cy="387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Noto Sans Symbols"/>
              <a:buChar char="❧"/>
            </a:pPr>
            <a:r>
              <a:rPr lang="cs-CZ" sz="204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BLÁHOVÁ, Marie a Richard MAŠEK. Karel IV.: státnické dílo. Praha: Univerzita Karlova v Praze, Karolinum, 2003.  ISBN 80-246-0771-9</a:t>
            </a:r>
          </a:p>
          <a:p>
            <a:pPr marL="365760" marR="0" lvl="0" indent="-36576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Noto Sans Symbols"/>
              <a:buChar char="❧"/>
            </a:pPr>
            <a:r>
              <a:rPr lang="cs-CZ" sz="2040" b="0" i="0" u="sng" strike="noStrike" cap="none">
                <a:solidFill>
                  <a:schemeClr val="hlink"/>
                </a:solidFill>
                <a:latin typeface="Quattrocento"/>
                <a:ea typeface="Quattrocento"/>
                <a:cs typeface="Quattrocento"/>
                <a:sym typeface="Quattrocento"/>
                <a:hlinkClick r:id="rId3"/>
              </a:rPr>
              <a:t>http://karel700.cuni.cz/KAREL-65.html</a:t>
            </a:r>
          </a:p>
          <a:p>
            <a:pPr marL="365760" marR="0" lvl="0" indent="-36576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Noto Sans Symbols"/>
              <a:buChar char="❧"/>
            </a:pPr>
            <a:r>
              <a:rPr lang="cs-CZ" sz="2040" b="0" i="0" u="sng" strike="noStrike" cap="none">
                <a:solidFill>
                  <a:schemeClr val="hlink"/>
                </a:solidFill>
                <a:latin typeface="Quattrocento"/>
                <a:ea typeface="Quattrocento"/>
                <a:cs typeface="Quattrocento"/>
                <a:sym typeface="Quattrocento"/>
                <a:hlinkClick r:id="rId4"/>
              </a:rPr>
              <a:t>https://eiuc.org/publications/wp-content/uploads/2015/12/Maiestas-Carolina.pdf</a:t>
            </a:r>
          </a:p>
          <a:p>
            <a:pPr marL="365760" marR="0" lvl="0" indent="-36576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Noto Sans Symbols"/>
              <a:buChar char="❧"/>
            </a:pPr>
            <a:r>
              <a:rPr lang="cs-CZ" sz="204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Toulky českou minulostí: </a:t>
            </a:r>
            <a:r>
              <a:rPr lang="cs-CZ" sz="2040" b="0" i="0" u="sng" strike="noStrike" cap="none">
                <a:solidFill>
                  <a:schemeClr val="hlink"/>
                </a:solidFill>
                <a:latin typeface="Quattrocento"/>
                <a:ea typeface="Quattrocento"/>
                <a:cs typeface="Quattrocento"/>
                <a:sym typeface="Quattrocento"/>
                <a:hlinkClick r:id="rId5"/>
              </a:rPr>
              <a:t>http://www.rozhlas.cz/toulky/vysila_praha/_zprava/118059</a:t>
            </a:r>
          </a:p>
          <a:p>
            <a:pPr marL="365760" marR="0" lvl="0" indent="-36576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Noto Sans Symbols"/>
              <a:buNone/>
            </a:pPr>
            <a:endParaRPr sz="2040" b="0" i="0" u="none" strike="noStrike" cap="none">
              <a:solidFill>
                <a:srgbClr val="262626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365760" marR="0" lvl="0" indent="-36576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Noto Sans Symbols"/>
              <a:buChar char="❧"/>
            </a:pPr>
            <a:r>
              <a:rPr lang="cs-CZ" sz="2040" b="1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Obrázky:</a:t>
            </a:r>
          </a:p>
          <a:p>
            <a:pPr marL="365760" marR="0" lvl="0" indent="-36576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Noto Sans Symbols"/>
              <a:buChar char="❧"/>
            </a:pPr>
            <a:r>
              <a:rPr lang="cs-CZ" sz="204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Manuscriptorium</a:t>
            </a:r>
          </a:p>
          <a:p>
            <a:pPr marL="365760" marR="0" lvl="0" indent="-36576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Noto Sans Symbols"/>
              <a:buChar char="❧"/>
            </a:pPr>
            <a:r>
              <a:rPr lang="cs-CZ" sz="2040" b="0" i="0" u="sng" strike="noStrike" cap="none">
                <a:solidFill>
                  <a:schemeClr val="hlink"/>
                </a:solidFill>
                <a:latin typeface="Quattrocento"/>
                <a:ea typeface="Quattrocento"/>
                <a:cs typeface="Quattrocento"/>
                <a:sym typeface="Quattrocento"/>
                <a:hlinkClick r:id="rId6"/>
              </a:rPr>
              <a:t>http://digifolio.rvp.cz/view/view.php?id=10015</a:t>
            </a:r>
          </a:p>
          <a:p>
            <a:pPr marL="365760" marR="0" lvl="0" indent="-36576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Noto Sans Symbols"/>
              <a:buNone/>
            </a:pPr>
            <a:endParaRPr sz="2040" b="0" i="0" u="none" strike="noStrike" cap="none">
              <a:solidFill>
                <a:srgbClr val="262626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365760" marR="0" lvl="0" indent="-36576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Noto Sans Symbols"/>
              <a:buNone/>
            </a:pPr>
            <a:endParaRPr sz="2040" b="0" i="0" u="none" strike="noStrike" cap="none">
              <a:solidFill>
                <a:srgbClr val="262626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365760" marR="0" lvl="0" indent="-36576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Noto Sans Symbols"/>
              <a:buNone/>
            </a:pPr>
            <a:endParaRPr sz="2040" b="0" i="0" u="none" strike="noStrike" cap="none">
              <a:solidFill>
                <a:srgbClr val="262626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365760" marR="0" lvl="0" indent="-365760" algn="l" rtl="0">
              <a:lnSpc>
                <a:spcPct val="90000"/>
              </a:lnSpc>
              <a:spcBef>
                <a:spcPts val="408"/>
              </a:spcBef>
              <a:buClr>
                <a:schemeClr val="accent1"/>
              </a:buClr>
              <a:buSzPct val="102000"/>
              <a:buFont typeface="Noto Sans Symbols"/>
              <a:buNone/>
            </a:pPr>
            <a:endParaRPr sz="2040" b="0" i="0" u="none" strike="noStrike" cap="none">
              <a:solidFill>
                <a:srgbClr val="262626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cs-CZ"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Zdroje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400" cy="387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cs-CZ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Návrh zákoníku Karla IV</a:t>
            </a:r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cs-CZ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Pokus o kodifikaci zemského práva</a:t>
            </a:r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cs-CZ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Omezení rozpínavosti práva šlechty</a:t>
            </a:r>
          </a:p>
          <a:p>
            <a:pPr lvl="0" rtl="0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cs-CZ"/>
              <a:t>Codex Carolinus</a:t>
            </a:r>
          </a:p>
          <a:p>
            <a:pPr lvl="0" rtl="0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cs-CZ"/>
              <a:t>Maiestas 1617 - Pavel Jašín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None/>
            </a:pPr>
            <a:endParaRPr sz="2400" b="0" i="0" u="none" strike="noStrike" cap="none">
              <a:solidFill>
                <a:srgbClr val="262626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cs-CZ"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Maiestas Carolina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6216" y="3212975"/>
            <a:ext cx="2304256" cy="325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400" cy="387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cs-CZ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Nejasné</a:t>
            </a:r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cs-CZ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Kancléř Jan ze Středy (?)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cs-CZ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Dětřich z Porti</a:t>
            </a:r>
            <a:r>
              <a:rPr lang="cs-CZ"/>
              <a:t>c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cs-CZ"/>
              <a:t>1350-1353/5</a:t>
            </a:r>
          </a:p>
          <a:p>
            <a:pPr marL="0" marR="0" lvl="0" indent="0" algn="l" rtl="0">
              <a:spcBef>
                <a:spcPts val="480"/>
              </a:spcBef>
              <a:buNone/>
            </a:pP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cs-CZ"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Vznik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400" cy="387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cs-CZ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Odpor šlechty</a:t>
            </a:r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cs-CZ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6. října 1355 listina o odvolání zákoníku</a:t>
            </a:r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cs-CZ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Údajně shořel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None/>
            </a:pPr>
            <a:endParaRPr sz="2400" b="0" i="0" u="none" strike="noStrike" cap="none">
              <a:solidFill>
                <a:srgbClr val="262626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cs-CZ"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Odvolání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4294967295"/>
          </p:nvPr>
        </p:nvSpPr>
        <p:spPr>
          <a:xfrm>
            <a:off x="699247" y="2248347"/>
            <a:ext cx="7745400" cy="387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cs-CZ"/>
              <a:t>odúmrti</a:t>
            </a:r>
          </a:p>
          <a:p>
            <a:pPr marL="457200" lvl="0" indent="-228600" rtl="0">
              <a:spcBef>
                <a:spcPts val="0"/>
              </a:spcBef>
            </a:pPr>
            <a:r>
              <a:rPr lang="cs-CZ"/>
              <a:t>podřízení šlechty královským poprávcům</a:t>
            </a:r>
          </a:p>
          <a:p>
            <a:pPr marL="457200" lvl="0" indent="-228600" rtl="0">
              <a:spcBef>
                <a:spcPts val="0"/>
              </a:spcBef>
            </a:pPr>
            <a:r>
              <a:rPr lang="cs-CZ"/>
              <a:t>obsazování úřadů</a:t>
            </a:r>
          </a:p>
          <a:p>
            <a:pPr marL="457200" lvl="0" indent="-228600">
              <a:spcBef>
                <a:spcPts val="0"/>
              </a:spcBef>
            </a:pPr>
            <a:r>
              <a:rPr lang="cs-CZ"/>
              <a:t>stěhování poddaných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00" cy="105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/>
              <a:t>Co se šlechtě nelíbilo: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cs-CZ"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Exempláře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400" cy="387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4 úplné</a:t>
            </a:r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cs-CZ" sz="240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Knihovna národního muzea </a:t>
            </a:r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cs-CZ" sz="240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2x Národní knihovna</a:t>
            </a:r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cs-CZ" sz="240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Národní knihovna ve Vídni</a:t>
            </a:r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endParaRPr sz="2400" i="0" u="none" strike="noStrike" cap="none">
              <a:solidFill>
                <a:srgbClr val="262626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cs-CZ" sz="240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2 neúplné </a:t>
            </a:r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cs-CZ" sz="240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SOA Třeboň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sz="2400" i="0" u="none" strike="noStrike" cap="none">
              <a:solidFill>
                <a:srgbClr val="262626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Shape 174"/>
          <p:cNvGrpSpPr/>
          <p:nvPr/>
        </p:nvGrpSpPr>
        <p:grpSpPr>
          <a:xfrm>
            <a:off x="1907704" y="56526"/>
            <a:ext cx="5428436" cy="6687646"/>
            <a:chOff x="5304726" y="1588654"/>
            <a:chExt cx="3571418" cy="5112989"/>
          </a:xfrm>
        </p:grpSpPr>
        <p:pic>
          <p:nvPicPr>
            <p:cNvPr id="175" name="Shape 175"/>
            <p:cNvPicPr preferRelativeResize="0"/>
            <p:nvPr/>
          </p:nvPicPr>
          <p:blipFill rotWithShape="1">
            <a:blip r:embed="rId3">
              <a:alphaModFix/>
            </a:blip>
            <a:srcRect l="3856" t="2060" r="2549" b="2105"/>
            <a:stretch/>
          </p:blipFill>
          <p:spPr>
            <a:xfrm>
              <a:off x="5310908" y="1588654"/>
              <a:ext cx="3565235" cy="4830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Shape 176"/>
            <p:cNvSpPr txBox="1"/>
            <p:nvPr/>
          </p:nvSpPr>
          <p:spPr>
            <a:xfrm>
              <a:off x="5304726" y="6419273"/>
              <a:ext cx="3537134" cy="28237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cs-CZ" sz="1800">
                  <a:solidFill>
                    <a:schemeClr val="dk1"/>
                  </a:solidFill>
                  <a:latin typeface="Quattrocento"/>
                  <a:ea typeface="Quattrocento"/>
                  <a:cs typeface="Quattrocento"/>
                  <a:sym typeface="Quattrocento"/>
                </a:rPr>
                <a:t>1460-1470, Národní knihovna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t="1402" r="3118" b="1431"/>
          <a:stretch/>
        </p:blipFill>
        <p:spPr>
          <a:xfrm>
            <a:off x="2276798" y="203200"/>
            <a:ext cx="4447274" cy="600363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2348363" y="6221789"/>
            <a:ext cx="4447274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cca 1510, Letopisy etc. - soubor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Knihovna národního muzea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 t="1439" r="2885" b="1397"/>
          <a:stretch/>
        </p:blipFill>
        <p:spPr>
          <a:xfrm>
            <a:off x="2649258" y="70497"/>
            <a:ext cx="3845483" cy="633326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2699791" y="6373030"/>
            <a:ext cx="374441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1768, Národní knihovna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Tvrdý obal">
  <a:themeElements>
    <a:clrScheme name="Tvrdý obal">
      <a:dk1>
        <a:srgbClr val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vrdý obal">
  <a:themeElements>
    <a:clrScheme name="Tvrdý obal">
      <a:dk1>
        <a:srgbClr val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Předvádění na obrazovce (4:3)</PresentationFormat>
  <Paragraphs>83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Noto Sans Symbols</vt:lpstr>
      <vt:lpstr>Quattrocento</vt:lpstr>
      <vt:lpstr>Tvrdý obal</vt:lpstr>
      <vt:lpstr>Tvrdý obal</vt:lpstr>
      <vt:lpstr>Maiestas Carolina</vt:lpstr>
      <vt:lpstr>Maiestas Carolina</vt:lpstr>
      <vt:lpstr>Vznik</vt:lpstr>
      <vt:lpstr>Odvolání</vt:lpstr>
      <vt:lpstr>Co se šlechtě nelíbilo:</vt:lpstr>
      <vt:lpstr>Exempláře</vt:lpstr>
      <vt:lpstr>Prezentace aplikace PowerPoint</vt:lpstr>
      <vt:lpstr>Prezentace aplikace PowerPoint</vt:lpstr>
      <vt:lpstr>Prezentace aplikace PowerPoint</vt:lpstr>
      <vt:lpstr>Návrh zákona obsahoval:</vt:lpstr>
      <vt:lpstr>Předmluva</vt:lpstr>
      <vt:lpstr>2. Ustanovení zabraňující zcizování královských statků</vt:lpstr>
      <vt:lpstr>7. Ustanovení o odúmrtním právu</vt:lpstr>
      <vt:lpstr>11. Řád zemského práva</vt:lpstr>
      <vt:lpstr>Děkuji za pozornost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Maiestas Carolina</dc:title>
  <dc:creator>Naďa Štachová</dc:creator>
  <cp:lastModifiedBy>Naďa Štachová</cp:lastModifiedBy>
  <cp:revision>1</cp:revision>
  <dcterms:modified xsi:type="dcterms:W3CDTF">2016-04-19T08:39:58Z</dcterms:modified>
</cp:coreProperties>
</file>