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26.11.2013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26.11.2013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26.11.2013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26.11.2013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26.11.2013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26.11.2013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26.11.2013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060848"/>
            <a:ext cx="7772400" cy="1470025"/>
          </a:xfrm>
        </p:spPr>
        <p:txBody>
          <a:bodyPr>
            <a:normAutofit/>
          </a:bodyPr>
          <a:lstStyle/>
          <a:p>
            <a:r>
              <a:rPr lang="cs-CZ" sz="7200" dirty="0" smtClean="0">
                <a:solidFill>
                  <a:srgbClr val="FFFF00"/>
                </a:solidFill>
              </a:rPr>
              <a:t>Vývoj </a:t>
            </a:r>
            <a:r>
              <a:rPr lang="cs-CZ" sz="7200" dirty="0" err="1" smtClean="0">
                <a:solidFill>
                  <a:srgbClr val="FFFF00"/>
                </a:solidFill>
              </a:rPr>
              <a:t>chordofonů</a:t>
            </a:r>
            <a:endParaRPr lang="cs-CZ" sz="7200" dirty="0">
              <a:solidFill>
                <a:srgbClr val="FFFF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6400800" cy="766936"/>
          </a:xfrm>
        </p:spPr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PhDr. Petr Kalina, Ph.D.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00253" y="562989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E6D93264-B596-41A9-8F71-5C1304FE0364}" type="datetime1">
              <a:rPr lang="cs-CZ" smtClean="0">
                <a:solidFill>
                  <a:srgbClr val="FFFF00"/>
                </a:solidFill>
              </a:rPr>
              <a:t>26.11.2013</a:t>
            </a:fld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solidFill>
                  <a:srgbClr val="FFFF00"/>
                </a:solidFill>
              </a:rPr>
              <a:t>Prvky / elementy</a:t>
            </a:r>
            <a:endParaRPr lang="cs-CZ" sz="60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dirty="0" smtClean="0">
                <a:solidFill>
                  <a:srgbClr val="FFFF00"/>
                </a:solidFill>
              </a:rPr>
              <a:t>Tyč</a:t>
            </a:r>
          </a:p>
          <a:p>
            <a:pPr marL="0" indent="0" algn="ctr">
              <a:buNone/>
            </a:pPr>
            <a:r>
              <a:rPr lang="cs-CZ" sz="4000" dirty="0" smtClean="0">
                <a:solidFill>
                  <a:srgbClr val="FFFF00"/>
                </a:solidFill>
              </a:rPr>
              <a:t>Kámen</a:t>
            </a:r>
          </a:p>
          <a:p>
            <a:pPr marL="0" indent="0" algn="ctr">
              <a:buNone/>
            </a:pPr>
            <a:r>
              <a:rPr lang="cs-CZ" sz="4000" dirty="0" smtClean="0">
                <a:solidFill>
                  <a:srgbClr val="FFFF00"/>
                </a:solidFill>
              </a:rPr>
              <a:t>Blána</a:t>
            </a:r>
          </a:p>
          <a:p>
            <a:pPr marL="0" indent="0" algn="ctr">
              <a:buNone/>
            </a:pPr>
            <a:r>
              <a:rPr lang="cs-CZ" sz="4000" dirty="0" smtClean="0">
                <a:solidFill>
                  <a:srgbClr val="FFFF00"/>
                </a:solidFill>
              </a:rPr>
              <a:t>Vlákno</a:t>
            </a:r>
          </a:p>
          <a:p>
            <a:pPr marL="0" indent="0" algn="ctr">
              <a:buNone/>
            </a:pPr>
            <a:r>
              <a:rPr lang="cs-CZ" sz="4000" dirty="0" smtClean="0">
                <a:solidFill>
                  <a:srgbClr val="FFFF00"/>
                </a:solidFill>
              </a:rPr>
              <a:t>Trubice</a:t>
            </a:r>
          </a:p>
          <a:p>
            <a:pPr marL="0" indent="0" algn="ctr">
              <a:buNone/>
            </a:pPr>
            <a:r>
              <a:rPr lang="cs-CZ" sz="4000" dirty="0" smtClean="0">
                <a:solidFill>
                  <a:srgbClr val="FFFF00"/>
                </a:solidFill>
              </a:rPr>
              <a:t>Plátek</a:t>
            </a:r>
          </a:p>
          <a:p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827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Prvek / element </a:t>
            </a:r>
            <a:r>
              <a:rPr lang="cs-CZ" dirty="0" smtClean="0">
                <a:solidFill>
                  <a:srgbClr val="00B050"/>
                </a:solidFill>
              </a:rPr>
              <a:t>(tyč, kámen, blána, vlákno, trubice, plátek)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Prototyp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(hudební luk, hudební tyč, struna upevněná na jednom konci)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Archetyp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Typ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(lyra)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Stenotyp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FF00"/>
                </a:solidFill>
              </a:rPr>
              <a:t>–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FF00"/>
                </a:solidFill>
              </a:rPr>
              <a:t>nástroj, který v instrumentáři setrvává delší dobu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Intertyp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FF00"/>
                </a:solidFill>
              </a:rPr>
              <a:t>–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FF00"/>
                </a:solidFill>
              </a:rPr>
              <a:t>existuje jen krátce jako přechodná fáze ve vývoji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Argotyp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FF00"/>
                </a:solidFill>
              </a:rPr>
              <a:t>– varianta nástroje, která poklesla do lidového instrumentáře z vysoké kultury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Monotyp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FF00"/>
                </a:solidFill>
              </a:rPr>
              <a:t>– nástroj, který (prozatím) nedokážeme zařadit do nástrojové skupiny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201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Liry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1612776"/>
          </a:xfrm>
        </p:spPr>
        <p:txBody>
          <a:bodyPr/>
          <a:lstStyle/>
          <a:p>
            <a:r>
              <a:rPr lang="cs-CZ" dirty="0" smtClean="0"/>
              <a:t>dlabané </a:t>
            </a:r>
            <a:r>
              <a:rPr lang="cs-CZ" dirty="0"/>
              <a:t>luby</a:t>
            </a:r>
          </a:p>
          <a:p>
            <a:r>
              <a:rPr lang="cs-CZ" dirty="0" smtClean="0"/>
              <a:t>většinou </a:t>
            </a:r>
            <a:r>
              <a:rPr lang="cs-CZ" dirty="0"/>
              <a:t>není samostatný hmatník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103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Rubeby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2692896"/>
          </a:xfrm>
        </p:spPr>
        <p:txBody>
          <a:bodyPr/>
          <a:lstStyle/>
          <a:p>
            <a:r>
              <a:rPr lang="cs-CZ" dirty="0" smtClean="0"/>
              <a:t>ohýbané </a:t>
            </a:r>
            <a:r>
              <a:rPr lang="cs-CZ" dirty="0"/>
              <a:t>luby</a:t>
            </a:r>
          </a:p>
          <a:p>
            <a:r>
              <a:rPr lang="cs-CZ" dirty="0" smtClean="0"/>
              <a:t>může </a:t>
            </a:r>
            <a:r>
              <a:rPr lang="cs-CZ" dirty="0"/>
              <a:t>mít samostatný hmatník</a:t>
            </a:r>
          </a:p>
          <a:p>
            <a:r>
              <a:rPr lang="cs-CZ" dirty="0" smtClean="0"/>
              <a:t>plochý </a:t>
            </a:r>
            <a:r>
              <a:rPr lang="cs-CZ" dirty="0" err="1"/>
              <a:t>količník</a:t>
            </a:r>
            <a:endParaRPr lang="cs-CZ" dirty="0"/>
          </a:p>
          <a:p>
            <a:r>
              <a:rPr lang="cs-CZ" dirty="0" smtClean="0"/>
              <a:t>variantou </a:t>
            </a:r>
            <a:r>
              <a:rPr lang="cs-CZ" dirty="0"/>
              <a:t>je bodcová </a:t>
            </a:r>
            <a:r>
              <a:rPr lang="cs-CZ" dirty="0" err="1"/>
              <a:t>rubeba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356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Fiduly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3340968"/>
          </a:xfrm>
        </p:spPr>
        <p:txBody>
          <a:bodyPr/>
          <a:lstStyle/>
          <a:p>
            <a:r>
              <a:rPr lang="cs-CZ" sz="2800" dirty="0" smtClean="0"/>
              <a:t>dlabané </a:t>
            </a:r>
            <a:r>
              <a:rPr lang="cs-CZ" sz="2800" dirty="0"/>
              <a:t>luby (dlabání zespodu – překrývání dnem)</a:t>
            </a:r>
          </a:p>
          <a:p>
            <a:r>
              <a:rPr lang="cs-CZ" sz="2800" dirty="0" smtClean="0"/>
              <a:t>nemá </a:t>
            </a:r>
            <a:r>
              <a:rPr lang="cs-CZ" sz="2800" dirty="0"/>
              <a:t>vsazený krk (je součástí korpusu)</a:t>
            </a:r>
          </a:p>
          <a:p>
            <a:r>
              <a:rPr lang="cs-CZ" sz="2800" dirty="0" smtClean="0"/>
              <a:t>plochý </a:t>
            </a:r>
            <a:r>
              <a:rPr lang="cs-CZ" sz="2800" dirty="0" err="1"/>
              <a:t>količník</a:t>
            </a:r>
            <a:endParaRPr lang="cs-CZ" sz="2800" dirty="0"/>
          </a:p>
          <a:p>
            <a:r>
              <a:rPr lang="cs-CZ" sz="2800" dirty="0" smtClean="0"/>
              <a:t>osmičkový </a:t>
            </a:r>
            <a:r>
              <a:rPr lang="cs-CZ" sz="2800" dirty="0"/>
              <a:t>korpus</a:t>
            </a:r>
          </a:p>
          <a:p>
            <a:r>
              <a:rPr lang="cs-CZ" sz="2800" dirty="0" smtClean="0"/>
              <a:t>nemá </a:t>
            </a:r>
            <a:r>
              <a:rPr lang="cs-CZ" sz="2800" dirty="0"/>
              <a:t>hmatník</a:t>
            </a:r>
          </a:p>
          <a:p>
            <a:r>
              <a:rPr lang="cs-CZ" sz="2800" dirty="0" smtClean="0"/>
              <a:t>zubatá </a:t>
            </a:r>
            <a:r>
              <a:rPr lang="cs-CZ" sz="2800" dirty="0"/>
              <a:t>kobylka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28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Staré violy / violy da </a:t>
            </a:r>
            <a:r>
              <a:rPr lang="cs-CZ" b="1" dirty="0" err="1" smtClean="0"/>
              <a:t>braccio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elipsovitě </a:t>
            </a:r>
            <a:r>
              <a:rPr lang="cs-CZ" dirty="0"/>
              <a:t>zaoblený korpus bez růžků</a:t>
            </a:r>
          </a:p>
          <a:p>
            <a:r>
              <a:rPr lang="cs-CZ" dirty="0" smtClean="0"/>
              <a:t>otevřené </a:t>
            </a:r>
            <a:r>
              <a:rPr lang="cs-CZ" dirty="0"/>
              <a:t>boční výřezy </a:t>
            </a:r>
          </a:p>
          <a:p>
            <a:r>
              <a:rPr lang="cs-CZ" dirty="0" smtClean="0"/>
              <a:t>desky </a:t>
            </a:r>
            <a:r>
              <a:rPr lang="cs-CZ" dirty="0"/>
              <a:t>nepřesahovaly luby</a:t>
            </a:r>
          </a:p>
          <a:p>
            <a:r>
              <a:rPr lang="cs-CZ" dirty="0" smtClean="0"/>
              <a:t>dno </a:t>
            </a:r>
            <a:r>
              <a:rPr lang="cs-CZ" dirty="0"/>
              <a:t>(spodní deska) většinou ploché, víko (vrchní deska) mírně klenuté</a:t>
            </a:r>
          </a:p>
          <a:p>
            <a:r>
              <a:rPr lang="cs-CZ" dirty="0" smtClean="0"/>
              <a:t>zvukové </a:t>
            </a:r>
            <a:r>
              <a:rPr lang="cs-CZ" dirty="0"/>
              <a:t>otvory ve tvaru písmene C, později </a:t>
            </a:r>
            <a:r>
              <a:rPr lang="cs-CZ" dirty="0" smtClean="0"/>
              <a:t>protáhlé S</a:t>
            </a:r>
            <a:r>
              <a:rPr lang="cs-CZ" dirty="0"/>
              <a:t> a </a:t>
            </a:r>
            <a:r>
              <a:rPr lang="cs-CZ" i="1" dirty="0"/>
              <a:t>f</a:t>
            </a:r>
            <a:endParaRPr lang="cs-CZ" dirty="0"/>
          </a:p>
          <a:p>
            <a:r>
              <a:rPr lang="cs-CZ" dirty="0" smtClean="0"/>
              <a:t>mají </a:t>
            </a:r>
            <a:r>
              <a:rPr lang="cs-CZ" dirty="0"/>
              <a:t>hmatník</a:t>
            </a:r>
          </a:p>
          <a:p>
            <a:r>
              <a:rPr lang="cs-CZ" dirty="0" smtClean="0"/>
              <a:t>3–7 </a:t>
            </a:r>
            <a:r>
              <a:rPr lang="cs-CZ" dirty="0"/>
              <a:t>strun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119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Housle / </a:t>
            </a:r>
            <a:r>
              <a:rPr lang="cs-CZ" b="1" dirty="0" err="1" smtClean="0"/>
              <a:t>violina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růžky</a:t>
            </a:r>
            <a:endParaRPr lang="cs-CZ" dirty="0"/>
          </a:p>
          <a:p>
            <a:r>
              <a:rPr lang="cs-CZ" dirty="0" smtClean="0"/>
              <a:t>obě </a:t>
            </a:r>
            <a:r>
              <a:rPr lang="cs-CZ" dirty="0"/>
              <a:t>desky klenuté</a:t>
            </a:r>
          </a:p>
          <a:p>
            <a:r>
              <a:rPr lang="cs-CZ" dirty="0" smtClean="0"/>
              <a:t>šneková </a:t>
            </a:r>
            <a:r>
              <a:rPr lang="cs-CZ" dirty="0"/>
              <a:t>hlavice s kolíčky zasazenými zboku</a:t>
            </a:r>
          </a:p>
          <a:p>
            <a:r>
              <a:rPr lang="cs-CZ" dirty="0" smtClean="0"/>
              <a:t>zvukové </a:t>
            </a:r>
            <a:r>
              <a:rPr lang="cs-CZ" dirty="0"/>
              <a:t>otvory ve tvaru </a:t>
            </a:r>
            <a:r>
              <a:rPr lang="cs-CZ" i="1" dirty="0"/>
              <a:t>f</a:t>
            </a:r>
            <a:endParaRPr lang="cs-CZ" dirty="0"/>
          </a:p>
          <a:p>
            <a:r>
              <a:rPr lang="cs-CZ" dirty="0" smtClean="0"/>
              <a:t>4 </a:t>
            </a:r>
            <a:r>
              <a:rPr lang="cs-CZ" dirty="0"/>
              <a:t>struny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9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Moje prezentace modrá</Template>
  <TotalTime>1354</TotalTime>
  <Words>198</Words>
  <Application>Microsoft Office PowerPoint</Application>
  <PresentationFormat>Předvádění na obrazovce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Moje prezentace modrá</vt:lpstr>
      <vt:lpstr>Vývoj chordofonů</vt:lpstr>
      <vt:lpstr>Prvky / elementy</vt:lpstr>
      <vt:lpstr>Prezentace aplikace PowerPoint</vt:lpstr>
      <vt:lpstr>Liry</vt:lpstr>
      <vt:lpstr>Rubeby</vt:lpstr>
      <vt:lpstr>Fiduly</vt:lpstr>
      <vt:lpstr>Staré violy / violy da braccio</vt:lpstr>
      <vt:lpstr>Housle / violina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chordofonů</dc:title>
  <dc:creator>Petr Ch. Kalina</dc:creator>
  <cp:lastModifiedBy>Petr Kalina</cp:lastModifiedBy>
  <cp:revision>8</cp:revision>
  <dcterms:created xsi:type="dcterms:W3CDTF">2013-10-28T22:49:22Z</dcterms:created>
  <dcterms:modified xsi:type="dcterms:W3CDTF">2013-11-26T09:21:48Z</dcterms:modified>
</cp:coreProperties>
</file>