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28"/>
  </p:notesMasterIdLst>
  <p:sldIdLst>
    <p:sldId id="256" r:id="rId3"/>
    <p:sldId id="258" r:id="rId4"/>
    <p:sldId id="259" r:id="rId5"/>
    <p:sldId id="261" r:id="rId6"/>
    <p:sldId id="262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599" autoAdjust="0"/>
  </p:normalViewPr>
  <p:slideViewPr>
    <p:cSldViewPr>
      <p:cViewPr varScale="1">
        <p:scale>
          <a:sx n="90" d="100"/>
          <a:sy n="90" d="100"/>
        </p:scale>
        <p:origin x="9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28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14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98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993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08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579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32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437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844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69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37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88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573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323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501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63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518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96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86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085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197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871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55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76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6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noProof="1" smtClean="0"/>
              <a:t>Kliknutím lze upravit styl.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noProof="1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cs-CZ" noProof="1" smtClean="0"/>
              <a:t>Kliknutím lze upravit styl.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cs-CZ" noProof="1" smtClean="0"/>
              <a:t>Kliknutím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4/1/2016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ovna.usoud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lus.usoud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arl4.library.sk/i2/i2.entry.cls?ictx=nsb&amp;language=2&amp;logout=1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oud.cz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2849048"/>
          </a:xfrm>
        </p:spPr>
        <p:txBody>
          <a:bodyPr/>
          <a:lstStyle/>
          <a:p>
            <a:r>
              <a:rPr lang="cs-CZ" sz="6000" dirty="0" smtClean="0"/>
              <a:t>Knihovny justice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797152"/>
            <a:ext cx="7406640" cy="1368152"/>
          </a:xfrm>
        </p:spPr>
        <p:txBody>
          <a:bodyPr>
            <a:normAutofit/>
          </a:bodyPr>
          <a:lstStyle/>
          <a:p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Mgr. Kateřina Krčálová Konečná</a:t>
            </a:r>
          </a:p>
          <a:p>
            <a:r>
              <a:rPr lang="cs-CZ" dirty="0" smtClean="0"/>
              <a:t>Knihovna Ústavního soudu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Justiční knihovny obecně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 jednotlivými knihovnami existují značné rozdíly</a:t>
            </a:r>
            <a:endParaRPr lang="cs-CZ" dirty="0" smtClean="0"/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Pouze některé mají automatizovaný knihovní systém (ARL,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Verbis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ostatní evidují knihy a časopisy v interních systémech a jako „majetek“</a:t>
            </a:r>
          </a:p>
          <a:p>
            <a:r>
              <a:rPr lang="cs-CZ" dirty="0" smtClean="0"/>
              <a:t>Velmi málo knihoven má webové stránky, webový katalog či jiné informace dostupné online</a:t>
            </a:r>
          </a:p>
          <a:p>
            <a:r>
              <a:rPr lang="cs-CZ" dirty="0" smtClean="0"/>
              <a:t>Problém s personálním obsazením</a:t>
            </a:r>
          </a:p>
          <a:p>
            <a:r>
              <a:rPr lang="cs-CZ" dirty="0" smtClean="0"/>
              <a:t>Snaha o spolupráci (jednotný knihovní systém, souborný katalog)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Ústavního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ÚS, součást analytického odboru</a:t>
            </a:r>
          </a:p>
          <a:p>
            <a:r>
              <a:rPr lang="cs-CZ" dirty="0"/>
              <a:t>Informace o knihovně na webu ÚS, přístup do online </a:t>
            </a:r>
            <a:r>
              <a:rPr lang="cs-CZ" dirty="0" smtClean="0"/>
              <a:t>katalogu</a:t>
            </a:r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Primárně určená pro soudce, asistenty a další pracovníky soudu; přístup má i odborná veřejnost</a:t>
            </a:r>
          </a:p>
          <a:p>
            <a:r>
              <a:rPr lang="cs-CZ" dirty="0" smtClean="0"/>
              <a:t>Neomezená výpůjční doba, bez upomínek, informační zázemí pro soudce; prezenční výpůjčky pro externí uživatele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Monitoring denního tisku</a:t>
            </a:r>
          </a:p>
        </p:txBody>
      </p:sp>
    </p:spTree>
    <p:extLst>
      <p:ext uri="{BB962C8B-B14F-4D97-AF65-F5344CB8AC3E}">
        <p14:creationId xmlns:p14="http://schemas.microsoft.com/office/powerpoint/2010/main" val="45405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Převážně ústavní právo, základní lidská práva, občanské právo, mezinárodní právo, trestní právo, dějiny práva, obchodní právo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Časopisecké tituly české i zahraniční odebírané ve více kusech</a:t>
            </a:r>
          </a:p>
          <a:p>
            <a:r>
              <a:rPr lang="cs-CZ" dirty="0" smtClean="0"/>
              <a:t>Sbírka zákonů, Sbírka mezinárodních smluv, Sbírka nálezů a usnesení ÚS, Sbírka rozhodnutí a stanovisek NS</a:t>
            </a:r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/>
              <a:t>Články z odborných časopisů</a:t>
            </a:r>
          </a:p>
          <a:p>
            <a:r>
              <a:rPr lang="cs-CZ" dirty="0" smtClean="0"/>
              <a:t>Přístup do elektronických databází (Beck-online, ASPI, </a:t>
            </a:r>
            <a:r>
              <a:rPr lang="cs-CZ" dirty="0" err="1" smtClean="0"/>
              <a:t>Westlaw</a:t>
            </a:r>
            <a:r>
              <a:rPr lang="cs-CZ" dirty="0" smtClean="0"/>
              <a:t>)</a:t>
            </a:r>
          </a:p>
          <a:p>
            <a:r>
              <a:rPr lang="cs-CZ" dirty="0" smtClean="0"/>
              <a:t>Knihovna </a:t>
            </a:r>
            <a:r>
              <a:rPr lang="cs-CZ" u="sng" dirty="0" smtClean="0"/>
              <a:t>nearchivuje</a:t>
            </a:r>
            <a:r>
              <a:rPr lang="cs-CZ" dirty="0" smtClean="0"/>
              <a:t> soudní spisy</a:t>
            </a:r>
            <a:endParaRPr 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15727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se dělí do 35 předmětových skupin dle právních odvětví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Předmětové skupiny se využívají pro stavění fondu, ve kterých se knihy řadí podle číselné řady</a:t>
            </a:r>
          </a:p>
          <a:p>
            <a:r>
              <a:rPr lang="cs-CZ" dirty="0" smtClean="0"/>
              <a:t>Část fondu je ve volném výběru a část ve skladech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zabezpečení fondu se využívá technologie RFID</a:t>
            </a:r>
          </a:p>
        </p:txBody>
      </p:sp>
    </p:spTree>
    <p:extLst>
      <p:ext uri="{BB962C8B-B14F-4D97-AF65-F5344CB8AC3E}">
        <p14:creationId xmlns:p14="http://schemas.microsoft.com/office/powerpoint/2010/main" val="244326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Katalog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www.knihovna.usoud.cz</a:t>
            </a:r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Katalog systému ARL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 vyhledávat knihy, časopisy a časopisecké články</a:t>
            </a:r>
          </a:p>
          <a:p>
            <a:r>
              <a:rPr lang="cs-CZ" dirty="0" smtClean="0"/>
              <a:t>Knihovna aktivně skenuje obálky a obsahy všech knih i jednotlivých čísel časopisů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Propojení katalogu s katalogem Nejvyššího soudu (bez propojení čtenářských kont)</a:t>
            </a:r>
          </a:p>
          <a:p>
            <a:r>
              <a:rPr lang="cs-CZ" dirty="0" smtClean="0"/>
              <a:t>Uživatelská konta se vytváří pouze pro interní uživatele a spolupracující instituce; externisté konta nemají a neevidují se</a:t>
            </a:r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72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Databáze NALUS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www.nalus.usoud.cz</a:t>
            </a:r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/>
              <a:t>Anonymizované nálezy a usnesení Ústavního </a:t>
            </a:r>
            <a:r>
              <a:rPr lang="cs-CZ" dirty="0" smtClean="0"/>
              <a:t>soudu</a:t>
            </a:r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Nález = rozhodnutí ve věci samé, skládá se z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návětí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výroku, výroku, odůvodnění a poučení</a:t>
            </a:r>
          </a:p>
          <a:p>
            <a:r>
              <a:rPr lang="cs-CZ" dirty="0" smtClean="0"/>
              <a:t>Usnesení = není rozhodnutím ve věci samé, nejčastěji jde o odmítnutí ústavní stížnosti, dále např. udělení pořádkové pokuty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Stanovisko pléna viz § 23 zákona č. 182/1993, o Ústavním soudu</a:t>
            </a:r>
          </a:p>
        </p:txBody>
      </p:sp>
    </p:spTree>
    <p:extLst>
      <p:ext uri="{BB962C8B-B14F-4D97-AF65-F5344CB8AC3E}">
        <p14:creationId xmlns:p14="http://schemas.microsoft.com/office/powerpoint/2010/main" val="9178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Databáze NALUS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Označování rozhodnutí ÚS</a:t>
            </a:r>
          </a:p>
          <a:p>
            <a:pPr marL="82296" indent="0">
              <a:buNone/>
            </a:pPr>
            <a:r>
              <a:rPr lang="cs-CZ" dirty="0" smtClean="0"/>
              <a:t>rozhodnutí se spisovou značkou</a:t>
            </a:r>
          </a:p>
          <a:p>
            <a:pPr marL="82296" indent="0">
              <a:buNone/>
            </a:pP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zn.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ÚS 16/14 (povin</a:t>
            </a:r>
            <a:r>
              <a:rPr lang="cs-CZ" dirty="0" smtClean="0"/>
              <a:t>né očkování)</a:t>
            </a:r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2296" indent="0">
              <a:buNone/>
            </a:pPr>
            <a:r>
              <a:rPr lang="cs-CZ" dirty="0" err="1" smtClean="0"/>
              <a:t>sp</a:t>
            </a:r>
            <a:r>
              <a:rPr lang="cs-CZ" dirty="0" smtClean="0"/>
              <a:t>. zn. I. ÚS 1586/09 (spor s bulvárem)</a:t>
            </a:r>
          </a:p>
          <a:p>
            <a:pPr marL="82296" indent="0">
              <a:buNone/>
            </a:pP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rozhodnutí vydané ve Sbírce zákonů</a:t>
            </a:r>
          </a:p>
          <a:p>
            <a:pPr marL="82296" indent="0">
              <a:buNone/>
            </a:pPr>
            <a:r>
              <a:rPr lang="cs-CZ" dirty="0" smtClean="0"/>
              <a:t>71/2016 Sb. (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sp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zn.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Pl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ÚS 15/14</a:t>
            </a:r>
            <a:r>
              <a:rPr lang="cs-CZ" dirty="0" smtClean="0"/>
              <a:t>)</a:t>
            </a:r>
          </a:p>
          <a:p>
            <a:pPr marL="82296" indent="0">
              <a:buNone/>
            </a:pP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rozhodnutí vydané ve Sbírce nálezů a usnesení ÚS</a:t>
            </a:r>
          </a:p>
          <a:p>
            <a:pPr marL="82296" indent="0">
              <a:buNone/>
            </a:pPr>
            <a:r>
              <a:rPr lang="cs-CZ" dirty="0" smtClean="0"/>
              <a:t>N 134/74 </a:t>
            </a:r>
            <a:r>
              <a:rPr lang="cs-CZ" dirty="0" err="1" smtClean="0"/>
              <a:t>SbNU</a:t>
            </a:r>
            <a:r>
              <a:rPr lang="cs-CZ" dirty="0" smtClean="0"/>
              <a:t> 35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Pozor na chyby při zápisu rozhodnutí (problém při katalogizaci)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997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Nejvyššího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NS (Burešova 20), samostatná součást soudu</a:t>
            </a:r>
          </a:p>
          <a:p>
            <a:r>
              <a:rPr lang="cs-CZ" dirty="0" smtClean="0"/>
              <a:t>Na webu NS pouze odkaz na online katalog</a:t>
            </a:r>
          </a:p>
          <a:p>
            <a:r>
              <a:rPr lang="cs-CZ" dirty="0" smtClean="0"/>
              <a:t>Primárně určena pro soudce a jejich asistenty; externí uživatelé pouze prezenční služby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Evidovaná u ministerstva kultury</a:t>
            </a:r>
          </a:p>
          <a:p>
            <a:r>
              <a:rPr lang="cs-CZ" dirty="0" smtClean="0"/>
              <a:t>Aktuálně probíhá revize fondu a revize knihovního řádu</a:t>
            </a:r>
          </a:p>
          <a:p>
            <a:r>
              <a:rPr lang="cs-CZ" dirty="0" smtClean="0"/>
              <a:t>Nepříliš vyhovující prostory (příprava rekonstrukce)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744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Různá právní odvětví (NS soud řeší případy občanskoprávní, trestní, rejstříkové)</a:t>
            </a:r>
          </a:p>
          <a:p>
            <a:r>
              <a:rPr lang="cs-CZ" dirty="0" smtClean="0"/>
              <a:t>České časopisecké tituly, zahraniční časopisy neodebírá</a:t>
            </a:r>
          </a:p>
          <a:p>
            <a:r>
              <a:rPr lang="cs-CZ" dirty="0" smtClean="0"/>
              <a:t>Sbírka zákonů, Sbírka mezinárodních smluv, Sbírka nálezů a usnesení ÚS, Sbírka soudních rozhodnutí a stanovisek NS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Články z odborných periodik</a:t>
            </a:r>
          </a:p>
          <a:p>
            <a:r>
              <a:rPr lang="cs-CZ" dirty="0" smtClean="0"/>
              <a:t>Knihovna </a:t>
            </a:r>
            <a:r>
              <a:rPr lang="cs-CZ" u="sng" dirty="0" smtClean="0"/>
              <a:t>nearchivuje</a:t>
            </a:r>
            <a:r>
              <a:rPr lang="cs-CZ" dirty="0" smtClean="0"/>
              <a:t> soudní spisy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41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se dělí do předmětových skupin dle právních odvětví</a:t>
            </a:r>
          </a:p>
          <a:p>
            <a:r>
              <a:rPr lang="cs-CZ" dirty="0" smtClean="0"/>
              <a:t>V rámci předmětových skupin se dokumenty řadí dle číselné řady</a:t>
            </a:r>
          </a:p>
          <a:p>
            <a:r>
              <a:rPr lang="cs-CZ" dirty="0" smtClean="0"/>
              <a:t>Část fondu ve volném výběru, část ve skladech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Aktuálně knihovna nepoužívá </a:t>
            </a:r>
            <a:r>
              <a:rPr lang="cs-CZ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žádné zabezpečovací zařízení</a:t>
            </a:r>
          </a:p>
        </p:txBody>
      </p:sp>
    </p:spTree>
    <p:extLst>
      <p:ext uri="{BB962C8B-B14F-4D97-AF65-F5344CB8AC3E}">
        <p14:creationId xmlns:p14="http://schemas.microsoft.com/office/powerpoint/2010/main" val="379141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Osnova přednášky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Soustava soudů</a:t>
            </a:r>
            <a:endParaRPr lang="cs-CZ" dirty="0" smtClean="0"/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Justiční knihovny</a:t>
            </a:r>
            <a:endParaRPr lang="cs-CZ" dirty="0" smtClean="0"/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Knihovna Ústavního soudu</a:t>
            </a:r>
          </a:p>
          <a:p>
            <a:r>
              <a:rPr lang="cs-CZ" dirty="0" smtClean="0"/>
              <a:t>Knihovna Nejvyššího soudu</a:t>
            </a:r>
          </a:p>
          <a:p>
            <a:r>
              <a:rPr lang="cs-CZ" dirty="0" smtClean="0"/>
              <a:t>Knihovna Nejvyššího správního soudu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Katalog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arl4.library.sk/i2/i2.entry.cls?ictx=nsb&amp;language=2&amp;logout=1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Katalog systému ARL</a:t>
            </a:r>
          </a:p>
          <a:p>
            <a:r>
              <a:rPr lang="cs-CZ" dirty="0" smtClean="0"/>
              <a:t>Lze vyhledávat v různých typech dokumentů</a:t>
            </a:r>
          </a:p>
          <a:p>
            <a:r>
              <a:rPr lang="cs-CZ" dirty="0" smtClean="0"/>
              <a:t>Propojení katalogu s katalogem Knihovny ÚS (bez propojení čtenářských kont)</a:t>
            </a:r>
          </a:p>
          <a:p>
            <a:r>
              <a:rPr lang="cs-CZ" dirty="0" smtClean="0"/>
              <a:t>Čtenářská konta mají pouze interní uživatelé</a:t>
            </a:r>
          </a:p>
        </p:txBody>
      </p:sp>
    </p:spTree>
    <p:extLst>
      <p:ext uri="{BB962C8B-B14F-4D97-AF65-F5344CB8AC3E}">
        <p14:creationId xmlns:p14="http://schemas.microsoft.com/office/powerpoint/2010/main" val="85863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Databáze rozhodnutí a stanovisek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cs-CZ" dirty="0" smtClean="0">
                <a:hlinkClick r:id="rId3"/>
              </a:rPr>
              <a:t>www.nsoud.cz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Anonymizovaná rozhodnutí a stanoviska Nejvyššího soudu</a:t>
            </a:r>
          </a:p>
          <a:p>
            <a:r>
              <a:rPr lang="cs-CZ" dirty="0" smtClean="0"/>
              <a:t>Rozhodnutí = rozsudek nebo usnesení</a:t>
            </a:r>
          </a:p>
          <a:p>
            <a:r>
              <a:rPr lang="cs-CZ" dirty="0" smtClean="0"/>
              <a:t>Stanoviska = zaujímá kolegium nebo plénum k rozhodovací činnosti soudů ve věcech určitého </a:t>
            </a:r>
            <a:r>
              <a:rPr lang="cs-CZ" dirty="0" smtClean="0"/>
              <a:t>druhu a k názorům senátu NS, které se odchylují od dosavadní praxe NS</a:t>
            </a:r>
            <a:endParaRPr lang="cs-CZ" dirty="0" smtClean="0"/>
          </a:p>
          <a:p>
            <a:r>
              <a:rPr lang="cs-CZ" dirty="0" smtClean="0"/>
              <a:t>Rozdělení soudců na občanskoprávní a obchodní kolegium a trestní </a:t>
            </a:r>
            <a:r>
              <a:rPr lang="cs-CZ" dirty="0" smtClean="0"/>
              <a:t>kolegium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8818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Databáze rozhodnutí a stanovisek NS – označování rozhodnutí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NS je vnitrostátním koordinátorem identifikátoru evropské judikatury ECLI</a:t>
            </a:r>
          </a:p>
          <a:p>
            <a:pPr marL="82296" indent="0">
              <a:buNone/>
            </a:pPr>
            <a:r>
              <a:rPr lang="cs-CZ" dirty="0" err="1" smtClean="0"/>
              <a:t>ECLI:kód</a:t>
            </a:r>
            <a:r>
              <a:rPr lang="cs-CZ" dirty="0" smtClean="0"/>
              <a:t> </a:t>
            </a:r>
            <a:r>
              <a:rPr lang="cs-CZ" dirty="0" err="1" smtClean="0"/>
              <a:t>země:zkratka</a:t>
            </a:r>
            <a:r>
              <a:rPr lang="cs-CZ" dirty="0" smtClean="0"/>
              <a:t> </a:t>
            </a:r>
            <a:r>
              <a:rPr lang="cs-CZ" dirty="0" err="1" smtClean="0"/>
              <a:t>soudu:rok</a:t>
            </a:r>
            <a:r>
              <a:rPr lang="cs-CZ" dirty="0" smtClean="0"/>
              <a:t> vydání </a:t>
            </a:r>
            <a:r>
              <a:rPr lang="cs-CZ" dirty="0" err="1" smtClean="0"/>
              <a:t>rozhodnutí:pořadové</a:t>
            </a:r>
            <a:r>
              <a:rPr lang="cs-CZ" dirty="0" smtClean="0"/>
              <a:t> číslo rozhodnutí (</a:t>
            </a:r>
            <a:r>
              <a:rPr lang="cs-CZ" dirty="0" err="1" smtClean="0"/>
              <a:t>sp</a:t>
            </a:r>
            <a:r>
              <a:rPr lang="cs-CZ" dirty="0" smtClean="0"/>
              <a:t>. zn.).1</a:t>
            </a:r>
          </a:p>
          <a:p>
            <a:pPr marL="82296" indent="0">
              <a:buNone/>
            </a:pP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ECLI:CZ:NS:2013:4.TZ.104.2012.1</a:t>
            </a:r>
          </a:p>
          <a:p>
            <a:r>
              <a:rPr lang="cs-CZ" dirty="0" smtClean="0"/>
              <a:t>Spisové značky rozhodnutí a stanovisek</a:t>
            </a:r>
          </a:p>
          <a:p>
            <a:pPr marL="82296" indent="0">
              <a:buNone/>
            </a:pPr>
            <a:r>
              <a:rPr lang="cs-CZ" dirty="0" smtClean="0"/>
              <a:t>4 </a:t>
            </a:r>
            <a:r>
              <a:rPr lang="cs-CZ" dirty="0" err="1" smtClean="0"/>
              <a:t>Tz</a:t>
            </a:r>
            <a:r>
              <a:rPr lang="cs-CZ" dirty="0" smtClean="0"/>
              <a:t> 104/2012</a:t>
            </a:r>
          </a:p>
          <a:p>
            <a:pPr marL="82296" indent="0">
              <a:buNone/>
            </a:pPr>
            <a:r>
              <a:rPr lang="cs-CZ" dirty="0" smtClean="0"/>
              <a:t>28 </a:t>
            </a:r>
            <a:r>
              <a:rPr lang="cs-CZ" dirty="0" err="1" smtClean="0"/>
              <a:t>Nd</a:t>
            </a:r>
            <a:r>
              <a:rPr lang="cs-CZ" dirty="0" smtClean="0"/>
              <a:t> 230/2015</a:t>
            </a:r>
          </a:p>
          <a:p>
            <a:pPr marL="82296" indent="0">
              <a:buNone/>
            </a:pPr>
            <a:r>
              <a:rPr lang="cs-CZ" dirty="0" err="1" smtClean="0"/>
              <a:t>Cpjn</a:t>
            </a:r>
            <a:r>
              <a:rPr lang="cs-CZ" dirty="0" smtClean="0"/>
              <a:t> 206/2010 – stanovisko</a:t>
            </a:r>
          </a:p>
          <a:p>
            <a:pPr marL="82296" indent="0">
              <a:buNone/>
            </a:pPr>
            <a:r>
              <a:rPr lang="cs-CZ" dirty="0" smtClean="0"/>
              <a:t>29 NSCR 15/2009</a:t>
            </a:r>
          </a:p>
        </p:txBody>
      </p:sp>
    </p:spTree>
    <p:extLst>
      <p:ext uri="{BB962C8B-B14F-4D97-AF65-F5344CB8AC3E}">
        <p14:creationId xmlns:p14="http://schemas.microsoft.com/office/powerpoint/2010/main" val="262915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Nejvyššího správního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Nejvyššího správního soudu (Moravské nám.), spadá pod Kancelář předsedy soudu</a:t>
            </a:r>
          </a:p>
          <a:p>
            <a:r>
              <a:rPr lang="cs-CZ" dirty="0" smtClean="0"/>
              <a:t>Není veřejnou knihovnou, poskytuje služby pouze soudcům a zaměstnancům NSS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jsou evidovány v interním systému bez online katalogu</a:t>
            </a:r>
          </a:p>
          <a:p>
            <a:r>
              <a:rPr lang="cs-CZ" dirty="0" smtClean="0"/>
              <a:t>Zaměřená na správní právo, správní soudnictví a další právní odvětví</a:t>
            </a:r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288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Databáze rozhodnutí správních soudů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Obsahuje rozhodnutí všech správních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soudů</a:t>
            </a:r>
          </a:p>
          <a:p>
            <a:r>
              <a:rPr lang="cs-CZ" dirty="0" smtClean="0"/>
              <a:t>Rozhodnutí = rozsudek nebo usnesení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Stanovisko = k rozhodovací činnosti soudů určitého druhu; sledování a vyhodnocování pravomocných rozhodnutí soudů ve správním soudnictví</a:t>
            </a:r>
          </a:p>
          <a:p>
            <a:r>
              <a:rPr lang="cs-CZ" dirty="0" smtClean="0"/>
              <a:t>Plénum, rozšířené senáty, senáty</a:t>
            </a:r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/>
              <a:t>Spisové značky</a:t>
            </a:r>
          </a:p>
          <a:p>
            <a:pPr marL="82296" indent="0">
              <a:buNone/>
            </a:pP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Kse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4/2015 – 41 – kárné řízení</a:t>
            </a:r>
          </a:p>
          <a:p>
            <a:pPr marL="82296" indent="0">
              <a:buNone/>
            </a:pPr>
            <a:r>
              <a:rPr lang="cs-CZ" dirty="0" smtClean="0"/>
              <a:t>3 </a:t>
            </a:r>
            <a:r>
              <a:rPr lang="cs-CZ" dirty="0" err="1" smtClean="0"/>
              <a:t>Ads</a:t>
            </a:r>
            <a:r>
              <a:rPr lang="cs-CZ" dirty="0" smtClean="0"/>
              <a:t> 102/2015 – 34 – kasační stížnost</a:t>
            </a:r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4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3068960"/>
            <a:ext cx="7498080" cy="3179440"/>
          </a:xfrm>
        </p:spPr>
        <p:txBody>
          <a:bodyPr/>
          <a:lstStyle/>
          <a:p>
            <a:pPr marL="82296" indent="0">
              <a:buNone/>
            </a:pPr>
            <a:r>
              <a:rPr lang="cs-CZ" sz="5400" dirty="0" smtClean="0"/>
              <a:t>Děkuji za pozornost.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76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Soustava soudů ČR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okresní soudy</a:t>
            </a:r>
            <a:endParaRPr lang="cs-CZ" dirty="0" smtClean="0"/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krajské soudy</a:t>
            </a:r>
          </a:p>
          <a:p>
            <a:r>
              <a:rPr lang="cs-CZ" dirty="0" smtClean="0"/>
              <a:t>vrchní soudy</a:t>
            </a:r>
          </a:p>
          <a:p>
            <a:pPr marL="82296" indent="0">
              <a:buNone/>
            </a:pPr>
            <a:endParaRPr lang="cs-CZ" dirty="0" smtClean="0"/>
          </a:p>
          <a:p>
            <a:r>
              <a:rPr lang="cs-CZ" dirty="0" smtClean="0"/>
              <a:t>Nejvyšší soud</a:t>
            </a:r>
            <a:endParaRPr lang="cs-CZ" dirty="0"/>
          </a:p>
          <a:p>
            <a:r>
              <a:rPr lang="cs-CZ" dirty="0" smtClean="0"/>
              <a:t>Nejvyšší správní soud</a:t>
            </a:r>
          </a:p>
          <a:p>
            <a:r>
              <a:rPr lang="cs-CZ" dirty="0" smtClean="0"/>
              <a:t>Ústavní soud</a:t>
            </a:r>
          </a:p>
          <a:p>
            <a:endParaRPr lang="cs-CZ" dirty="0"/>
          </a:p>
          <a:p>
            <a:r>
              <a:rPr lang="cs-CZ" dirty="0" smtClean="0"/>
              <a:t>Státní zastupitelství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okresní, krajské a vrchní soudy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okresní soudy: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řízení v I. stupni ve věcech trestních, občanskoprávních, exekučních, dědických a ve věcech opatrovnictví</a:t>
            </a:r>
            <a:endParaRPr lang="cs-CZ" dirty="0" smtClean="0"/>
          </a:p>
          <a:p>
            <a:r>
              <a:rPr lang="cs-CZ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krajské soudy: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vedou obch. rejstřík a řeší věci související, vedou seznam znalců a tlumočníků; trestní řízení v případě závažných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činů, řízení ve vybraných věcech soukromoprávních; soudy II. stupně (odvolací) ve věcech, o kterých rozhodoval v I. stupni okresní soud</a:t>
            </a:r>
          </a:p>
          <a:p>
            <a:r>
              <a:rPr lang="cs-CZ" u="sng" dirty="0" smtClean="0"/>
              <a:t>vrchní soudy:</a:t>
            </a:r>
            <a:r>
              <a:rPr lang="cs-CZ" dirty="0" smtClean="0"/>
              <a:t> soud II. stupně ve věcech, v nichž rozhodoval v I. stupni krajský soud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Nejvyšší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rozhoduje o dovolání proti rozhodnutí krajských a vrchních soudů v občanskoprávních i trestních věcech</a:t>
            </a:r>
          </a:p>
          <a:p>
            <a:r>
              <a:rPr lang="cs-CZ" dirty="0" smtClean="0"/>
              <a:t>Zajišťuje jednotu a zákonnost rozhodování českých soudů, zaujímá stanoviska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Nejvyšší správní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Řízení proti rozhodnutí správních orgánů</a:t>
            </a:r>
          </a:p>
          <a:p>
            <a:r>
              <a:rPr lang="cs-CZ" dirty="0" smtClean="0"/>
              <a:t>Ochrana před nečinností správních orgánů a před nezákonnými zásahy</a:t>
            </a: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Rozhodování o kasačních stížnostech</a:t>
            </a:r>
          </a:p>
          <a:p>
            <a:r>
              <a:rPr lang="cs-CZ" dirty="0" smtClean="0"/>
              <a:t>Rozhodování o kompetenčních sporech</a:t>
            </a:r>
          </a:p>
          <a:p>
            <a:r>
              <a:rPr lang="cs-CZ" dirty="0" smtClean="0"/>
              <a:t>Rozhodování o návrhu na rozpuštění politické strany nebo hnutí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Ústavní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Rozhodování o zrušení zákonů a jiných právních předpisů v rozporu s ústavním pořádkem</a:t>
            </a:r>
          </a:p>
          <a:p>
            <a:r>
              <a:rPr lang="cs-CZ" dirty="0" smtClean="0"/>
              <a:t>Rozhodování o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stížnostech orgánů územní samosprávy proti nezákonnému zásahu státu</a:t>
            </a:r>
          </a:p>
          <a:p>
            <a:r>
              <a:rPr lang="cs-CZ" dirty="0" smtClean="0"/>
              <a:t>Rozhodování o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stížnostech právnických nebo fyzických osob proti rozhodnutí a zásahu orgánů veřejné moci do ústavně zaručených zákl. práv a svobod</a:t>
            </a:r>
          </a:p>
          <a:p>
            <a:r>
              <a:rPr lang="cs-CZ" dirty="0" smtClean="0"/>
              <a:t>Rozhodování o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ústavní žalobě Senátu proti prezidentu</a:t>
            </a:r>
          </a:p>
          <a:p>
            <a:r>
              <a:rPr lang="cs-CZ" dirty="0" smtClean="0"/>
              <a:t>Rozhodování o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souladu mezinárodní smlouvy s ústavním pořádkem ČR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Justiční knihovny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Knihovny v evidenci ministerstva kultury – knihovny veřejné:</a:t>
            </a:r>
          </a:p>
          <a:p>
            <a:pPr marL="82296" indent="0">
              <a:buNone/>
            </a:pPr>
            <a:r>
              <a:rPr lang="cs-CZ" u="sng" dirty="0" smtClean="0"/>
              <a:t>specializované</a:t>
            </a:r>
          </a:p>
          <a:p>
            <a:pPr marL="82296" indent="0">
              <a:buNone/>
            </a:pPr>
            <a:r>
              <a:rPr lang="cs-CZ" dirty="0" smtClean="0"/>
              <a:t>Knihovna Nejvyššího soudu ČR (Brno)</a:t>
            </a:r>
          </a:p>
          <a:p>
            <a:pPr marL="82296" indent="0">
              <a:buNone/>
            </a:pPr>
            <a:r>
              <a:rPr lang="cs-CZ" dirty="0"/>
              <a:t>Knihovna Vrchního soudu v </a:t>
            </a:r>
            <a:r>
              <a:rPr lang="cs-CZ" dirty="0" smtClean="0"/>
              <a:t>Praze</a:t>
            </a:r>
          </a:p>
          <a:p>
            <a:pPr marL="82296" indent="0">
              <a:buNone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Knihovna Krajského soudu v Ostravě – vyřazena 2014</a:t>
            </a:r>
          </a:p>
          <a:p>
            <a:pPr marL="82296" indent="0">
              <a:buNone/>
            </a:pPr>
            <a:r>
              <a:rPr lang="cs-CZ" dirty="0"/>
              <a:t>Parlamentní knihovna Kanceláře Poslanecké sněmovny </a:t>
            </a:r>
            <a:r>
              <a:rPr lang="cs-CZ" dirty="0" smtClean="0"/>
              <a:t>ČR</a:t>
            </a:r>
            <a:endParaRPr lang="cs-CZ" dirty="0"/>
          </a:p>
          <a:p>
            <a:pPr marL="82296" indent="0">
              <a:buNone/>
            </a:pPr>
            <a:r>
              <a:rPr lang="cs-CZ" u="sng" dirty="0" smtClean="0"/>
              <a:t>základní se specializovaným fondem</a:t>
            </a:r>
          </a:p>
          <a:p>
            <a:pPr marL="82296" indent="0">
              <a:buNone/>
            </a:pPr>
            <a:r>
              <a:rPr lang="cs-CZ" dirty="0"/>
              <a:t>Knihovna Ústavního soudu </a:t>
            </a:r>
            <a:r>
              <a:rPr lang="cs-CZ" dirty="0" smtClean="0"/>
              <a:t>ČR</a:t>
            </a:r>
            <a:endParaRPr lang="cs-CZ" u="sng" dirty="0" smtClean="0"/>
          </a:p>
          <a:p>
            <a:pPr marL="82296" indent="0">
              <a:buNone/>
            </a:pPr>
            <a:r>
              <a:rPr lang="cs-CZ" dirty="0" smtClean="0"/>
              <a:t>Knihovna Krajského soudu v Hradci Králové</a:t>
            </a:r>
          </a:p>
          <a:p>
            <a:pPr marL="82296" indent="0">
              <a:buNone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Knihovna Vrchního státního zastupitelství v Praze – vyřazena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>
            <a:normAutofit fontScale="92500"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Knihovny evidované v Adresáři knihoven (Národní knihovna):</a:t>
            </a:r>
            <a:endParaRPr lang="cs-CZ" dirty="0" smtClean="0"/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Knihovna Krajského soudu Ostrava</a:t>
            </a:r>
            <a:endParaRPr lang="cs-CZ" dirty="0" smtClean="0"/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Knihovna Krajského soudu v Hradci Králové (veř.)</a:t>
            </a:r>
          </a:p>
          <a:p>
            <a:pPr lvl="1"/>
            <a:r>
              <a:rPr lang="cs-CZ" dirty="0" smtClean="0"/>
              <a:t>Knihovna Krajského soudu v Praze</a:t>
            </a:r>
          </a:p>
          <a:p>
            <a:pPr lvl="1"/>
            <a:r>
              <a:rPr lang="cs-CZ" dirty="0" smtClean="0"/>
              <a:t>Knihovna Vrchního státního zastupitelství v Praze</a:t>
            </a:r>
          </a:p>
          <a:p>
            <a:pPr lvl="1"/>
            <a:r>
              <a:rPr lang="cs-CZ" dirty="0" smtClean="0"/>
              <a:t>Knihovna Nejvyššího státního zastupitelství v Praze</a:t>
            </a:r>
          </a:p>
          <a:p>
            <a:pPr lvl="1"/>
            <a:r>
              <a:rPr lang="cs-CZ" dirty="0" smtClean="0"/>
              <a:t>Knihovna Nejvyššího soudu (veř.)</a:t>
            </a:r>
          </a:p>
          <a:p>
            <a:pPr lvl="1"/>
            <a:r>
              <a:rPr lang="cs-CZ" dirty="0" smtClean="0"/>
              <a:t>Knihovna Ústavního soudu (veř.)</a:t>
            </a:r>
          </a:p>
          <a:p>
            <a:pPr lvl="1"/>
            <a:r>
              <a:rPr lang="cs-CZ" dirty="0" smtClean="0"/>
              <a:t>Parlamentní knihovna (veř.)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3add51f4ef1d2030e250b68973755f5f502d6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80878F-5308-4F84-9C07-20F7937C45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 Obecná</Template>
  <TotalTime>0</TotalTime>
  <Words>1259</Words>
  <Application>Microsoft Office PowerPoint</Application>
  <PresentationFormat>Předvádění na obrazovce (4:3)</PresentationFormat>
  <Paragraphs>188</Paragraphs>
  <Slides>25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Calibri</vt:lpstr>
      <vt:lpstr>Gill Sans MT</vt:lpstr>
      <vt:lpstr>Verdana</vt:lpstr>
      <vt:lpstr>Wingdings 2</vt:lpstr>
      <vt:lpstr>Slunovrat</vt:lpstr>
      <vt:lpstr>Knihovny justice </vt:lpstr>
      <vt:lpstr>Osnova přednášky</vt:lpstr>
      <vt:lpstr>Soustava soudů ČR</vt:lpstr>
      <vt:lpstr>okresní, krajské a vrchní soudy</vt:lpstr>
      <vt:lpstr>Nejvyšší soud</vt:lpstr>
      <vt:lpstr>Nejvyšší správní soud</vt:lpstr>
      <vt:lpstr>Ústavní soud</vt:lpstr>
      <vt:lpstr>Justiční knihovny</vt:lpstr>
      <vt:lpstr>Prezentace aplikace PowerPoint</vt:lpstr>
      <vt:lpstr>Justiční knihovny obecně</vt:lpstr>
      <vt:lpstr>Knihovna Ústavního soudu</vt:lpstr>
      <vt:lpstr>Fond knihovny ÚS</vt:lpstr>
      <vt:lpstr>Fond knihovny ÚS</vt:lpstr>
      <vt:lpstr>Katalog knihovny ÚS</vt:lpstr>
      <vt:lpstr>Databáze NALUS</vt:lpstr>
      <vt:lpstr>Databáze NALUS</vt:lpstr>
      <vt:lpstr>Knihovna Nejvyššího soudu</vt:lpstr>
      <vt:lpstr>Fond knihovny NS </vt:lpstr>
      <vt:lpstr>Fond knihovny NS </vt:lpstr>
      <vt:lpstr>Katalog knihovny NS </vt:lpstr>
      <vt:lpstr>Databáze rozhodnutí a stanovisek NS </vt:lpstr>
      <vt:lpstr>Databáze rozhodnutí a stanovisek NS – označování rozhodnutí</vt:lpstr>
      <vt:lpstr>Knihovna Nejvyššího správního soudu</vt:lpstr>
      <vt:lpstr>Databáze rozhodnutí správních soudů</vt:lpstr>
      <vt:lpstr>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2016-03-30T18:50:42Z</dcterms:created>
  <dcterms:modified xsi:type="dcterms:W3CDTF">2016-04-01T09:52:13Z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