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1" r:id="rId3"/>
    <p:sldId id="292" r:id="rId4"/>
    <p:sldId id="293" r:id="rId5"/>
    <p:sldId id="266" r:id="rId6"/>
    <p:sldId id="288" r:id="rId7"/>
    <p:sldId id="267" r:id="rId8"/>
    <p:sldId id="277" r:id="rId9"/>
    <p:sldId id="289" r:id="rId10"/>
    <p:sldId id="257" r:id="rId11"/>
    <p:sldId id="258" r:id="rId12"/>
    <p:sldId id="275" r:id="rId13"/>
    <p:sldId id="276" r:id="rId14"/>
    <p:sldId id="259" r:id="rId15"/>
    <p:sldId id="263" r:id="rId16"/>
    <p:sldId id="273" r:id="rId17"/>
    <p:sldId id="274" r:id="rId18"/>
    <p:sldId id="262" r:id="rId19"/>
    <p:sldId id="265" r:id="rId20"/>
    <p:sldId id="271" r:id="rId21"/>
    <p:sldId id="272" r:id="rId22"/>
    <p:sldId id="286" r:id="rId23"/>
    <p:sldId id="264" r:id="rId24"/>
    <p:sldId id="269" r:id="rId25"/>
    <p:sldId id="268" r:id="rId26"/>
    <p:sldId id="270" r:id="rId27"/>
    <p:sldId id="285" r:id="rId28"/>
    <p:sldId id="284" r:id="rId29"/>
    <p:sldId id="282" r:id="rId30"/>
    <p:sldId id="283" r:id="rId31"/>
    <p:sldId id="287" r:id="rId32"/>
    <p:sldId id="279" r:id="rId33"/>
    <p:sldId id="278" r:id="rId34"/>
    <p:sldId id="280" r:id="rId35"/>
    <p:sldId id="281" r:id="rId36"/>
    <p:sldId id="290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Úvod" id="{05AF9104-187C-4E2C-B082-7CBD42454260}">
          <p14:sldIdLst>
            <p14:sldId id="256"/>
            <p14:sldId id="291"/>
            <p14:sldId id="292"/>
            <p14:sldId id="293"/>
          </p14:sldIdLst>
        </p14:section>
        <p14:section name="Strukturovaný přístup" id="{C49920B7-B100-4817-B70B-CD532F8E6D80}">
          <p14:sldIdLst>
            <p14:sldId id="266"/>
            <p14:sldId id="288"/>
            <p14:sldId id="267"/>
            <p14:sldId id="277"/>
            <p14:sldId id="289"/>
          </p14:sldIdLst>
        </p14:section>
        <p14:section name="Základní vývojový diagram" id="{60B5AE42-D0C5-4826-8F54-FD61E990BF8D}">
          <p14:sldIdLst>
            <p14:sldId id="257"/>
            <p14:sldId id="258"/>
            <p14:sldId id="275"/>
            <p14:sldId id="276"/>
          </p14:sldIdLst>
        </p14:section>
        <p14:section name="Vývojový diagram křížového procesu" id="{80D70EC9-9C77-4D9F-B4C8-0F603FA15499}">
          <p14:sldIdLst>
            <p14:sldId id="259"/>
            <p14:sldId id="263"/>
            <p14:sldId id="273"/>
            <p14:sldId id="274"/>
          </p14:sldIdLst>
        </p14:section>
        <p14:section name="Diagram auditu" id="{D22CD621-0437-4A4A-A241-AF72A1987824}">
          <p14:sldIdLst>
            <p14:sldId id="262"/>
            <p14:sldId id="265"/>
            <p14:sldId id="271"/>
            <p14:sldId id="272"/>
          </p14:sldIdLst>
        </p14:section>
        <p14:section name="Objektově orientovaný přístup" id="{91A9D205-1407-49CA-BDF7-DCEFDE30E630}">
          <p14:sldIdLst>
            <p14:sldId id="286"/>
          </p14:sldIdLst>
        </p14:section>
        <p14:section name="Diagram průběhu prací" id="{B25184A2-ADCF-4CCD-826A-33E1F28FAA6E}">
          <p14:sldIdLst>
            <p14:sldId id="264"/>
            <p14:sldId id="269"/>
            <p14:sldId id="268"/>
            <p14:sldId id="270"/>
          </p14:sldIdLst>
        </p14:section>
        <p14:section name="UML" id="{D9D34723-C45D-4662-AB6F-9E2F1A1A7B50}">
          <p14:sldIdLst>
            <p14:sldId id="285"/>
            <p14:sldId id="284"/>
            <p14:sldId id="282"/>
            <p14:sldId id="283"/>
          </p14:sldIdLst>
        </p14:section>
        <p14:section name="Diagram BPMN" id="{E9D21B9C-B36B-4D3C-8CCB-2C44AED65133}">
          <p14:sldIdLst>
            <p14:sldId id="287"/>
            <p14:sldId id="279"/>
            <p14:sldId id="278"/>
            <p14:sldId id="280"/>
            <p14:sldId id="281"/>
          </p14:sldIdLst>
        </p14:section>
        <p14:section name="Závěr" id="{09ED8AF9-1225-4B95-AB5A-4D14F58B082C}">
          <p14:sldIdLst>
            <p14:sldId id="29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79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066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38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2804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6359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47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376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87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96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574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569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3B4B8-1E49-4C17-89EE-8E75FC54F031}" type="datetimeFigureOut">
              <a:rPr lang="cs-CZ" smtClean="0"/>
              <a:t>25.04.2016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349C-CC90-45D2-881B-5CC29F87E4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684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pmnquickguide.com/" TargetMode="External"/><Relationship Id="rId2" Type="http://schemas.openxmlformats.org/officeDocument/2006/relationships/hyperlink" Target="http://www.bpmn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mg.org/spec/BPMN/2.0/PDF/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conceptdraw.com/examples/gane-sarson-diagra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76650" y="1214438"/>
            <a:ext cx="7000875" cy="2387600"/>
          </a:xfrm>
        </p:spPr>
        <p:txBody>
          <a:bodyPr>
            <a:normAutofit/>
          </a:bodyPr>
          <a:lstStyle/>
          <a:p>
            <a:pPr algn="r"/>
            <a:r>
              <a:rPr lang="cs-CZ" sz="4000" u="sng" dirty="0" smtClean="0"/>
              <a:t>Modelování procesů s využitím</a:t>
            </a:r>
            <a:br>
              <a:rPr lang="cs-CZ" sz="4000" u="sng" dirty="0" smtClean="0"/>
            </a:br>
            <a:r>
              <a:rPr lang="cs-CZ" sz="4000" u="sng" dirty="0" smtClean="0"/>
              <a:t> MS Visio</a:t>
            </a:r>
            <a:endParaRPr lang="cs-CZ" sz="4000" u="sng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j</a:t>
            </a:r>
            <a:r>
              <a:rPr lang="cs-CZ" dirty="0" smtClean="0"/>
              <a:t>an.matula@autocont.cz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7525" y="0"/>
            <a:ext cx="1524000" cy="466725"/>
          </a:xfrm>
          <a:prstGeom prst="rect">
            <a:avLst/>
          </a:prstGeom>
        </p:spPr>
      </p:pic>
      <p:pic>
        <p:nvPicPr>
          <p:cNvPr id="1028" name="Picture 4" descr="Výsledek obrázku pro ms visio 20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652320"/>
            <a:ext cx="215265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714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5525" y="1171575"/>
            <a:ext cx="7600950" cy="45148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1401" y="3365711"/>
            <a:ext cx="2045074" cy="232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Svislý vývojový diagram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176247" cy="4351338"/>
          </a:xfrm>
        </p:spPr>
        <p:txBody>
          <a:bodyPr/>
          <a:lstStyle/>
          <a:p>
            <a:r>
              <a:rPr lang="cs-CZ" dirty="0" smtClean="0"/>
              <a:t>Vhodný pro procesy shora dolů nebo systémy, které zahrnují hierarchie nebo hodně dílčích procesů.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3747" y="1825624"/>
            <a:ext cx="2996173" cy="2982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42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Vývojový diagram s rozhodovacími větvemi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176247" cy="4351338"/>
          </a:xfrm>
        </p:spPr>
        <p:txBody>
          <a:bodyPr/>
          <a:lstStyle/>
          <a:p>
            <a:r>
              <a:rPr lang="cs-CZ" dirty="0" smtClean="0"/>
              <a:t>Nejlíp se hodí tehdy, když jsou v procesu rozhodovací nebo kontrolní body, které při jednotlivých výsledcích vedou k jiným podprocesům.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59893" y="1825625"/>
            <a:ext cx="2990178" cy="294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21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Vývojový diagram s odkazy na stránce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928821" cy="4351338"/>
          </a:xfrm>
        </p:spPr>
        <p:txBody>
          <a:bodyPr/>
          <a:lstStyle/>
          <a:p>
            <a:r>
              <a:rPr lang="cs-CZ" dirty="0" smtClean="0"/>
              <a:t>Hodí se pro navržení procesu, rozhodnutí nebo systému, který bude obsahovat odkaz na proces nebo bod pokračování.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930" y="1825624"/>
            <a:ext cx="3022898" cy="300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4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5050" y="1185862"/>
            <a:ext cx="7581900" cy="448627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2510" y="3356386"/>
            <a:ext cx="2054440" cy="2315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7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Vodorovný vývojový diagram křížového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143513" cy="4351338"/>
          </a:xfrm>
        </p:spPr>
        <p:txBody>
          <a:bodyPr/>
          <a:lstStyle/>
          <a:p>
            <a:r>
              <a:rPr lang="cs-CZ" dirty="0" smtClean="0"/>
              <a:t>Nejlíp se hodí pro proces, ve kterém může být zapojených několik rolí nebo funkcí (jedou nebo vícekrát).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3379" y="1825625"/>
            <a:ext cx="2872292" cy="2818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56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Vývojový diagram sdíleného křížového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853056" cy="4351338"/>
          </a:xfrm>
        </p:spPr>
        <p:txBody>
          <a:bodyPr/>
          <a:lstStyle/>
          <a:p>
            <a:r>
              <a:rPr lang="cs-CZ" dirty="0" smtClean="0"/>
              <a:t>Hodí se pro proces s úkoly, které sdílí víc rolí nebo funkcí.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1255" y="1825624"/>
            <a:ext cx="3044415" cy="304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661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Svislý vývojový diagram křížového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035936" cy="4351338"/>
          </a:xfrm>
        </p:spPr>
        <p:txBody>
          <a:bodyPr/>
          <a:lstStyle/>
          <a:p>
            <a:r>
              <a:rPr lang="cs-CZ" dirty="0" smtClean="0"/>
              <a:t>Vhodný pro proces, na kterém se postupně podílí víc rolí nebo funkcí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5253" y="1825625"/>
            <a:ext cx="3101137" cy="314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9250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812" y="1195387"/>
            <a:ext cx="7572375" cy="44672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7767" y="3431689"/>
            <a:ext cx="2014420" cy="223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0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diagram auditu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23212" cy="4351338"/>
          </a:xfrm>
        </p:spPr>
        <p:txBody>
          <a:bodyPr/>
          <a:lstStyle/>
          <a:p>
            <a:r>
              <a:rPr lang="cs-CZ" dirty="0" smtClean="0"/>
              <a:t>Vhodný pro jednoduchý proces, který se dokončí až po splnění rozhodovacího bodu.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1261" y="1825625"/>
            <a:ext cx="2665152" cy="263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1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modelování procesů?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Kreslení </a:t>
            </a:r>
            <a:r>
              <a:rPr lang="cs-CZ" dirty="0"/>
              <a:t>unifikovaných či standardizovaných symbolů, tvarů a grafů, které graficky znázorňují hlavní, řídící nebo podpůrné procesy odehrávající se v organizaci</a:t>
            </a:r>
            <a:r>
              <a:rPr lang="cs-CZ" dirty="0" smtClean="0"/>
              <a:t>.</a:t>
            </a:r>
          </a:p>
          <a:p>
            <a:r>
              <a:rPr lang="cs-CZ" dirty="0"/>
              <a:t>M</a:t>
            </a:r>
            <a:r>
              <a:rPr lang="cs-CZ" dirty="0" smtClean="0"/>
              <a:t>odelování slouží k tvorbě tzv. map procesů, které lze využít různými způsoby (např. k auditu procesů a postupů, k jejich optimalizaci, k hledání úzkého hrdla, k znázornění pracovních postupů či workflow, k vizualizaci přechodů mezi jednotkami organizace).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14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 s několika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326853" cy="4351338"/>
          </a:xfrm>
        </p:spPr>
        <p:txBody>
          <a:bodyPr/>
          <a:lstStyle/>
          <a:p>
            <a:r>
              <a:rPr lang="cs-CZ" dirty="0" smtClean="0"/>
              <a:t>Vhodný pro proces s několika rozhodovacími body, které vedou k několika výsledkům.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5657" y="1690688"/>
            <a:ext cx="2624193" cy="269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77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Audit s podprocesem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33969" cy="4351338"/>
          </a:xfrm>
        </p:spPr>
        <p:txBody>
          <a:bodyPr/>
          <a:lstStyle/>
          <a:p>
            <a:r>
              <a:rPr lang="cs-CZ" dirty="0" smtClean="0"/>
              <a:t>Vhodný pro procesy, které zahrnují složité podprocesy.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2169" y="1825625"/>
            <a:ext cx="2655032" cy="26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6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Objektově orientovaný přístup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093688" cy="4351338"/>
          </a:xfrm>
        </p:spPr>
        <p:txBody>
          <a:bodyPr/>
          <a:lstStyle/>
          <a:p>
            <a:r>
              <a:rPr lang="cs-CZ" dirty="0" smtClean="0"/>
              <a:t>Přístup je založen na OBJEKTECH, jakožto strukturách, které mají definované vlastnosti (ATRIBUTY) a své chování (operace, které daný objekt může provádět).</a:t>
            </a:r>
          </a:p>
          <a:p>
            <a:r>
              <a:rPr lang="cs-CZ" dirty="0" smtClean="0"/>
              <a:t>Vlastnosti i operace jsou „zapouzdřené“ v jednotlivých objektech. </a:t>
            </a:r>
          </a:p>
          <a:p>
            <a:r>
              <a:rPr lang="cs-CZ" dirty="0" smtClean="0"/>
              <a:t>Systém je chápán jako MNOŽINA spolupracujících OBJEKTŮ. Každý OBJEKT je schopen reagovat na události, které na něj působí jako IMPULS.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1888" y="1690688"/>
            <a:ext cx="3962624" cy="3392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47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100" y="1200150"/>
            <a:ext cx="7543800" cy="44577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4640" y="3377901"/>
            <a:ext cx="2063260" cy="2279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7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postup oddělení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141"/>
            <a:ext cx="6014421" cy="4351338"/>
          </a:xfrm>
        </p:spPr>
        <p:txBody>
          <a:bodyPr/>
          <a:lstStyle/>
          <a:p>
            <a:r>
              <a:rPr lang="cs-CZ" dirty="0" smtClean="0"/>
              <a:t>Nejlíp se hodí pro zobrazení obchodních procesů nebo systémů, které překračují hranice oddělení v organizaci.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7016" y="1825625"/>
            <a:ext cx="3602187" cy="3518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1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postup procesu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5788511" cy="4510629"/>
          </a:xfrm>
        </p:spPr>
        <p:txBody>
          <a:bodyPr/>
          <a:lstStyle/>
          <a:p>
            <a:r>
              <a:rPr lang="cs-CZ" dirty="0" smtClean="0"/>
              <a:t>Nejlíp se hodí pro zobrazení obchodních proces, které mají konečný cíl nebo závěr.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8796" y="1825624"/>
            <a:ext cx="3424606" cy="339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0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Pracovní postup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756238" cy="4351338"/>
          </a:xfrm>
        </p:spPr>
        <p:txBody>
          <a:bodyPr/>
          <a:lstStyle/>
          <a:p>
            <a:r>
              <a:rPr lang="cs-CZ" dirty="0" smtClean="0"/>
              <a:t>Vhodné pro zobrazení provázanosti organizačních funkcí nebo rolí v obchodním procesu.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0802" y="1690688"/>
            <a:ext cx="3215024" cy="316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65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981075"/>
            <a:ext cx="8686800" cy="489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88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Unified Modeling Language (UML)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grafický jazyk pro vizualizaci, specifikaci, navrhování a dokumentaci programových systémů. </a:t>
            </a:r>
          </a:p>
          <a:p>
            <a:r>
              <a:rPr lang="cs-CZ" dirty="0" smtClean="0"/>
              <a:t>UML nabízí standardní způsob zápisu jak návrhů systému včetně konceptuálních prvků jako jsou business procesy a systémové funkce, tak konkrétních prvků jako jsou příkazy programovacího jazyka, databázová schémata a znovupoužitelné programové komponenty.</a:t>
            </a:r>
          </a:p>
        </p:txBody>
      </p:sp>
    </p:spTree>
    <p:extLst>
      <p:ext uri="{BB962C8B-B14F-4D97-AF65-F5344CB8AC3E}">
        <p14:creationId xmlns:p14="http://schemas.microsoft.com/office/powerpoint/2010/main" val="6866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Využití UML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UML podporuje objektově orientovaný přístup k analýze, návrhu a popisu programových systémů. UML neobsahuje způsob, jak se má používat, ani neobsahuje metodiku(y), jak analyzovat, specifikovat či navrhovat programové systémy.</a:t>
            </a:r>
          </a:p>
          <a:p>
            <a:r>
              <a:rPr lang="cs-CZ" dirty="0" smtClean="0"/>
              <a:t>UML jako náčrt systému</a:t>
            </a:r>
          </a:p>
          <a:p>
            <a:r>
              <a:rPr lang="cs-CZ" dirty="0" smtClean="0"/>
              <a:t>UML jako plán vývoje</a:t>
            </a:r>
          </a:p>
          <a:p>
            <a:r>
              <a:rPr lang="cs-CZ" dirty="0" smtClean="0"/>
              <a:t>UML jako programovací jazyk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69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řízení je nejdůležitější výklad procesu jako toku práce nebo činností (tzv. business </a:t>
            </a:r>
            <a:r>
              <a:rPr lang="cs-CZ" dirty="0" err="1" smtClean="0"/>
              <a:t>process</a:t>
            </a:r>
            <a:r>
              <a:rPr lang="cs-CZ" dirty="0" smtClean="0"/>
              <a:t>), v překladu se někdy používá pojem podnikový proces. </a:t>
            </a:r>
          </a:p>
          <a:p>
            <a:r>
              <a:rPr lang="cs-CZ" dirty="0" smtClean="0"/>
              <a:t>Norma ČSN EN ISO 9001 definuje proces jako: </a:t>
            </a:r>
            <a:r>
              <a:rPr lang="cs-CZ" i="1" dirty="0" smtClean="0"/>
              <a:t>„soubor vzájemně působících činností, který přeměňuje vstupy na výstupy.“</a:t>
            </a:r>
          </a:p>
          <a:p>
            <a:r>
              <a:rPr lang="cs-CZ" dirty="0" smtClean="0"/>
              <a:t>Hammer, M., </a:t>
            </a:r>
            <a:r>
              <a:rPr lang="cs-CZ" dirty="0" err="1" smtClean="0"/>
              <a:t>Champy</a:t>
            </a:r>
            <a:r>
              <a:rPr lang="cs-CZ" dirty="0" smtClean="0"/>
              <a:t>, J., 1996: </a:t>
            </a:r>
            <a:r>
              <a:rPr lang="cs-CZ" i="1" dirty="0" smtClean="0"/>
              <a:t>„Proces je soubor činností, který vyžaduje jeden nebo více druhů vstupů a tvoří výstup, který má pro zákazníka hodnotu“.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28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iagramy v UM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167" y="1290918"/>
            <a:ext cx="7302840" cy="4141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993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Process Model and Notation</a:t>
            </a:r>
            <a:r>
              <a:rPr lang="cs-CZ" dirty="0" smtClean="0"/>
              <a:t> (BPMN)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principů a pravidel, který slouží pro grafické znázorňování podnikových procesů pomocí procesních diagramů. </a:t>
            </a:r>
          </a:p>
          <a:p>
            <a:r>
              <a:rPr lang="cs-CZ" dirty="0" smtClean="0"/>
              <a:t>Standard pro modelování podnikových procesů.</a:t>
            </a:r>
          </a:p>
          <a:p>
            <a:r>
              <a:rPr lang="cs-CZ" dirty="0" smtClean="0"/>
              <a:t>V současnosti verze BPMN 2.0 (klade za cíl být jedinou notací pro tvorbu modelů podnikových procesů).</a:t>
            </a:r>
          </a:p>
          <a:p>
            <a:r>
              <a:rPr lang="cs-CZ" dirty="0" smtClean="0"/>
              <a:t>Spravuje </a:t>
            </a:r>
            <a:r>
              <a:rPr lang="cs-CZ" dirty="0" smtClean="0">
                <a:hlinkClick r:id="rId2"/>
              </a:rPr>
              <a:t>Object Management Group.</a:t>
            </a:r>
            <a:endParaRPr lang="cs-CZ" dirty="0" smtClean="0"/>
          </a:p>
          <a:p>
            <a:r>
              <a:rPr lang="cs-CZ" dirty="0" smtClean="0"/>
              <a:t>K dispozici </a:t>
            </a:r>
            <a:r>
              <a:rPr lang="cs-CZ" dirty="0" smtClean="0">
                <a:hlinkClick r:id="rId3"/>
              </a:rPr>
              <a:t>BPMN Quick Guide.</a:t>
            </a:r>
            <a:endParaRPr lang="cs-CZ" dirty="0" smtClean="0"/>
          </a:p>
          <a:p>
            <a:r>
              <a:rPr lang="cs-CZ" dirty="0" smtClean="0"/>
              <a:t>Norma dostupná </a:t>
            </a:r>
            <a:r>
              <a:rPr lang="cs-CZ" dirty="0" smtClean="0">
                <a:hlinkClick r:id="rId4"/>
              </a:rPr>
              <a:t>zde.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18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575" y="1185862"/>
            <a:ext cx="7562850" cy="44862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1924" y="3614569"/>
            <a:ext cx="1815501" cy="205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35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BPMN s bránou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035936" cy="4351338"/>
          </a:xfrm>
        </p:spPr>
        <p:txBody>
          <a:bodyPr/>
          <a:lstStyle/>
          <a:p>
            <a:r>
              <a:rPr lang="cs-CZ" dirty="0" smtClean="0"/>
              <a:t>Vhodné pro procesy, které zahrnují bránu se dvěma výsledky.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9389" y="1825626"/>
            <a:ext cx="2975563" cy="2961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654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BPMN s několika rolemi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035936" cy="4351338"/>
          </a:xfrm>
        </p:spPr>
        <p:txBody>
          <a:bodyPr/>
          <a:lstStyle/>
          <a:p>
            <a:r>
              <a:rPr lang="cs-CZ" dirty="0" smtClean="0"/>
              <a:t>Nejlíp se hodí pro procesy, které mají víc než jednoho hlavního účastníka.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3529" y="1825625"/>
            <a:ext cx="3040415" cy="3026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8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změny adresy BPMN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035936" cy="4351338"/>
          </a:xfrm>
        </p:spPr>
        <p:txBody>
          <a:bodyPr/>
          <a:lstStyle/>
          <a:p>
            <a:r>
              <a:rPr lang="cs-CZ" dirty="0" smtClean="0"/>
              <a:t>Vhodný pro případy, kdy má účastník procesu několik funkcí nebo rolí.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4136" y="1825625"/>
            <a:ext cx="2969111" cy="2969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95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7525" y="0"/>
            <a:ext cx="1524000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4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Mapa procesů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Mapa procesů (</a:t>
            </a:r>
            <a:r>
              <a:rPr lang="cs-CZ" dirty="0" err="1" smtClean="0"/>
              <a:t>Process</a:t>
            </a:r>
            <a:r>
              <a:rPr lang="cs-CZ" dirty="0" smtClean="0"/>
              <a:t> map) je pojem používaný pro přehledné členění všech procesů a činností v organizaci, na rozdíl od procesního modelu, což je pojem používaný pro detailní popis jednoho konkrétního procesu. </a:t>
            </a:r>
          </a:p>
          <a:p>
            <a:pPr marL="0" indent="0">
              <a:buNone/>
            </a:pPr>
            <a:r>
              <a:rPr lang="cs-CZ" dirty="0" smtClean="0"/>
              <a:t>Mapa procesů člení obvykle procesy dle přidané hodnoty v organizaci na:</a:t>
            </a:r>
          </a:p>
          <a:p>
            <a:r>
              <a:rPr lang="cs-CZ" dirty="0" smtClean="0"/>
              <a:t>Hlavní procesy</a:t>
            </a:r>
          </a:p>
          <a:p>
            <a:r>
              <a:rPr lang="cs-CZ" dirty="0" smtClean="0"/>
              <a:t>Řídicí procesy</a:t>
            </a:r>
          </a:p>
          <a:p>
            <a:r>
              <a:rPr lang="cs-CZ" dirty="0" smtClean="0"/>
              <a:t>Podpůrné procesy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91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Strukturovaný přístup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838200" y="1825625"/>
            <a:ext cx="5896087" cy="4351338"/>
          </a:xfrm>
        </p:spPr>
        <p:txBody>
          <a:bodyPr/>
          <a:lstStyle/>
          <a:p>
            <a:r>
              <a:rPr lang="cs-CZ" dirty="0" smtClean="0"/>
              <a:t>Pojem „strukturovaný přístup“ odráží myšlenkový postup „strukturování“ (problematiky i předmětu zkoumání).</a:t>
            </a:r>
          </a:p>
          <a:p>
            <a:r>
              <a:rPr lang="cs-CZ" dirty="0" smtClean="0"/>
              <a:t>V průběhu analýzy a návrhu systému potřebujeme zobrazit jeho dva hlavní aspekty: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PROCESY probíhající v systému;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DATA, se kterými systém pracuje a která produkuje.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pic>
        <p:nvPicPr>
          <p:cNvPr id="2050" name="Picture 2" descr="https://managementmania.com/uploads/article_image/image/170/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287" y="1825625"/>
            <a:ext cx="4107370" cy="2227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51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Strukturovaný přístup – typy modelů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Entity </a:t>
            </a:r>
            <a:r>
              <a:rPr lang="cs-CZ" dirty="0" err="1" smtClean="0"/>
              <a:t>Relationship</a:t>
            </a:r>
            <a:r>
              <a:rPr lang="cs-CZ" dirty="0" smtClean="0"/>
              <a:t> Diagram (ERD)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Data </a:t>
            </a:r>
            <a:r>
              <a:rPr lang="cs-CZ" dirty="0" err="1" smtClean="0"/>
              <a:t>Flow</a:t>
            </a:r>
            <a:r>
              <a:rPr lang="cs-CZ" dirty="0" smtClean="0"/>
              <a:t> Diagram (DFD)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Structure</a:t>
            </a:r>
            <a:r>
              <a:rPr lang="cs-CZ" dirty="0" smtClean="0"/>
              <a:t> Diagram (FSD)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State</a:t>
            </a:r>
            <a:r>
              <a:rPr lang="cs-CZ" dirty="0" smtClean="0"/>
              <a:t> Diagram (STD)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Data </a:t>
            </a:r>
            <a:r>
              <a:rPr lang="cs-CZ" dirty="0" err="1" smtClean="0"/>
              <a:t>Dictionary</a:t>
            </a:r>
            <a:r>
              <a:rPr lang="cs-CZ" dirty="0"/>
              <a:t> </a:t>
            </a:r>
            <a:r>
              <a:rPr lang="cs-CZ" dirty="0" smtClean="0"/>
              <a:t>(DD)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Structure</a:t>
            </a:r>
            <a:r>
              <a:rPr lang="cs-CZ" dirty="0" smtClean="0"/>
              <a:t> Chart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err="1" smtClean="0"/>
              <a:t>Flow</a:t>
            </a:r>
            <a:r>
              <a:rPr lang="cs-CZ" dirty="0" smtClean="0"/>
              <a:t> Diagram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Diagram toku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863814" cy="4351338"/>
          </a:xfrm>
        </p:spPr>
        <p:txBody>
          <a:bodyPr/>
          <a:lstStyle/>
          <a:p>
            <a:r>
              <a:rPr lang="cs-CZ" dirty="0" smtClean="0"/>
              <a:t>Slouží k vytváření diagramů i datových vývojových diagramů strukturované analýzy, toku informací, procesů, dat a zpracování.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2014" y="1825625"/>
            <a:ext cx="3259567" cy="319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5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Diagram modelu toku 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831541" cy="4351338"/>
          </a:xfrm>
        </p:spPr>
        <p:txBody>
          <a:bodyPr/>
          <a:lstStyle/>
          <a:p>
            <a:r>
              <a:rPr lang="cs-CZ" dirty="0" smtClean="0"/>
              <a:t>K vytváření diagramů toku dat pomocí </a:t>
            </a:r>
            <a:r>
              <a:rPr lang="cs-CZ" dirty="0" err="1" smtClean="0"/>
              <a:t>Gane-Sarsonova</a:t>
            </a:r>
            <a:r>
              <a:rPr lang="cs-CZ" dirty="0" smtClean="0"/>
              <a:t> zápisu (DFD).</a:t>
            </a:r>
          </a:p>
          <a:p>
            <a:r>
              <a:rPr lang="cs-CZ" dirty="0" smtClean="0"/>
              <a:t>Notace k dispozici </a:t>
            </a:r>
            <a:r>
              <a:rPr lang="cs-CZ" dirty="0" smtClean="0">
                <a:hlinkClick r:id="rId2"/>
              </a:rPr>
              <a:t>zde.</a:t>
            </a: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9741" y="1690688"/>
            <a:ext cx="2735524" cy="3035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63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diagram oddělení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402572" cy="4351338"/>
          </a:xfrm>
        </p:spPr>
        <p:txBody>
          <a:bodyPr/>
          <a:lstStyle/>
          <a:p>
            <a:r>
              <a:rPr lang="cs-CZ" dirty="0" smtClean="0"/>
              <a:t>Hodí se pro znázornění úrovní hierarchie a vztahů podřízenosti.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2982" y="1825625"/>
            <a:ext cx="3047558" cy="3047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780</Words>
  <Application>Microsoft Office PowerPoint</Application>
  <PresentationFormat>Širokoúhlá obrazovka</PresentationFormat>
  <Paragraphs>86</Paragraphs>
  <Slides>36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Motiv Office</vt:lpstr>
      <vt:lpstr>Modelování procesů s využitím  MS Visio</vt:lpstr>
      <vt:lpstr>Co je to modelování procesů?</vt:lpstr>
      <vt:lpstr>Proces</vt:lpstr>
      <vt:lpstr>Mapa procesů</vt:lpstr>
      <vt:lpstr>Strukturovaný přístup</vt:lpstr>
      <vt:lpstr>Strukturovaný přístup – typy modelů</vt:lpstr>
      <vt:lpstr>Diagram toku dat</vt:lpstr>
      <vt:lpstr>Diagram modelu toku dat</vt:lpstr>
      <vt:lpstr>Organizační diagram oddělení</vt:lpstr>
      <vt:lpstr>Prezentace aplikace PowerPoint</vt:lpstr>
      <vt:lpstr>Svislý vývojový diagram</vt:lpstr>
      <vt:lpstr>Vývojový diagram s rozhodovacími větvemi</vt:lpstr>
      <vt:lpstr>Vývojový diagram s odkazy na stránce</vt:lpstr>
      <vt:lpstr>Prezentace aplikace PowerPoint</vt:lpstr>
      <vt:lpstr>Vodorovný vývojový diagram křížového procesu</vt:lpstr>
      <vt:lpstr>Vývojový diagram sdíleného křížového procesu</vt:lpstr>
      <vt:lpstr>Svislý vývojový diagram křížového procesu</vt:lpstr>
      <vt:lpstr>Prezentace aplikace PowerPoint</vt:lpstr>
      <vt:lpstr>Základní diagram auditu</vt:lpstr>
      <vt:lpstr>Audit s několika výsledky</vt:lpstr>
      <vt:lpstr>Audit s podprocesem</vt:lpstr>
      <vt:lpstr>Objektově orientovaný přístup </vt:lpstr>
      <vt:lpstr>Prezentace aplikace PowerPoint</vt:lpstr>
      <vt:lpstr>Pracovní postup oddělení</vt:lpstr>
      <vt:lpstr>Pracovní postup procesu</vt:lpstr>
      <vt:lpstr>Pracovní postup funkce</vt:lpstr>
      <vt:lpstr>Prezentace aplikace PowerPoint</vt:lpstr>
      <vt:lpstr>Unified Modeling Language (UML)</vt:lpstr>
      <vt:lpstr>Využití UML</vt:lpstr>
      <vt:lpstr>Prezentace aplikace PowerPoint</vt:lpstr>
      <vt:lpstr>Business Process Model and Notation (BPMN)</vt:lpstr>
      <vt:lpstr>Prezentace aplikace PowerPoint</vt:lpstr>
      <vt:lpstr>Proces BPMN s bránou</vt:lpstr>
      <vt:lpstr>Proces BPMN s několika rolemi</vt:lpstr>
      <vt:lpstr>Proces změny adresy BPMN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Modelování procesů v MS Visio</dc:title>
  <dc:creator>Jan Matula</dc:creator>
  <cp:lastModifiedBy>Jan Matula</cp:lastModifiedBy>
  <cp:revision>21</cp:revision>
  <dcterms:created xsi:type="dcterms:W3CDTF">2016-04-25T10:16:30Z</dcterms:created>
  <dcterms:modified xsi:type="dcterms:W3CDTF">2016-04-25T14:46:40Z</dcterms:modified>
</cp:coreProperties>
</file>