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74" r:id="rId4"/>
    <p:sldId id="258" r:id="rId5"/>
    <p:sldId id="259" r:id="rId6"/>
    <p:sldId id="260" r:id="rId7"/>
    <p:sldId id="266" r:id="rId8"/>
    <p:sldId id="276" r:id="rId9"/>
    <p:sldId id="264" r:id="rId10"/>
    <p:sldId id="265" r:id="rId11"/>
    <p:sldId id="277" r:id="rId12"/>
    <p:sldId id="275" r:id="rId13"/>
    <p:sldId id="267" r:id="rId14"/>
    <p:sldId id="272" r:id="rId15"/>
    <p:sldId id="273" r:id="rId16"/>
    <p:sldId id="268" r:id="rId17"/>
    <p:sldId id="269" r:id="rId18"/>
    <p:sldId id="270" r:id="rId19"/>
    <p:sldId id="271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2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AED5-C2E6-4497-BC38-D574C9B119FC}" type="datetimeFigureOut">
              <a:rPr lang="cs-CZ" smtClean="0"/>
              <a:t>22.02.2017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178F8-8329-4A73-896D-30D19ABCBF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13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AED5-C2E6-4497-BC38-D574C9B119FC}" type="datetimeFigureOut">
              <a:rPr lang="cs-CZ" smtClean="0"/>
              <a:t>22.02.2017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178F8-8329-4A73-896D-30D19ABCBF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2676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AED5-C2E6-4497-BC38-D574C9B119FC}" type="datetimeFigureOut">
              <a:rPr lang="cs-CZ" smtClean="0"/>
              <a:t>22.02.2017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178F8-8329-4A73-896D-30D19ABCBF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057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AED5-C2E6-4497-BC38-D574C9B119FC}" type="datetimeFigureOut">
              <a:rPr lang="cs-CZ" smtClean="0"/>
              <a:t>22.02.2017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178F8-8329-4A73-896D-30D19ABCBF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504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AED5-C2E6-4497-BC38-D574C9B119FC}" type="datetimeFigureOut">
              <a:rPr lang="cs-CZ" smtClean="0"/>
              <a:t>22.02.2017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178F8-8329-4A73-896D-30D19ABCBF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9951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AED5-C2E6-4497-BC38-D574C9B119FC}" type="datetimeFigureOut">
              <a:rPr lang="cs-CZ" smtClean="0"/>
              <a:t>22.02.2017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178F8-8329-4A73-896D-30D19ABCBF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8278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AED5-C2E6-4497-BC38-D574C9B119FC}" type="datetimeFigureOut">
              <a:rPr lang="cs-CZ" smtClean="0"/>
              <a:t>22.02.2017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178F8-8329-4A73-896D-30D19ABCBF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384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AED5-C2E6-4497-BC38-D574C9B119FC}" type="datetimeFigureOut">
              <a:rPr lang="cs-CZ" smtClean="0"/>
              <a:t>22.02.2017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178F8-8329-4A73-896D-30D19ABCBF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608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AED5-C2E6-4497-BC38-D574C9B119FC}" type="datetimeFigureOut">
              <a:rPr lang="cs-CZ" smtClean="0"/>
              <a:t>22.02.2017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178F8-8329-4A73-896D-30D19ABCBF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4074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AED5-C2E6-4497-BC38-D574C9B119FC}" type="datetimeFigureOut">
              <a:rPr lang="cs-CZ" smtClean="0"/>
              <a:t>22.02.2017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178F8-8329-4A73-896D-30D19ABCBF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970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AED5-C2E6-4497-BC38-D574C9B119FC}" type="datetimeFigureOut">
              <a:rPr lang="cs-CZ" smtClean="0"/>
              <a:t>22.02.2017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178F8-8329-4A73-896D-30D19ABCBF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562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BAED5-C2E6-4497-BC38-D574C9B119FC}" type="datetimeFigureOut">
              <a:rPr lang="cs-CZ" smtClean="0"/>
              <a:t>22.02.2017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178F8-8329-4A73-896D-30D19ABCBF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3884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19800" y="3925094"/>
            <a:ext cx="152400" cy="1524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1825" y="365125"/>
            <a:ext cx="9028090" cy="6492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57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Statutární města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1850 Praha, Brno, </a:t>
            </a:r>
            <a:r>
              <a:rPr lang="cs-CZ" dirty="0"/>
              <a:t>O</a:t>
            </a:r>
            <a:r>
              <a:rPr lang="cs-CZ" dirty="0" smtClean="0"/>
              <a:t>lomouc, Opava, Liberec</a:t>
            </a:r>
          </a:p>
          <a:p>
            <a:r>
              <a:rPr lang="cs-CZ" dirty="0" smtClean="0"/>
              <a:t>Jihlava, Znojmo, Uh. Hradiště, Kroměříž</a:t>
            </a:r>
          </a:p>
          <a:p>
            <a:r>
              <a:rPr lang="cs-CZ" dirty="0" smtClean="0"/>
              <a:t>Zpravidla zemská hlavní a též lázeňská města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Pravomoc purkmistra na úrovni okresního hejtmana (tj. II. instance politické správy)</a:t>
            </a:r>
          </a:p>
          <a:p>
            <a:r>
              <a:rPr lang="cs-CZ" dirty="0" smtClean="0"/>
              <a:t>Potvrzení purkmistra v úřadu panovníkem</a:t>
            </a:r>
          </a:p>
          <a:p>
            <a:r>
              <a:rPr lang="cs-CZ" dirty="0" smtClean="0"/>
              <a:t>Větší autonomie při správě obecního jmění</a:t>
            </a:r>
          </a:p>
          <a:p>
            <a:r>
              <a:rPr lang="cs-CZ" dirty="0" smtClean="0"/>
              <a:t>Volební předpisy sledující zpravidla hledisko soudržnosti měšťanské obce</a:t>
            </a:r>
          </a:p>
          <a:p>
            <a:r>
              <a:rPr lang="cs-CZ" dirty="0" smtClean="0"/>
              <a:t>Pozoruhodná změna volebních předpisů v brněnském obecním statutu z r. 1905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521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7305392"/>
              </p:ext>
            </p:extLst>
          </p:nvPr>
        </p:nvGraphicFramePr>
        <p:xfrm>
          <a:off x="1018904" y="92074"/>
          <a:ext cx="10450286" cy="676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Acrobat Document" r:id="rId3" imgW="8010178" imgH="5676821" progId="AcroExch.Document.DC">
                  <p:embed/>
                </p:oleObj>
              </mc:Choice>
              <mc:Fallback>
                <p:oleObj name="Acrobat Document" r:id="rId3" imgW="8010178" imgH="5676821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18904" y="92074"/>
                        <a:ext cx="10450286" cy="6765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16568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Policejní správa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Dohled ministerstva vnitra</a:t>
            </a:r>
          </a:p>
          <a:p>
            <a:r>
              <a:rPr lang="cs-CZ" dirty="0" smtClean="0"/>
              <a:t>Policejní ředitelství zřizována ve městech zvláště významných, živých  a sociálně či politicky neklidných (Brno, Moravská Ostrava) kvůli sledování politické činnosti, špionů, cizinců atd., jejich činnost v podstatě celozemská </a:t>
            </a:r>
          </a:p>
          <a:p>
            <a:r>
              <a:rPr lang="cs-CZ" dirty="0" smtClean="0"/>
              <a:t>Okresní hejtmanství, presidiální kancelář podřízená přímo hejtmanovi</a:t>
            </a:r>
          </a:p>
          <a:p>
            <a:r>
              <a:rPr lang="cs-CZ" dirty="0" smtClean="0"/>
              <a:t>Presidiální kanceláře magistrátů statutárních měst</a:t>
            </a:r>
          </a:p>
          <a:p>
            <a:r>
              <a:rPr lang="cs-CZ" dirty="0" smtClean="0"/>
              <a:t>Starostové obcí</a:t>
            </a:r>
          </a:p>
          <a:p>
            <a:r>
              <a:rPr lang="cs-CZ" dirty="0" smtClean="0"/>
              <a:t>Dohled nad činností spolků, sledování veřejných shromáždění, reference na osoby, sledování, vypovídání podezřelých, tiskové delikty, evidence zbraní atd.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5685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Justiční správa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Reformy poloviny 18. století – redukce hrdelních soudů (na Moravě z 200 na 25, v Čechách z 356 na 30), podle zásady obsazení úřadu školenými a zkoušenými soudci</a:t>
            </a:r>
          </a:p>
          <a:p>
            <a:r>
              <a:rPr lang="cs-CZ" dirty="0" smtClean="0"/>
              <a:t>1784 s reformou městské správy (regulace magistrátů)  definována soudní pravomoc magistrátu a dále centralizováno hrdelní soudnictví u vyšších soudních úřadů</a:t>
            </a:r>
          </a:p>
          <a:p>
            <a:r>
              <a:rPr lang="cs-CZ" dirty="0" smtClean="0"/>
              <a:t>1848 zřízeno Ministerstvo práv (</a:t>
            </a:r>
            <a:r>
              <a:rPr lang="cs-CZ" dirty="0" err="1" smtClean="0"/>
              <a:t>Justizministerium</a:t>
            </a:r>
            <a:r>
              <a:rPr lang="cs-CZ" dirty="0" smtClean="0"/>
              <a:t>), později m. spravedlnosti jako nejvyšší orgán pro civilní soudnictví</a:t>
            </a:r>
          </a:p>
          <a:p>
            <a:r>
              <a:rPr lang="cs-CZ" dirty="0" smtClean="0"/>
              <a:t>1850 reforma soudů – rozdělení na řádné ve třístupňové hierarchii a mimořádné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242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systém po r. 1850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Řádné soudy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Nejvyšší soudní a kasační soud ve Vídni</a:t>
            </a:r>
          </a:p>
          <a:p>
            <a:r>
              <a:rPr lang="cs-CZ" dirty="0" smtClean="0"/>
              <a:t>Sborové soudy druhé instance (Vrchní zemský soud v Brně, Praze…)</a:t>
            </a:r>
          </a:p>
          <a:p>
            <a:r>
              <a:rPr lang="cs-CZ" dirty="0" smtClean="0"/>
              <a:t>Sborové soudy první instance – Zemské nebo též Krajinské/Krajské soudy (tj. </a:t>
            </a:r>
            <a:r>
              <a:rPr lang="cs-CZ" dirty="0"/>
              <a:t>Z</a:t>
            </a:r>
            <a:r>
              <a:rPr lang="cs-CZ" dirty="0" smtClean="0"/>
              <a:t>emský soud v Brně, Krajský soud v Jihlavě, Uh. Hradišti apod.), zahrnují obvod 15-24 okresních soudů</a:t>
            </a:r>
          </a:p>
          <a:p>
            <a:r>
              <a:rPr lang="cs-CZ" dirty="0" smtClean="0"/>
              <a:t>Okresní soud (v čele se samosoudcem)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- Existují do systému začleněné obchodní nebo horní soudy jako zvláštní senáty sborových soudů první instance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Mimořádné soudy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Jejich primárním cílem je dosažení smíru, nikoliv rozhodnutí</a:t>
            </a:r>
          </a:p>
          <a:p>
            <a:r>
              <a:rPr lang="cs-CZ" dirty="0" smtClean="0"/>
              <a:t>Živnostenské soudy</a:t>
            </a:r>
          </a:p>
          <a:p>
            <a:r>
              <a:rPr lang="cs-CZ" dirty="0" smtClean="0"/>
              <a:t>Polabské soudy</a:t>
            </a:r>
          </a:p>
          <a:p>
            <a:r>
              <a:rPr lang="cs-CZ" dirty="0" smtClean="0"/>
              <a:t>Rozhodčí soudy nemocenských a úrazových pojišťoven, horních pokladen apod.</a:t>
            </a:r>
          </a:p>
          <a:p>
            <a:r>
              <a:rPr lang="cs-CZ" dirty="0" smtClean="0"/>
              <a:t>Soud dvorního maršálka pro členy panovnického domu, soud pro osoby požívající právo exteritoriality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121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Státní zastupitelství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Poprvé 1849, později stále rostl význam autonomie úřadu jako symbol oddělení moci soudní od moci výkonné, stabilita do roku 1873</a:t>
            </a:r>
          </a:p>
          <a:p>
            <a:r>
              <a:rPr lang="cs-CZ" dirty="0" smtClean="0"/>
              <a:t>Základní povinností je stíhat z úřední moci všechny protiprávní skutky, o nichž měli známost</a:t>
            </a:r>
          </a:p>
          <a:p>
            <a:r>
              <a:rPr lang="cs-CZ" dirty="0" smtClean="0"/>
              <a:t>Generální prokurátor (projednávání kauz o kasačního soudu) při Nejvyšším soudním a kasačním dvoru ve Vídni)</a:t>
            </a:r>
          </a:p>
          <a:p>
            <a:r>
              <a:rPr lang="cs-CZ" dirty="0" smtClean="0"/>
              <a:t>Vrchní státní zástupci (dozor nad státními zástupci ve svém obvodu) při vrchních zemských soudech</a:t>
            </a:r>
          </a:p>
          <a:p>
            <a:r>
              <a:rPr lang="cs-CZ" dirty="0" smtClean="0"/>
              <a:t>Státní zástupci u zemských/krajských soudů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387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správa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Přímá daň: lze určit subjekt, který má daň zaplatit, tj. bezprostředně vázáno na osobu nebo firmu, obvykle daně z výdělku, majetku apod.</a:t>
            </a:r>
          </a:p>
          <a:p>
            <a:r>
              <a:rPr lang="cs-CZ" dirty="0" smtClean="0"/>
              <a:t>Nepřímá daň: plátce se tu liší od poplatníka, tj. ten kdo daň odvádí, není tím, kdo ji ve skutečnosti platí, typicky spotřební daně nebo daň z přidané hodnoty</a:t>
            </a:r>
          </a:p>
          <a:p>
            <a:r>
              <a:rPr lang="cs-CZ" dirty="0" smtClean="0"/>
              <a:t>Důležité periodizační mezníky (1848/ zřízení centralizované finanční správy, 1898/ reforma přímých daní)</a:t>
            </a:r>
          </a:p>
          <a:p>
            <a:r>
              <a:rPr lang="cs-CZ" dirty="0" smtClean="0"/>
              <a:t>1848: Ministerstvo financí jako nejvyšší instancí finanční správy v Rakousku, později Předlitavsku</a:t>
            </a:r>
          </a:p>
          <a:p>
            <a:r>
              <a:rPr lang="cs-CZ" dirty="0" smtClean="0"/>
              <a:t>Následně zřízeny Zemské finanční úřady (též Zemské finanční ředitelství) v každé korunní zemi, silně provázáno s místodržitelstvím</a:t>
            </a:r>
          </a:p>
          <a:p>
            <a:r>
              <a:rPr lang="cs-CZ" dirty="0" smtClean="0"/>
              <a:t>Okresní finanční ředitelství pro správu nepřímých daní/ Okresní úřad (okresní hejtmanství) pro správu přímých daní (berní referát)</a:t>
            </a:r>
          </a:p>
          <a:p>
            <a:r>
              <a:rPr lang="cs-CZ" dirty="0" smtClean="0"/>
              <a:t>Od 1898 posilování role komisí se zastoupením občanské složky, která samostatně zjišťovala daňový výnos a v konzultaci se státními finančními orgány určovala daň.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856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Církevní správa - kontexty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 katolickém prostředí se od 16. století a silněji po porážce stavovského povstání v r. 1620 projevuje tzv. omnipotence státu, tj. jeho dozor nad církví, posilování její moci skrze stát, omezování vztahu diecézí k papeži</a:t>
            </a:r>
          </a:p>
          <a:p>
            <a:r>
              <a:rPr lang="cs-CZ" dirty="0" smtClean="0"/>
              <a:t>Založení nových biskupství: Litoměřice (1655), Hradec Králové (1664), Brno (1777), České Budějovice (1784), povýšení olomouckého biskupství na arcibiskupství (1777).</a:t>
            </a:r>
          </a:p>
          <a:p>
            <a:r>
              <a:rPr lang="cs-CZ" dirty="0" smtClean="0"/>
              <a:t>Využívání řeholníků a řeholních řádů k suplování farářů po 30. leté válce a následné zvyšování dozoru (zvl. od Marie </a:t>
            </a:r>
            <a:r>
              <a:rPr lang="cs-CZ" dirty="0"/>
              <a:t>T</a:t>
            </a:r>
            <a:r>
              <a:rPr lang="cs-CZ" dirty="0" smtClean="0"/>
              <a:t>erezie)</a:t>
            </a:r>
          </a:p>
          <a:p>
            <a:r>
              <a:rPr lang="cs-CZ" dirty="0" smtClean="0"/>
              <a:t>Toleranční patent z r. 1781 (augšpurská, helvetská a řeckopravoslavná konfese, méně židovská konfese jako trpěné, nikoliv rovnoprávné katolictví) </a:t>
            </a:r>
          </a:p>
          <a:p>
            <a:r>
              <a:rPr lang="cs-CZ" dirty="0" smtClean="0"/>
              <a:t>Nová organizace farností (1782), fara v každé osadě se 700 obyvateli, </a:t>
            </a:r>
            <a:r>
              <a:rPr lang="cs-CZ" dirty="0" err="1" smtClean="0"/>
              <a:t>kt</a:t>
            </a:r>
            <a:r>
              <a:rPr lang="cs-CZ" dirty="0" smtClean="0"/>
              <a:t>. je vzdálena od stávajícího kostela hodinu pěší chůze, na Moravě 300 a v Čechách 250 nových far</a:t>
            </a:r>
          </a:p>
          <a:p>
            <a:r>
              <a:rPr lang="cs-CZ" dirty="0" smtClean="0"/>
              <a:t>1855 konkordát se Svatým stolcem, 1870 odvolán, 1874 tzv. květnové zákony </a:t>
            </a:r>
            <a:r>
              <a:rPr lang="cs-CZ" dirty="0" err="1" smtClean="0"/>
              <a:t>ustnovily</a:t>
            </a:r>
            <a:r>
              <a:rPr lang="cs-CZ" dirty="0" smtClean="0"/>
              <a:t> až servilní vazbu katolické církve na stát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105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schéma správy po r. 1848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Římskokatolická církev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Ministerstvo kultu a vyučování</a:t>
            </a:r>
          </a:p>
          <a:p>
            <a:r>
              <a:rPr lang="cs-CZ" dirty="0" smtClean="0"/>
              <a:t>Místodržitelství</a:t>
            </a:r>
          </a:p>
          <a:p>
            <a:r>
              <a:rPr lang="cs-CZ" dirty="0" smtClean="0"/>
              <a:t>Arcibiskupství</a:t>
            </a:r>
          </a:p>
          <a:p>
            <a:r>
              <a:rPr lang="cs-CZ" dirty="0" smtClean="0"/>
              <a:t>Biskupství</a:t>
            </a:r>
          </a:p>
          <a:p>
            <a:r>
              <a:rPr lang="cs-CZ" dirty="0" smtClean="0"/>
              <a:t>Vikariát/děkanát</a:t>
            </a:r>
          </a:p>
          <a:p>
            <a:r>
              <a:rPr lang="cs-CZ" dirty="0" smtClean="0"/>
              <a:t>Farnost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Evangelické konfese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Konzistoře (ve Vídni)</a:t>
            </a:r>
          </a:p>
          <a:p>
            <a:r>
              <a:rPr lang="cs-CZ" dirty="0" smtClean="0"/>
              <a:t>Superintendant (v každé korunní zemi)</a:t>
            </a:r>
          </a:p>
          <a:p>
            <a:r>
              <a:rPr lang="cs-CZ" dirty="0" smtClean="0"/>
              <a:t>Senioráty</a:t>
            </a:r>
          </a:p>
          <a:p>
            <a:r>
              <a:rPr lang="cs-CZ" dirty="0" smtClean="0"/>
              <a:t>Kněží v obcích (pastoři)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Odpovědnost za farnost vůči státu nadále nese katolický farář, zodpovídá za matriky atd., ovšem pastor vede paralelní pro vnitřní potřebu obce.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141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Židovská konfese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1784 vznik duchovní rady židovské obce v Praze pro celé Čechy</a:t>
            </a:r>
          </a:p>
          <a:p>
            <a:r>
              <a:rPr lang="cs-CZ" dirty="0" smtClean="0"/>
              <a:t>Dohledem nad děním v každém kraji pověřen jeden rabín</a:t>
            </a:r>
          </a:p>
          <a:p>
            <a:r>
              <a:rPr lang="cs-CZ" dirty="0" smtClean="0"/>
              <a:t>Úředním jazykem židovských obcí stanovena němčina a židé nuceni přijmout německá příjmení (</a:t>
            </a:r>
            <a:r>
              <a:rPr lang="cs-CZ" dirty="0" err="1" smtClean="0"/>
              <a:t>Löw</a:t>
            </a:r>
            <a:r>
              <a:rPr lang="cs-CZ" dirty="0" smtClean="0"/>
              <a:t>, Hirsch, </a:t>
            </a:r>
            <a:r>
              <a:rPr lang="cs-CZ" dirty="0" err="1" smtClean="0"/>
              <a:t>Fischel</a:t>
            </a:r>
            <a:r>
              <a:rPr lang="cs-CZ" dirty="0" smtClean="0"/>
              <a:t>, </a:t>
            </a:r>
            <a:r>
              <a:rPr lang="cs-CZ" dirty="0" err="1" smtClean="0"/>
              <a:t>Goldberg</a:t>
            </a:r>
            <a:r>
              <a:rPr lang="cs-CZ" dirty="0" smtClean="0"/>
              <a:t> atd.) </a:t>
            </a:r>
          </a:p>
          <a:p>
            <a:r>
              <a:rPr lang="cs-CZ" dirty="0" smtClean="0"/>
              <a:t>Moravský zemský rabinát (kol. 1550) v Mikulově</a:t>
            </a:r>
          </a:p>
          <a:p>
            <a:r>
              <a:rPr lang="cs-CZ" dirty="0" smtClean="0"/>
              <a:t>Volba prostřednictvím seniorů židovských obcí potvrzených panovníkem a rozdělených do několika krajů + voliči z některých zvláště jmenovaných židovských obcí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334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etapy územních změn habsburské monarchie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1526 – vznik jádra habsburských držav ve střední Evropě</a:t>
            </a:r>
          </a:p>
          <a:p>
            <a:r>
              <a:rPr lang="cs-CZ" dirty="0" smtClean="0"/>
              <a:t>1699 – karlovický mír</a:t>
            </a:r>
          </a:p>
          <a:p>
            <a:r>
              <a:rPr lang="cs-CZ" dirty="0" smtClean="0"/>
              <a:t>1763 – konec slezských válek</a:t>
            </a:r>
          </a:p>
          <a:p>
            <a:r>
              <a:rPr lang="cs-CZ" dirty="0" smtClean="0"/>
              <a:t>1775-1795 – územní zisky na severovýchodě, ztráta Rakouského Nizozemí</a:t>
            </a:r>
          </a:p>
          <a:p>
            <a:r>
              <a:rPr lang="cs-CZ" dirty="0" smtClean="0"/>
              <a:t>1800-1815 – série územních změn na západě a jihozápadě</a:t>
            </a:r>
          </a:p>
          <a:p>
            <a:r>
              <a:rPr lang="cs-CZ" dirty="0" smtClean="0"/>
              <a:t>1859, 1866 - ztráta území v severní Itálii a mocenského vlivu na střední a drobné německé státy</a:t>
            </a:r>
          </a:p>
          <a:p>
            <a:r>
              <a:rPr lang="cs-CZ" dirty="0" smtClean="0"/>
              <a:t>1878 – anexe Bosny a Hercegoviny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734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Centralismus vs. federalismus jako téma reformy rakouské veřejné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Splývání mnoha různých právních a správních tradic: habsbursko-španělských, říšskoněmeckých, českých, uherských, italských, polských a osmanských</a:t>
            </a:r>
          </a:p>
          <a:p>
            <a:r>
              <a:rPr lang="cs-CZ" dirty="0" smtClean="0"/>
              <a:t>Silná zemská identita politické elity některých korunních zemí (</a:t>
            </a:r>
            <a:r>
              <a:rPr lang="cs-CZ" dirty="0"/>
              <a:t>Č</a:t>
            </a:r>
            <a:r>
              <a:rPr lang="cs-CZ" dirty="0" smtClean="0"/>
              <a:t>echy, Morava, Halič, Uhry, Tyrolsko), jinde tato mizí nebo již zmizela (Vídeň, Přímoří, alpské země) nebo se k zemské identitě hlásí jen část elity (Čechy) nebo je identita předmětem boje mezi elitami (národní hnutí)</a:t>
            </a:r>
          </a:p>
          <a:p>
            <a:r>
              <a:rPr lang="cs-CZ" dirty="0" smtClean="0"/>
              <a:t>Centralistické působení ekonomiky, armády a úřadů (Josef II.)</a:t>
            </a:r>
          </a:p>
          <a:p>
            <a:r>
              <a:rPr lang="cs-CZ" dirty="0" smtClean="0"/>
              <a:t>Odstředivé působení kulturních veličin, zvláště části vzdělanců angažovaných v tzv. národních hnutích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699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Politické členění Předlitavska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Království české</a:t>
            </a:r>
          </a:p>
          <a:p>
            <a:r>
              <a:rPr lang="cs-CZ" dirty="0" smtClean="0"/>
              <a:t>Království haličsko-vladimirské</a:t>
            </a:r>
          </a:p>
          <a:p>
            <a:r>
              <a:rPr lang="cs-CZ" dirty="0" smtClean="0"/>
              <a:t>Království dalmatské</a:t>
            </a:r>
          </a:p>
          <a:p>
            <a:r>
              <a:rPr lang="cs-CZ" dirty="0" smtClean="0"/>
              <a:t>Markrabství moravské</a:t>
            </a:r>
          </a:p>
          <a:p>
            <a:r>
              <a:rPr lang="cs-CZ" dirty="0" smtClean="0"/>
              <a:t>Markrabství istrijské</a:t>
            </a:r>
          </a:p>
          <a:p>
            <a:r>
              <a:rPr lang="cs-CZ" dirty="0" smtClean="0"/>
              <a:t>Arcivévodství Horní Rakousy</a:t>
            </a:r>
          </a:p>
          <a:p>
            <a:r>
              <a:rPr lang="cs-CZ" dirty="0" smtClean="0"/>
              <a:t>Arcivévodství Dolní Rakousy</a:t>
            </a:r>
          </a:p>
          <a:p>
            <a:r>
              <a:rPr lang="cs-CZ" dirty="0" smtClean="0"/>
              <a:t>Vévodství slezské</a:t>
            </a:r>
          </a:p>
          <a:p>
            <a:r>
              <a:rPr lang="cs-CZ" dirty="0" smtClean="0"/>
              <a:t>Vévodství štýrské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Vévodství kraňské</a:t>
            </a:r>
          </a:p>
          <a:p>
            <a:r>
              <a:rPr lang="cs-CZ" dirty="0" smtClean="0"/>
              <a:t>Vévodství korutanské</a:t>
            </a:r>
          </a:p>
          <a:p>
            <a:r>
              <a:rPr lang="cs-CZ" dirty="0" smtClean="0"/>
              <a:t>Vévodství salcburské</a:t>
            </a:r>
          </a:p>
          <a:p>
            <a:r>
              <a:rPr lang="cs-CZ" dirty="0" smtClean="0"/>
              <a:t>Vévodství bukovinské</a:t>
            </a:r>
          </a:p>
          <a:p>
            <a:r>
              <a:rPr lang="cs-CZ" dirty="0" err="1" smtClean="0"/>
              <a:t>Okněžené</a:t>
            </a:r>
            <a:r>
              <a:rPr lang="cs-CZ" dirty="0" smtClean="0"/>
              <a:t> hrabství </a:t>
            </a:r>
            <a:r>
              <a:rPr lang="cs-CZ" dirty="0" err="1" smtClean="0"/>
              <a:t>Gorica-Gradiška</a:t>
            </a:r>
            <a:endParaRPr lang="cs-CZ" dirty="0" smtClean="0"/>
          </a:p>
          <a:p>
            <a:r>
              <a:rPr lang="cs-CZ" dirty="0" err="1" smtClean="0"/>
              <a:t>Okněžené</a:t>
            </a:r>
            <a:r>
              <a:rPr lang="cs-CZ" dirty="0" smtClean="0"/>
              <a:t> hrabství Tyroly</a:t>
            </a:r>
          </a:p>
          <a:p>
            <a:r>
              <a:rPr lang="cs-CZ" dirty="0" smtClean="0"/>
              <a:t>Země vorarlberská</a:t>
            </a:r>
          </a:p>
          <a:p>
            <a:r>
              <a:rPr lang="cs-CZ" dirty="0" smtClean="0"/>
              <a:t>Svobodné město </a:t>
            </a:r>
            <a:r>
              <a:rPr lang="cs-CZ" dirty="0"/>
              <a:t>T</a:t>
            </a:r>
            <a:r>
              <a:rPr lang="cs-CZ" dirty="0" smtClean="0"/>
              <a:t>erst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60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Národnostní skladba zemí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Čechy – </a:t>
            </a:r>
            <a:r>
              <a:rPr lang="cs-CZ" dirty="0"/>
              <a:t>Č</a:t>
            </a:r>
            <a:r>
              <a:rPr lang="cs-CZ" dirty="0" smtClean="0"/>
              <a:t>eši, Němci</a:t>
            </a:r>
          </a:p>
          <a:p>
            <a:r>
              <a:rPr lang="cs-CZ" dirty="0" smtClean="0"/>
              <a:t>Morava – Češi, Němci</a:t>
            </a:r>
          </a:p>
          <a:p>
            <a:r>
              <a:rPr lang="cs-CZ" dirty="0" smtClean="0"/>
              <a:t>Slezsko – Němci, Poláci, Češi</a:t>
            </a:r>
          </a:p>
          <a:p>
            <a:r>
              <a:rPr lang="cs-CZ" dirty="0" smtClean="0"/>
              <a:t>Halič – Poláci, Ukrajinci, Němci</a:t>
            </a:r>
          </a:p>
          <a:p>
            <a:r>
              <a:rPr lang="cs-CZ" dirty="0" smtClean="0"/>
              <a:t>Bukovina – Ukrajinci, Rumuni, Poláci, Němci</a:t>
            </a:r>
          </a:p>
          <a:p>
            <a:r>
              <a:rPr lang="cs-CZ" dirty="0" smtClean="0"/>
              <a:t>Dolní Rakousy – Němci, Češi</a:t>
            </a:r>
          </a:p>
          <a:p>
            <a:r>
              <a:rPr lang="cs-CZ" dirty="0" smtClean="0"/>
              <a:t>Horní Rakousy, Salcbursko, Vorarlbersko – Němci</a:t>
            </a:r>
          </a:p>
          <a:p>
            <a:r>
              <a:rPr lang="cs-CZ" dirty="0" smtClean="0"/>
              <a:t>Štýrsko, Korutany – Němci, Slovinci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Kraňsko – Slovinci, Němci</a:t>
            </a:r>
          </a:p>
          <a:p>
            <a:r>
              <a:rPr lang="cs-CZ" dirty="0" smtClean="0"/>
              <a:t>Tyroly – </a:t>
            </a:r>
            <a:r>
              <a:rPr lang="cs-CZ" dirty="0"/>
              <a:t>N</a:t>
            </a:r>
            <a:r>
              <a:rPr lang="cs-CZ" dirty="0" smtClean="0"/>
              <a:t>ěmci, Italové</a:t>
            </a:r>
          </a:p>
          <a:p>
            <a:r>
              <a:rPr lang="cs-CZ" dirty="0" err="1" smtClean="0"/>
              <a:t>Gorica-Gradiška</a:t>
            </a:r>
            <a:r>
              <a:rPr lang="cs-CZ" dirty="0" smtClean="0"/>
              <a:t> – Slovinci, Italové, Němci</a:t>
            </a:r>
          </a:p>
          <a:p>
            <a:r>
              <a:rPr lang="cs-CZ" dirty="0" smtClean="0"/>
              <a:t>Istrie – Chorvati, Slovinci, Italové, Němci</a:t>
            </a:r>
          </a:p>
          <a:p>
            <a:r>
              <a:rPr lang="cs-CZ" dirty="0" smtClean="0"/>
              <a:t>Terst – Italové, Slovinci, Chorvati, Němci</a:t>
            </a:r>
          </a:p>
          <a:p>
            <a:r>
              <a:rPr lang="cs-CZ" dirty="0" smtClean="0"/>
              <a:t>Dalmácie – Chorvati, Italové, Němci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75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6900" y="0"/>
            <a:ext cx="8458200" cy="7637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04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Patrimoniální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Řada středověkých reliktů odstraněných nebo odumřelých v časech osvícenského absolutismu (Chodové, Valaši, </a:t>
            </a:r>
            <a:r>
              <a:rPr lang="cs-CZ" dirty="0" err="1" smtClean="0"/>
              <a:t>honitební</a:t>
            </a:r>
            <a:r>
              <a:rPr lang="cs-CZ" dirty="0"/>
              <a:t> </a:t>
            </a:r>
            <a:r>
              <a:rPr lang="cs-CZ" dirty="0" smtClean="0"/>
              <a:t>práva na buchlovském panství, dědičné rychty na Moravě aj.)</a:t>
            </a:r>
          </a:p>
          <a:p>
            <a:r>
              <a:rPr lang="cs-CZ" dirty="0" smtClean="0"/>
              <a:t>Velké rozdíly v systému správy mezi drobnými panstvími a državami magnátů</a:t>
            </a:r>
          </a:p>
          <a:p>
            <a:r>
              <a:rPr lang="cs-CZ" dirty="0" smtClean="0"/>
              <a:t>V čele velkých patrimonií ústřední ředitel, </a:t>
            </a:r>
            <a:r>
              <a:rPr lang="cs-CZ" smtClean="0"/>
              <a:t>„ÚŘAS“, </a:t>
            </a:r>
            <a:r>
              <a:rPr lang="cs-CZ" dirty="0" smtClean="0"/>
              <a:t>(starší název hejtman, administrátor apod.), jemu k ruce důchodní a purkrabí, dále specializováno … obroční, pojezdný, poklasný, šafář, sládek, polesný atd.</a:t>
            </a:r>
          </a:p>
          <a:p>
            <a:r>
              <a:rPr lang="cs-CZ" dirty="0" smtClean="0"/>
              <a:t>Vesnická samospráva – rychtář (dědičný rychtář, </a:t>
            </a:r>
            <a:r>
              <a:rPr lang="cs-CZ" dirty="0" err="1" smtClean="0"/>
              <a:t>šoltys</a:t>
            </a:r>
            <a:r>
              <a:rPr lang="cs-CZ" dirty="0" smtClean="0"/>
              <a:t>, fojt) + přísežní (konšelé, starší), zcela závislí na vůli vrchnosti</a:t>
            </a:r>
          </a:p>
          <a:p>
            <a:r>
              <a:rPr lang="cs-CZ" dirty="0" smtClean="0"/>
              <a:t>Významné vazby na moderní formy samosprávy, tzv. sousedský způsob správy, „dostat na pamětnou“, nakládání s obecním majetkem aj.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206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4501971"/>
              </p:ext>
            </p:extLst>
          </p:nvPr>
        </p:nvGraphicFramePr>
        <p:xfrm>
          <a:off x="92075" y="92074"/>
          <a:ext cx="12099925" cy="676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Acrobat Document" r:id="rId3" imgW="8010178" imgH="5676821" progId="AcroExch.Document.DC">
                  <p:embed/>
                </p:oleObj>
              </mc:Choice>
              <mc:Fallback>
                <p:oleObj name="Acrobat Document" r:id="rId3" imgW="8010178" imgH="5676821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2075" y="92074"/>
                        <a:ext cx="12099925" cy="6765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337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Samosprávná obec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Přenesená</a:t>
            </a:r>
            <a:r>
              <a:rPr lang="cs-CZ" dirty="0" smtClean="0"/>
              <a:t> </a:t>
            </a:r>
            <a:r>
              <a:rPr lang="cs-CZ" dirty="0" smtClean="0"/>
              <a:t>působnost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Volby</a:t>
            </a:r>
          </a:p>
          <a:p>
            <a:r>
              <a:rPr lang="cs-CZ" dirty="0" smtClean="0"/>
              <a:t>Sčítání lidu</a:t>
            </a:r>
          </a:p>
          <a:p>
            <a:r>
              <a:rPr lang="cs-CZ" dirty="0" smtClean="0"/>
              <a:t>Úklid a údržbu státních komunikací za náhradu</a:t>
            </a:r>
          </a:p>
          <a:p>
            <a:r>
              <a:rPr lang="cs-CZ" dirty="0" smtClean="0"/>
              <a:t>Peněžní pokuty</a:t>
            </a:r>
          </a:p>
          <a:p>
            <a:r>
              <a:rPr lang="cs-CZ" dirty="0" smtClean="0"/>
              <a:t>Platby za školu, platby církvi</a:t>
            </a:r>
          </a:p>
          <a:p>
            <a:r>
              <a:rPr lang="cs-CZ" dirty="0" smtClean="0"/>
              <a:t>Opatření pro nakažlivým chorobám</a:t>
            </a:r>
          </a:p>
          <a:p>
            <a:r>
              <a:rPr lang="cs-CZ" dirty="0" smtClean="0"/>
              <a:t>Zřízení a rušení živnostenských závodů</a:t>
            </a:r>
          </a:p>
          <a:p>
            <a:r>
              <a:rPr lang="cs-CZ" dirty="0" smtClean="0"/>
              <a:t>Postrk, dohled nad osobami</a:t>
            </a:r>
          </a:p>
          <a:p>
            <a:r>
              <a:rPr lang="cs-CZ" dirty="0" smtClean="0"/>
              <a:t>Spolupráce při výběru některých </a:t>
            </a:r>
            <a:r>
              <a:rPr lang="cs-CZ" dirty="0" err="1" smtClean="0"/>
              <a:t>daní,kolků</a:t>
            </a:r>
            <a:r>
              <a:rPr lang="cs-CZ" dirty="0" smtClean="0"/>
              <a:t> atd.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smtClean="0"/>
              <a:t>Samosprávná</a:t>
            </a:r>
            <a:r>
              <a:rPr lang="cs-CZ" smtClean="0"/>
              <a:t> </a:t>
            </a:r>
            <a:r>
              <a:rPr lang="cs-CZ" dirty="0" smtClean="0"/>
              <a:t>působnost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Správa obecního jmění</a:t>
            </a:r>
          </a:p>
          <a:p>
            <a:r>
              <a:rPr lang="cs-CZ" dirty="0" smtClean="0"/>
              <a:t>Správa tzv. obecního svazku (domovské, měšťanské právo)</a:t>
            </a:r>
          </a:p>
          <a:p>
            <a:r>
              <a:rPr lang="cs-CZ" dirty="0" smtClean="0"/>
              <a:t>Místní policie</a:t>
            </a:r>
          </a:p>
          <a:p>
            <a:r>
              <a:rPr lang="cs-CZ" dirty="0" smtClean="0"/>
              <a:t>Dohled nad trhy, čeledí, dělnictvem, veřejnou mravností</a:t>
            </a:r>
          </a:p>
          <a:p>
            <a:r>
              <a:rPr lang="cs-CZ" dirty="0" smtClean="0"/>
              <a:t>Stavební dozor</a:t>
            </a:r>
          </a:p>
          <a:p>
            <a:r>
              <a:rPr lang="cs-CZ" dirty="0" smtClean="0"/>
              <a:t>Zdravotní dozor</a:t>
            </a:r>
          </a:p>
          <a:p>
            <a:r>
              <a:rPr lang="cs-CZ" dirty="0" smtClean="0"/>
              <a:t>Požární dozor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918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1449</Words>
  <Application>Microsoft Office PowerPoint</Application>
  <PresentationFormat>Širokoúhlá obrazovka</PresentationFormat>
  <Paragraphs>149</Paragraphs>
  <Slides>19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Motiv Office</vt:lpstr>
      <vt:lpstr>Acrobat Document</vt:lpstr>
      <vt:lpstr>Prezentace aplikace PowerPoint</vt:lpstr>
      <vt:lpstr>Hlavní etapy územních změn habsburské monarchie</vt:lpstr>
      <vt:lpstr>Centralismus vs. federalismus jako téma reformy rakouské veřejné správy</vt:lpstr>
      <vt:lpstr>Politické členění Předlitavska</vt:lpstr>
      <vt:lpstr>Národnostní skladba zemí</vt:lpstr>
      <vt:lpstr>Prezentace aplikace PowerPoint</vt:lpstr>
      <vt:lpstr>Patrimoniální systém</vt:lpstr>
      <vt:lpstr>Prezentace aplikace PowerPoint</vt:lpstr>
      <vt:lpstr>Samosprávná obec</vt:lpstr>
      <vt:lpstr>Statutární města</vt:lpstr>
      <vt:lpstr>Prezentace aplikace PowerPoint</vt:lpstr>
      <vt:lpstr>Policejní správa</vt:lpstr>
      <vt:lpstr>Justiční správa</vt:lpstr>
      <vt:lpstr>Soudní systém po r. 1850</vt:lpstr>
      <vt:lpstr>Státní zastupitelství</vt:lpstr>
      <vt:lpstr>Finanční správa</vt:lpstr>
      <vt:lpstr>Církevní správa - kontexty</vt:lpstr>
      <vt:lpstr>Základní schéma správy po r. 1848</vt:lpstr>
      <vt:lpstr>Židovská konfese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Lukáš Fasora</dc:creator>
  <cp:lastModifiedBy>Lukáš Fasora</cp:lastModifiedBy>
  <cp:revision>24</cp:revision>
  <dcterms:created xsi:type="dcterms:W3CDTF">2016-02-18T14:26:11Z</dcterms:created>
  <dcterms:modified xsi:type="dcterms:W3CDTF">2017-02-22T12:53:19Z</dcterms:modified>
</cp:coreProperties>
</file>