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65" r:id="rId2"/>
  </p:sldMasterIdLst>
  <p:notesMasterIdLst>
    <p:notesMasterId r:id="rId18"/>
  </p:notesMasterIdLst>
  <p:handoutMasterIdLst>
    <p:handoutMasterId r:id="rId19"/>
  </p:handoutMasterIdLst>
  <p:sldIdLst>
    <p:sldId id="257" r:id="rId3"/>
    <p:sldId id="316" r:id="rId4"/>
    <p:sldId id="270" r:id="rId5"/>
    <p:sldId id="322" r:id="rId6"/>
    <p:sldId id="326" r:id="rId7"/>
    <p:sldId id="324" r:id="rId8"/>
    <p:sldId id="327" r:id="rId9"/>
    <p:sldId id="328" r:id="rId10"/>
    <p:sldId id="340" r:id="rId11"/>
    <p:sldId id="329" r:id="rId12"/>
    <p:sldId id="337" r:id="rId13"/>
    <p:sldId id="338" r:id="rId14"/>
    <p:sldId id="339" r:id="rId15"/>
    <p:sldId id="342" r:id="rId16"/>
    <p:sldId id="308" r:id="rId17"/>
  </p:sldIdLst>
  <p:sldSz cx="12188825" cy="6858000"/>
  <p:notesSz cx="6669088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6" userDrawn="1">
          <p15:clr>
            <a:srgbClr val="A4A3A4"/>
          </p15:clr>
        </p15:guide>
        <p15:guide id="2" pos="2093" userDrawn="1">
          <p15:clr>
            <a:srgbClr val="A4A3A4"/>
          </p15:clr>
        </p15:guide>
        <p15:guide id="3" orient="horz" pos="3124" userDrawn="1">
          <p15:clr>
            <a:srgbClr val="A4A3A4"/>
          </p15:clr>
        </p15:guide>
        <p15:guide id="4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27" autoAdjust="0"/>
  </p:normalViewPr>
  <p:slideViewPr>
    <p:cSldViewPr>
      <p:cViewPr varScale="1">
        <p:scale>
          <a:sx n="109" d="100"/>
          <a:sy n="109" d="100"/>
        </p:scale>
        <p:origin x="672" y="102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42" y="-102"/>
      </p:cViewPr>
      <p:guideLst>
        <p:guide orient="horz" pos="2856"/>
        <p:guide pos="2093"/>
        <p:guide orient="horz" pos="3124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8" y="0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/>
          <a:lstStyle>
            <a:lvl1pPr algn="r">
              <a:defRPr sz="1300"/>
            </a:lvl1pPr>
          </a:lstStyle>
          <a:p>
            <a:fld id="{004A8D02-4E65-4CCD-8312-4AB164C6C77D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1044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8" y="9421044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 anchor="b"/>
          <a:lstStyle>
            <a:lvl1pPr algn="r">
              <a:defRPr sz="1300"/>
            </a:lvl1pPr>
          </a:lstStyle>
          <a:p>
            <a:fld id="{7C119DBA-4540-49B3-8FA9-6259387ECF9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/>
          <a:lstStyle>
            <a:lvl1pPr algn="r">
              <a:defRPr sz="1300"/>
            </a:lvl1pPr>
          </a:lstStyle>
          <a:p>
            <a:fld id="{67A755D9-D361-47B8-9652-3B4EA9776CE5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1750" y="744538"/>
            <a:ext cx="6605588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0" tIns="47390" rIns="94780" bIns="4739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1383"/>
            <a:ext cx="5335270" cy="4463415"/>
          </a:xfrm>
          <a:prstGeom prst="rect">
            <a:avLst/>
          </a:prstGeom>
        </p:spPr>
        <p:txBody>
          <a:bodyPr vert="horz" lIns="94780" tIns="47390" rIns="94780" bIns="4739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1" y="9421044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8" y="9421044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 anchor="b"/>
          <a:lstStyle>
            <a:lvl1pPr algn="r">
              <a:defRPr sz="1300"/>
            </a:lvl1pPr>
          </a:lstStyle>
          <a:p>
            <a:fld id="{E3B36274-F2B9-4C45-BBB4-0EDF4CD651A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168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2239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630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795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531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450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051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612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9692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503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010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193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955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5958" y="-4763"/>
            <a:ext cx="5013606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7638" y="1380069"/>
            <a:ext cx="8572389" cy="2616199"/>
          </a:xfrm>
        </p:spPr>
        <p:txBody>
          <a:bodyPr anchor="b">
            <a:normAutofit/>
          </a:bodyPr>
          <a:lstStyle>
            <a:lvl1pPr algn="r">
              <a:defRPr sz="5998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4202" y="3996267"/>
            <a:ext cx="698582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099">
                <a:solidFill>
                  <a:schemeClr val="tx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1023" y="5883276"/>
            <a:ext cx="4322918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78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5" y="4732865"/>
            <a:ext cx="10016102" cy="566738"/>
          </a:xfrm>
        </p:spPr>
        <p:txBody>
          <a:bodyPr anchor="b">
            <a:normAutofit/>
          </a:bodyPr>
          <a:lstStyle>
            <a:lvl1pPr algn="ctr">
              <a:defRPr sz="2399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5391" y="932112"/>
            <a:ext cx="8223802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3925" y="5299603"/>
            <a:ext cx="10016102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515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6" y="685800"/>
            <a:ext cx="10016102" cy="3048000"/>
          </a:xfrm>
        </p:spPr>
        <p:txBody>
          <a:bodyPr anchor="ctr">
            <a:normAutofit/>
          </a:bodyPr>
          <a:lstStyle>
            <a:lvl1pPr algn="ctr">
              <a:defRPr sz="3199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6" y="4343400"/>
            <a:ext cx="10016104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568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196" y="863023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0588" y="2819399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637" y="685801"/>
            <a:ext cx="8987671" cy="2743199"/>
          </a:xfrm>
        </p:spPr>
        <p:txBody>
          <a:bodyPr anchor="ctr">
            <a:normAutofit/>
          </a:bodyPr>
          <a:lstStyle>
            <a:lvl1pPr algn="ctr">
              <a:defRPr sz="3199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177" y="3428999"/>
            <a:ext cx="853059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799"/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343400"/>
            <a:ext cx="1001610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319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7" y="3308581"/>
            <a:ext cx="10016100" cy="1468800"/>
          </a:xfrm>
        </p:spPr>
        <p:txBody>
          <a:bodyPr anchor="b">
            <a:normAutofit/>
          </a:bodyPr>
          <a:lstStyle>
            <a:lvl1pPr algn="r">
              <a:defRPr sz="3199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777381"/>
            <a:ext cx="1001610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463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196" y="863023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0588" y="2819399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637" y="685801"/>
            <a:ext cx="8987671" cy="2743199"/>
          </a:xfrm>
        </p:spPr>
        <p:txBody>
          <a:bodyPr anchor="ctr">
            <a:normAutofit/>
          </a:bodyPr>
          <a:lstStyle>
            <a:lvl1pPr algn="ctr">
              <a:defRPr sz="3199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3926" y="3886200"/>
            <a:ext cx="10016101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399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775200"/>
            <a:ext cx="10016101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7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233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6" y="685801"/>
            <a:ext cx="10016103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3926" y="3505200"/>
            <a:ext cx="10016104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799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343400"/>
            <a:ext cx="10016104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976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46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0121" y="685800"/>
            <a:ext cx="1769908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3925" y="685800"/>
            <a:ext cx="8017654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75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49005" y="5867132"/>
            <a:ext cx="551023" cy="365125"/>
          </a:xfrm>
        </p:spPr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996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610" y="2666999"/>
            <a:ext cx="8928421" cy="2110382"/>
          </a:xfrm>
        </p:spPr>
        <p:txBody>
          <a:bodyPr anchor="b"/>
          <a:lstStyle>
            <a:lvl1pPr algn="r">
              <a:defRPr sz="3999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608" y="4777381"/>
            <a:ext cx="892842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23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5" y="685801"/>
            <a:ext cx="10016104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3926" y="2667000"/>
            <a:ext cx="4893780" cy="3124201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6246" y="2667000"/>
            <a:ext cx="4893781" cy="3124200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09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1718" y="2658533"/>
            <a:ext cx="4605988" cy="576262"/>
          </a:xfrm>
        </p:spPr>
        <p:txBody>
          <a:bodyPr anchor="b">
            <a:noAutofit/>
          </a:bodyPr>
          <a:lstStyle>
            <a:lvl1pPr marL="0" indent="0">
              <a:buNone/>
              <a:defRPr sz="2799" b="0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3925" y="3335337"/>
            <a:ext cx="4893781" cy="2455862"/>
          </a:xfrm>
        </p:spPr>
        <p:txBody>
          <a:bodyPr anchor="t"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8696" y="2667000"/>
            <a:ext cx="4621333" cy="576262"/>
          </a:xfrm>
        </p:spPr>
        <p:txBody>
          <a:bodyPr anchor="b">
            <a:noAutofit/>
          </a:bodyPr>
          <a:lstStyle>
            <a:lvl1pPr marL="0" indent="0">
              <a:buNone/>
              <a:defRPr sz="2799" b="0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46" y="3335337"/>
            <a:ext cx="4893781" cy="2455862"/>
          </a:xfrm>
        </p:spPr>
        <p:txBody>
          <a:bodyPr anchor="t"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50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951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72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6" y="1600200"/>
            <a:ext cx="3548197" cy="1371600"/>
          </a:xfrm>
        </p:spPr>
        <p:txBody>
          <a:bodyPr anchor="b">
            <a:normAutofit/>
          </a:bodyPr>
          <a:lstStyle>
            <a:lvl1pPr algn="ctr">
              <a:defRPr sz="2399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0663" y="685800"/>
            <a:ext cx="6239365" cy="5105401"/>
          </a:xfrm>
        </p:spPr>
        <p:txBody>
          <a:bodyPr anchor="ctr">
            <a:normAutofit/>
          </a:bodyPr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3926" y="2971800"/>
            <a:ext cx="3548197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35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338" y="1752599"/>
            <a:ext cx="5424745" cy="1371600"/>
          </a:xfrm>
        </p:spPr>
        <p:txBody>
          <a:bodyPr anchor="b">
            <a:normAutofit/>
          </a:bodyPr>
          <a:lstStyle>
            <a:lvl1pPr algn="ctr">
              <a:defRPr sz="2799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2704" y="914400"/>
            <a:ext cx="3280120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338" y="3124199"/>
            <a:ext cx="5424745" cy="1828800"/>
          </a:xfrm>
        </p:spPr>
        <p:txBody>
          <a:bodyPr>
            <a:normAutofit/>
          </a:bodyPr>
          <a:lstStyle>
            <a:lvl1pPr marL="0" indent="0" algn="ctr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2917-C9A2-4F45-8F01-AB973DF56AF3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68D1-E744-4E11-BBEF-7D8880D85FE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9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773" y="1"/>
            <a:ext cx="2436178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3925" y="685801"/>
            <a:ext cx="10016104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4" y="2667000"/>
            <a:ext cx="1001610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0122" y="5883276"/>
            <a:ext cx="1142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610" y="5883276"/>
            <a:ext cx="7082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9005" y="5883276"/>
            <a:ext cx="551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84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  <p:sldLayoutId id="2147483977" r:id="rId12"/>
    <p:sldLayoutId id="2147483978" r:id="rId13"/>
    <p:sldLayoutId id="2147483979" r:id="rId14"/>
    <p:sldLayoutId id="2147483980" r:id="rId15"/>
    <p:sldLayoutId id="2147483981" r:id="rId16"/>
    <p:sldLayoutId id="2147483982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063" rtl="0" eaLnBrk="1" latinLnBrk="0" hangingPunct="1">
        <a:spcBef>
          <a:spcPct val="0"/>
        </a:spcBef>
        <a:buNone/>
        <a:defRPr sz="3999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664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399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999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99790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99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2587" indent="-171399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999650" indent="-171399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27638" y="1380069"/>
            <a:ext cx="8572389" cy="2985035"/>
          </a:xfrm>
        </p:spPr>
        <p:txBody>
          <a:bodyPr>
            <a:normAutofit fontScale="90000"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7200" b="0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/>
            </a:r>
            <a:br>
              <a:rPr lang="cs-CZ" sz="7200" b="0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</a:br>
            <a:r>
              <a:rPr lang="cs-CZ" sz="7200" dirty="0" smtClean="0">
                <a:latin typeface="Palatino Linotype"/>
              </a:rPr>
              <a:t/>
            </a:r>
            <a:br>
              <a:rPr lang="cs-CZ" sz="7200" dirty="0" smtClean="0">
                <a:latin typeface="Palatino Linotype"/>
              </a:rPr>
            </a:br>
            <a:r>
              <a:rPr lang="cs-CZ" sz="7200" dirty="0" smtClean="0">
                <a:latin typeface="Palatino Linotype"/>
              </a:rPr>
              <a:t>ERMS - </a:t>
            </a:r>
            <a:r>
              <a:rPr lang="cs-CZ" sz="7200" dirty="0" err="1" smtClean="0">
                <a:latin typeface="Palatino Linotype"/>
              </a:rPr>
              <a:t>eSSL</a:t>
            </a:r>
            <a:endParaRPr lang="cs-CZ" sz="7200" b="0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70077" y="1772816"/>
            <a:ext cx="9118748" cy="432048"/>
          </a:xfrm>
        </p:spPr>
        <p:txBody>
          <a:bodyPr>
            <a:normAutofit/>
          </a:bodyPr>
          <a:lstStyle/>
          <a:p>
            <a:pPr marL="0" indent="0" algn="l">
              <a:spcBef>
                <a:spcPts val="0"/>
              </a:spcBef>
              <a:buNone/>
            </a:pPr>
            <a:endParaRPr lang="cs-CZ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56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</a:pPr>
            <a:r>
              <a:rPr lang="cs-CZ" sz="3200" b="1" dirty="0" smtClean="0">
                <a:latin typeface="Palatino Linotype" panose="02040502050505030304" pitchFamily="18" charset="0"/>
              </a:rPr>
              <a:t>Údaje prokazující </a:t>
            </a:r>
            <a:r>
              <a:rPr lang="cs-CZ" sz="3200" b="1" dirty="0">
                <a:latin typeface="Palatino Linotype" panose="02040502050505030304" pitchFamily="18" charset="0"/>
              </a:rPr>
              <a:t>existenci dokumentu v čase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/>
            <a:r>
              <a:rPr lang="cs-CZ" sz="2400" dirty="0" smtClean="0">
                <a:latin typeface="Palatino Linotype" panose="02040502050505030304" pitchFamily="18" charset="0"/>
              </a:rPr>
              <a:t>kvalifikované elektronické časové razítko</a:t>
            </a:r>
          </a:p>
          <a:p>
            <a:pPr lvl="1" algn="just"/>
            <a:r>
              <a:rPr lang="cs-CZ" sz="2400" dirty="0">
                <a:latin typeface="Palatino Linotype" panose="02040502050505030304" pitchFamily="18" charset="0"/>
              </a:rPr>
              <a:t>t</a:t>
            </a:r>
            <a:r>
              <a:rPr lang="cs-CZ" sz="2400" dirty="0" smtClean="0">
                <a:latin typeface="Palatino Linotype" panose="02040502050505030304" pitchFamily="18" charset="0"/>
              </a:rPr>
              <a:t>ransakční protokoly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soubor </a:t>
            </a:r>
            <a:r>
              <a:rPr lang="cs-CZ" sz="2000" dirty="0">
                <a:latin typeface="Palatino Linotype" panose="02040502050505030304" pitchFamily="18" charset="0"/>
              </a:rPr>
              <a:t>informací o operacích provedených s dokumenty, které je ovlivnily nebo </a:t>
            </a:r>
            <a:r>
              <a:rPr lang="cs-CZ" sz="2000" dirty="0" smtClean="0">
                <a:latin typeface="Palatino Linotype" panose="02040502050505030304" pitchFamily="18" charset="0"/>
              </a:rPr>
              <a:t>změnily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umožňují </a:t>
            </a:r>
            <a:r>
              <a:rPr lang="cs-CZ" sz="2000" dirty="0">
                <a:latin typeface="Palatino Linotype" panose="02040502050505030304" pitchFamily="18" charset="0"/>
              </a:rPr>
              <a:t>rekonstrukci historie </a:t>
            </a:r>
            <a:r>
              <a:rPr lang="cs-CZ" sz="2000" dirty="0" smtClean="0">
                <a:latin typeface="Palatino Linotype" panose="02040502050505030304" pitchFamily="18" charset="0"/>
              </a:rPr>
              <a:t>a kontrolu provedených operací</a:t>
            </a:r>
            <a:endParaRPr lang="cs-CZ" sz="2000" dirty="0">
              <a:latin typeface="Palatino Linotype" panose="02040502050505030304" pitchFamily="18" charset="0"/>
            </a:endParaRPr>
          </a:p>
          <a:p>
            <a:pPr lvl="1"/>
            <a:endParaRPr lang="cs-CZ" sz="2400" dirty="0" smtClean="0">
              <a:latin typeface="Palatino Linotype" panose="02040502050505030304" pitchFamily="18" charset="0"/>
            </a:endParaRPr>
          </a:p>
          <a:p>
            <a:pPr marL="457063" lvl="1" indent="0">
              <a:buNone/>
            </a:pPr>
            <a:endParaRPr lang="cs-CZ" sz="2400" dirty="0" smtClean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66062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err="1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eSSL</a:t>
            </a: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 – transakční protokol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err="1" smtClean="0">
                <a:latin typeface="Palatino Linotype" panose="02040502050505030304" pitchFamily="18" charset="0"/>
              </a:rPr>
              <a:t>eSSL</a:t>
            </a:r>
            <a:r>
              <a:rPr lang="cs-CZ" sz="2400" dirty="0" smtClean="0">
                <a:latin typeface="Palatino Linotype" panose="02040502050505030304" pitchFamily="18" charset="0"/>
              </a:rPr>
              <a:t> automaticky sleduje prováděné operace s dokumenty, informace o nich ukládá do transakčního protokolu, ve kterém nemůže správce nebo uživatel provádět změny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v protokolu se ukládají údaje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o operacích prováděných s dokumenty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o uživateli, který operaci provádí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o času a datu operace</a:t>
            </a:r>
          </a:p>
          <a:p>
            <a:pPr lvl="1" algn="just"/>
            <a:r>
              <a:rPr lang="cs-CZ" sz="2400" dirty="0" err="1" smtClean="0">
                <a:latin typeface="Palatino Linotype" panose="02040502050505030304" pitchFamily="18" charset="0"/>
              </a:rPr>
              <a:t>eSSL</a:t>
            </a:r>
            <a:r>
              <a:rPr lang="cs-CZ" sz="2400" dirty="0" smtClean="0">
                <a:latin typeface="Palatino Linotype" panose="02040502050505030304" pitchFamily="18" charset="0"/>
              </a:rPr>
              <a:t> denní obsah transakčního protokolu automaticky na konci kalendářního dne uloží jako ztvárnění dokumentu ve formátu PDF/A</a:t>
            </a:r>
          </a:p>
          <a:p>
            <a:pPr lvl="1" algn="r"/>
            <a:endParaRPr lang="cs-CZ" sz="2400" dirty="0">
              <a:latin typeface="Palatino Linotype" panose="02040502050505030304" pitchFamily="18" charset="0"/>
            </a:endParaRPr>
          </a:p>
          <a:p>
            <a:pPr marL="914126" lvl="2" indent="0" algn="just">
              <a:buNone/>
            </a:pPr>
            <a:endParaRPr lang="cs-CZ" sz="1800" dirty="0" smtClean="0">
              <a:latin typeface="Palatino Linotype" panose="02040502050505030304" pitchFamily="18" charset="0"/>
            </a:endParaRPr>
          </a:p>
          <a:p>
            <a:pPr lvl="1" algn="just"/>
            <a:endParaRPr lang="cs-CZ" sz="2400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8548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err="1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eSSL</a:t>
            </a: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 – vyřazování dokumentů a jejich předávání k trvalému uložení archivu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err="1" smtClean="0">
                <a:latin typeface="Palatino Linotype" panose="02040502050505030304" pitchFamily="18" charset="0"/>
              </a:rPr>
              <a:t>eSSL</a:t>
            </a:r>
            <a:r>
              <a:rPr lang="cs-CZ" sz="2400" dirty="0" smtClean="0">
                <a:latin typeface="Palatino Linotype" panose="02040502050505030304" pitchFamily="18" charset="0"/>
              </a:rPr>
              <a:t> </a:t>
            </a:r>
            <a:r>
              <a:rPr lang="cs-CZ" sz="2400" dirty="0" smtClean="0">
                <a:latin typeface="Palatino Linotype" panose="02040502050505030304" pitchFamily="18" charset="0"/>
              </a:rPr>
              <a:t>umožňuje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export XML pro skartační řízení (SIP balíčky podle přílohy č. 2 a 3 národního standardu)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import </a:t>
            </a:r>
            <a:r>
              <a:rPr lang="cs-CZ" sz="2000" dirty="0" err="1" smtClean="0">
                <a:latin typeface="Palatino Linotype" panose="02040502050505030304" pitchFamily="18" charset="0"/>
              </a:rPr>
              <a:t>metadat</a:t>
            </a:r>
            <a:r>
              <a:rPr lang="cs-CZ" sz="2000" dirty="0" smtClean="0">
                <a:latin typeface="Palatino Linotype" panose="02040502050505030304" pitchFamily="18" charset="0"/>
              </a:rPr>
              <a:t> obsahujících informace o rozhodnutí ve skartačním řízení (XML podle přílohy č. 4)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export nebo přenos dokumentů a jejich </a:t>
            </a:r>
            <a:r>
              <a:rPr lang="cs-CZ" sz="2000" dirty="0" err="1" smtClean="0">
                <a:latin typeface="Palatino Linotype" panose="02040502050505030304" pitchFamily="18" charset="0"/>
              </a:rPr>
              <a:t>metadat</a:t>
            </a:r>
            <a:r>
              <a:rPr lang="cs-CZ" sz="2000" dirty="0" smtClean="0">
                <a:latin typeface="Palatino Linotype" panose="02040502050505030304" pitchFamily="18" charset="0"/>
              </a:rPr>
              <a:t> do </a:t>
            </a:r>
            <a:r>
              <a:rPr lang="cs-CZ" sz="2000" dirty="0">
                <a:latin typeface="Palatino Linotype" panose="02040502050505030304" pitchFamily="18" charset="0"/>
              </a:rPr>
              <a:t>archivu (SIP balíčky podle přílohy č. 2 a 3 národního standardu)</a:t>
            </a:r>
            <a:endParaRPr lang="cs-CZ" sz="2000" dirty="0" smtClean="0">
              <a:latin typeface="Palatino Linotype" panose="02040502050505030304" pitchFamily="18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import </a:t>
            </a:r>
            <a:r>
              <a:rPr lang="cs-CZ" sz="2000" dirty="0" err="1" smtClean="0">
                <a:latin typeface="Palatino Linotype" panose="02040502050505030304" pitchFamily="18" charset="0"/>
              </a:rPr>
              <a:t>metadat</a:t>
            </a:r>
            <a:r>
              <a:rPr lang="cs-CZ" sz="2000" dirty="0" smtClean="0">
                <a:latin typeface="Palatino Linotype" panose="02040502050505030304" pitchFamily="18" charset="0"/>
              </a:rPr>
              <a:t> obsahujících informace o uložení archiválií v archivu a zničení jejich replik </a:t>
            </a:r>
            <a:r>
              <a:rPr lang="cs-CZ" sz="2000" dirty="0" smtClean="0">
                <a:latin typeface="Palatino Linotype" panose="02040502050505030304" pitchFamily="18" charset="0"/>
              </a:rPr>
              <a:t>v </a:t>
            </a:r>
            <a:r>
              <a:rPr lang="cs-CZ" sz="2000" dirty="0" err="1" smtClean="0">
                <a:latin typeface="Palatino Linotype" panose="02040502050505030304" pitchFamily="18" charset="0"/>
              </a:rPr>
              <a:t>eSSL</a:t>
            </a:r>
            <a:r>
              <a:rPr lang="cs-CZ" sz="2000" dirty="0" smtClean="0">
                <a:latin typeface="Palatino Linotype" panose="02040502050505030304" pitchFamily="18" charset="0"/>
              </a:rPr>
              <a:t> </a:t>
            </a:r>
            <a:r>
              <a:rPr lang="cs-CZ" sz="2000" dirty="0">
                <a:latin typeface="Palatino Linotype" panose="02040502050505030304" pitchFamily="18" charset="0"/>
              </a:rPr>
              <a:t>na </a:t>
            </a:r>
            <a:r>
              <a:rPr lang="cs-CZ" sz="2000" dirty="0" smtClean="0">
                <a:latin typeface="Palatino Linotype" panose="02040502050505030304" pitchFamily="18" charset="0"/>
              </a:rPr>
              <a:t>základě potvrzení přenosu do archivu</a:t>
            </a:r>
          </a:p>
          <a:p>
            <a:pPr lvl="1" algn="r"/>
            <a:endParaRPr lang="cs-CZ" sz="2400" dirty="0">
              <a:latin typeface="Palatino Linotype" panose="02040502050505030304" pitchFamily="18" charset="0"/>
            </a:endParaRPr>
          </a:p>
          <a:p>
            <a:pPr marL="914126" lvl="2" indent="0" algn="just">
              <a:buNone/>
            </a:pPr>
            <a:endParaRPr lang="cs-CZ" sz="1800" dirty="0" smtClean="0">
              <a:latin typeface="Palatino Linotype" panose="02040502050505030304" pitchFamily="18" charset="0"/>
            </a:endParaRPr>
          </a:p>
          <a:p>
            <a:pPr lvl="1" algn="just"/>
            <a:endParaRPr lang="cs-CZ" sz="2400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19192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Postup skartačního řízení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 algn="r"/>
            <a:endParaRPr lang="cs-CZ" sz="2400" dirty="0">
              <a:latin typeface="Palatino Linotype" panose="02040502050505030304" pitchFamily="18" charset="0"/>
            </a:endParaRPr>
          </a:p>
          <a:p>
            <a:pPr marL="736282" lvl="1" indent="-457200" algn="just">
              <a:spcBef>
                <a:spcPts val="0"/>
              </a:spcBef>
              <a:buClr>
                <a:srgbClr val="C00000"/>
              </a:buClr>
            </a:pPr>
            <a:r>
              <a:rPr lang="cs-CZ" sz="2400" dirty="0">
                <a:latin typeface="Palatino Linotype"/>
              </a:rPr>
              <a:t>na základě </a:t>
            </a:r>
            <a:r>
              <a:rPr lang="cs-CZ" sz="2400" dirty="0" smtClean="0">
                <a:latin typeface="Palatino Linotype"/>
              </a:rPr>
              <a:t>žádosti původce, jejíž přílohu tvoří seznamy vyřazovaných dokumentů</a:t>
            </a:r>
          </a:p>
          <a:p>
            <a:pPr marL="736282" lvl="1" indent="-457200" algn="just">
              <a:spcBef>
                <a:spcPts val="0"/>
              </a:spcBef>
              <a:buClr>
                <a:srgbClr val="C00000"/>
              </a:buClr>
            </a:pPr>
            <a:r>
              <a:rPr lang="cs-CZ" sz="2400" dirty="0" smtClean="0">
                <a:latin typeface="Palatino Linotype"/>
              </a:rPr>
              <a:t>archivář posoudí navrhované dokumenty</a:t>
            </a:r>
          </a:p>
          <a:p>
            <a:pPr marL="736282" lvl="1" indent="-457200" algn="just">
              <a:spcBef>
                <a:spcPts val="0"/>
              </a:spcBef>
              <a:buClr>
                <a:srgbClr val="C00000"/>
              </a:buClr>
            </a:pPr>
            <a:r>
              <a:rPr lang="cs-CZ" sz="2400" dirty="0" smtClean="0">
                <a:latin typeface="Palatino Linotype"/>
              </a:rPr>
              <a:t>na </a:t>
            </a:r>
            <a:r>
              <a:rPr lang="cs-CZ" sz="2400" dirty="0">
                <a:latin typeface="Palatino Linotype"/>
              </a:rPr>
              <a:t>základě rozhodnutí </a:t>
            </a:r>
            <a:r>
              <a:rPr lang="cs-CZ" sz="2400" dirty="0" smtClean="0">
                <a:latin typeface="Palatino Linotype"/>
              </a:rPr>
              <a:t>jsou zpracovány </a:t>
            </a:r>
            <a:r>
              <a:rPr lang="cs-CZ" sz="2400" dirty="0">
                <a:latin typeface="Palatino Linotype"/>
              </a:rPr>
              <a:t>definitivní </a:t>
            </a:r>
            <a:r>
              <a:rPr lang="cs-CZ" sz="2400" dirty="0" smtClean="0">
                <a:latin typeface="Palatino Linotype"/>
              </a:rPr>
              <a:t>seznamy, které jsou součástí protokolu o skartačním řízení </a:t>
            </a:r>
          </a:p>
          <a:p>
            <a:pPr marL="1193345" lvl="2" indent="-457200" algn="just">
              <a:spcBef>
                <a:spcPts val="0"/>
              </a:spcBef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/>
              </a:rPr>
              <a:t>dokumenty S původce zničí</a:t>
            </a:r>
          </a:p>
          <a:p>
            <a:pPr marL="1193345" lvl="2" indent="-457200" algn="just">
              <a:spcBef>
                <a:spcPts val="0"/>
              </a:spcBef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/>
              </a:rPr>
              <a:t>vybrané archiválie původce předá do příslušného archivu (o předání vyhotoví archivář záznam)</a:t>
            </a:r>
            <a:endParaRPr lang="cs-CZ" sz="2000" dirty="0">
              <a:latin typeface="Palatino Linotype"/>
            </a:endParaRPr>
          </a:p>
          <a:p>
            <a:pPr marL="914126" lvl="2" indent="0" algn="just">
              <a:buNone/>
            </a:pPr>
            <a:endParaRPr lang="cs-CZ" sz="1800" dirty="0" smtClean="0">
              <a:latin typeface="Palatino Linotype" panose="02040502050505030304" pitchFamily="18" charset="0"/>
            </a:endParaRPr>
          </a:p>
          <a:p>
            <a:pPr lvl="1" algn="just"/>
            <a:endParaRPr lang="cs-CZ" sz="2400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93762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Seznamy vyřazovaných dokumentů z </a:t>
            </a:r>
            <a:r>
              <a:rPr lang="cs-CZ" sz="3200" b="1" i="0" dirty="0" err="1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eSSL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 algn="r"/>
            <a:endParaRPr lang="cs-CZ" sz="2400" dirty="0">
              <a:latin typeface="Palatino Linotype" panose="02040502050505030304" pitchFamily="18" charset="0"/>
            </a:endParaRPr>
          </a:p>
          <a:p>
            <a:pPr marL="914126" lvl="2" indent="0" algn="just">
              <a:buNone/>
            </a:pPr>
            <a:endParaRPr lang="cs-CZ" sz="1800" dirty="0" smtClean="0">
              <a:latin typeface="Palatino Linotype" panose="02040502050505030304" pitchFamily="18" charset="0"/>
            </a:endParaRPr>
          </a:p>
          <a:p>
            <a:pPr lvl="1" algn="just"/>
            <a:endParaRPr lang="cs-CZ" sz="2400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925" y="1821307"/>
            <a:ext cx="8786951" cy="153568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1924" y="3501008"/>
            <a:ext cx="9145016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8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685801"/>
            <a:ext cx="10016104" cy="870991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4" y="1828800"/>
            <a:ext cx="9396534" cy="440851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sz="2200" dirty="0" smtClean="0"/>
          </a:p>
          <a:p>
            <a:pPr marL="0" indent="0" algn="ctr">
              <a:buNone/>
            </a:pPr>
            <a:r>
              <a:rPr lang="cs-CZ" sz="9600" dirty="0" smtClean="0">
                <a:latin typeface="Palatino Linotype" pitchFamily="18" charset="0"/>
              </a:rPr>
              <a:t>A to je vše.</a:t>
            </a:r>
          </a:p>
          <a:p>
            <a:pPr lvl="1"/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5083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Co je to spisová služba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628800"/>
            <a:ext cx="9977615" cy="4824536"/>
          </a:xfrm>
        </p:spPr>
        <p:txBody>
          <a:bodyPr anchor="t">
            <a:normAutofit/>
          </a:bodyPr>
          <a:lstStyle/>
          <a:p>
            <a:pPr algn="just"/>
            <a:r>
              <a:rPr lang="cs-CZ" dirty="0" smtClean="0">
                <a:latin typeface="Palatino Linotype" panose="02040502050505030304" pitchFamily="18" charset="0"/>
              </a:rPr>
              <a:t>životní cyklus dokumentů zahrnující příjem, označování, evidenci, rozdělování, oběh, vyřizování, vyhotovování, podepisování, odesílání, ukládání a vyřazování </a:t>
            </a:r>
          </a:p>
          <a:p>
            <a:r>
              <a:rPr lang="cs-CZ" dirty="0" smtClean="0">
                <a:latin typeface="Palatino Linotype" panose="02040502050505030304" pitchFamily="18" charset="0"/>
              </a:rPr>
              <a:t>formy: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dirty="0">
                <a:latin typeface="Palatino Linotype" panose="02040502050505030304" pitchFamily="18" charset="0"/>
              </a:rPr>
              <a:t>l</a:t>
            </a:r>
            <a:r>
              <a:rPr lang="cs-CZ" dirty="0" smtClean="0">
                <a:latin typeface="Palatino Linotype" panose="02040502050505030304" pitchFamily="18" charset="0"/>
              </a:rPr>
              <a:t>istinná – listinné evidence, doručené/vlastní dokumenty v digitální podobě  původce pro účely uchování převádí do listinné formy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dirty="0">
                <a:latin typeface="Palatino Linotype" panose="02040502050505030304" pitchFamily="18" charset="0"/>
              </a:rPr>
              <a:t>e</a:t>
            </a:r>
            <a:r>
              <a:rPr lang="cs-CZ" dirty="0" smtClean="0">
                <a:latin typeface="Palatino Linotype" panose="02040502050505030304" pitchFamily="18" charset="0"/>
              </a:rPr>
              <a:t>lektronická – doručené/vlastní dokumenty v listinné podobě původce </a:t>
            </a:r>
            <a:r>
              <a:rPr lang="cs-CZ" b="1" dirty="0" smtClean="0">
                <a:latin typeface="Palatino Linotype" panose="02040502050505030304" pitchFamily="18" charset="0"/>
              </a:rPr>
              <a:t>zpravidla</a:t>
            </a:r>
            <a:r>
              <a:rPr lang="cs-CZ" dirty="0" smtClean="0">
                <a:latin typeface="Palatino Linotype" panose="02040502050505030304" pitchFamily="18" charset="0"/>
              </a:rPr>
              <a:t> převádí do „digitální“ formy, digitální/digitalizované dokumenty jsou zpracovávány prostřednictvím elektronického systému spisové služby, v něm jsou evidovány i listinné dokumenty</a:t>
            </a:r>
            <a:endParaRPr lang="cs-CZ" dirty="0">
              <a:latin typeface="Palatino Linotype" panose="02040502050505030304" pitchFamily="18" charset="0"/>
            </a:endParaRPr>
          </a:p>
          <a:p>
            <a:pPr marL="457063" lvl="1" indent="0" algn="just">
              <a:buClr>
                <a:schemeClr val="tx1"/>
              </a:buClr>
              <a:buNone/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48816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28800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cs-CZ" sz="3200" b="1" dirty="0">
                <a:latin typeface="Palatino Linotype"/>
              </a:rPr>
              <a:t>Veřejnoprávní</a:t>
            </a:r>
            <a:r>
              <a:rPr lang="cs-CZ" b="1" dirty="0" smtClean="0"/>
              <a:t> </a:t>
            </a:r>
            <a:r>
              <a:rPr lang="cs-CZ" sz="3200" b="1" dirty="0">
                <a:latin typeface="Palatino Linotype"/>
              </a:rPr>
              <a:t>původci a </a:t>
            </a:r>
            <a:r>
              <a:rPr lang="cs-CZ" sz="3200" b="1" dirty="0" smtClean="0">
                <a:latin typeface="Palatino Linotype"/>
              </a:rPr>
              <a:t>forma výkonu </a:t>
            </a:r>
            <a:r>
              <a:rPr lang="cs-CZ" sz="3200" b="1" dirty="0">
                <a:latin typeface="Palatino Linotype"/>
              </a:rPr>
              <a:t>spisové služby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36589948"/>
              </p:ext>
            </p:extLst>
          </p:nvPr>
        </p:nvGraphicFramePr>
        <p:xfrm>
          <a:off x="1701924" y="1412777"/>
          <a:ext cx="9721079" cy="5128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4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597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rgbClr val="C00000"/>
                          </a:solidFill>
                          <a:latin typeface="Palatino Linotype" pitchFamily="18" charset="0"/>
                        </a:rPr>
                        <a:t>Listinná</a:t>
                      </a:r>
                      <a:endParaRPr lang="cs-CZ" sz="2800" noProof="0" dirty="0">
                        <a:solidFill>
                          <a:srgbClr val="C00000"/>
                        </a:solidFill>
                        <a:latin typeface="Palatino Linotype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noProof="0" dirty="0" smtClean="0">
                          <a:solidFill>
                            <a:srgbClr val="C00000"/>
                          </a:solidFill>
                          <a:latin typeface="Palatino Linotype" pitchFamily="18" charset="0"/>
                        </a:rPr>
                        <a:t>Listinná/omezeně</a:t>
                      </a:r>
                      <a:endParaRPr lang="cs-CZ" sz="2800" noProof="0" dirty="0">
                        <a:solidFill>
                          <a:srgbClr val="C00000"/>
                        </a:solidFill>
                        <a:latin typeface="Palatino Linotype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noProof="0" dirty="0" smtClean="0">
                          <a:solidFill>
                            <a:srgbClr val="C00000"/>
                          </a:solidFill>
                          <a:latin typeface="Palatino Linotype" pitchFamily="18" charset="0"/>
                        </a:rPr>
                        <a:t> </a:t>
                      </a:r>
                      <a:r>
                        <a:rPr lang="cs-CZ" sz="2800" noProof="0" dirty="0" err="1" smtClean="0">
                          <a:solidFill>
                            <a:srgbClr val="C00000"/>
                          </a:solidFill>
                          <a:latin typeface="Palatino Linotype" pitchFamily="18" charset="0"/>
                        </a:rPr>
                        <a:t>eSSL</a:t>
                      </a:r>
                      <a:endParaRPr lang="cs-CZ" sz="2800" noProof="0" dirty="0">
                        <a:solidFill>
                          <a:srgbClr val="C00000"/>
                        </a:solidFill>
                        <a:latin typeface="Palatino Linotype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997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státní podniky</a:t>
                      </a:r>
                    </a:p>
                    <a:p>
                      <a:pPr marL="285750" indent="-285750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obce </a:t>
                      </a:r>
                      <a:r>
                        <a:rPr lang="cs-CZ" i="1" dirty="0" smtClean="0">
                          <a:latin typeface="Palatino Linotype" panose="02040502050505030304" pitchFamily="18" charset="0"/>
                        </a:rPr>
                        <a:t>(s</a:t>
                      </a:r>
                      <a:r>
                        <a:rPr lang="cs-CZ" i="1" baseline="0" dirty="0" smtClean="0">
                          <a:latin typeface="Palatino Linotype" panose="02040502050505030304" pitchFamily="18" charset="0"/>
                        </a:rPr>
                        <a:t> výjimkou uvedených ve sloupci „Omezeně“ a </a:t>
                      </a:r>
                      <a:r>
                        <a:rPr lang="cs-CZ" i="1" baseline="0" dirty="0" err="1" smtClean="0">
                          <a:latin typeface="Palatino Linotype" panose="02040502050505030304" pitchFamily="18" charset="0"/>
                        </a:rPr>
                        <a:t>eSSL</a:t>
                      </a:r>
                      <a:r>
                        <a:rPr lang="cs-CZ" i="1" baseline="0" dirty="0" smtClean="0">
                          <a:latin typeface="Palatino Linotype" panose="02040502050505030304" pitchFamily="18" charset="0"/>
                        </a:rPr>
                        <a:t>)</a:t>
                      </a:r>
                      <a:endParaRPr lang="cs-CZ" i="1" dirty="0" smtClean="0">
                        <a:latin typeface="Palatino Linotype" panose="02040502050505030304" pitchFamily="18" charset="0"/>
                      </a:endParaRPr>
                    </a:p>
                    <a:p>
                      <a:pPr marL="285750" indent="-285750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veřejné </a:t>
                      </a:r>
                      <a:r>
                        <a:rPr lang="cs-CZ" dirty="0" smtClean="0">
                          <a:latin typeface="Palatino Linotype" panose="02040502050505030304" pitchFamily="18" charset="0"/>
                        </a:rPr>
                        <a:t>výzkumné instituce</a:t>
                      </a:r>
                    </a:p>
                    <a:p>
                      <a:pPr>
                        <a:buClr>
                          <a:srgbClr val="C00000"/>
                        </a:buClr>
                      </a:pP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5664" marR="0" lvl="0" indent="-285664" algn="l" defTabSz="457063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  <a:tabLst/>
                        <a:defRPr/>
                      </a:pPr>
                      <a:r>
                        <a:rPr lang="cs-CZ" sz="1400" dirty="0" smtClean="0">
                          <a:latin typeface="Palatino Linotype" panose="02040502050505030304" pitchFamily="18" charset="0"/>
                        </a:rPr>
                        <a:t>školy a školská zařízení s výjimkou mateřských škol, výchovných a ubytovacích zařízení a zařízení školního stravování</a:t>
                      </a:r>
                    </a:p>
                    <a:p>
                      <a:pPr marL="285664" marR="0" lvl="0" indent="-285664" algn="l" defTabSz="457063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  <a:tabLst/>
                        <a:defRPr/>
                      </a:pPr>
                      <a:r>
                        <a:rPr lang="cs-CZ" sz="1400" dirty="0" smtClean="0">
                          <a:latin typeface="Palatino Linotype" panose="02040502050505030304" pitchFamily="18" charset="0"/>
                        </a:rPr>
                        <a:t>právnické osoby zřízené nebo založené územními samosprávnými celky</a:t>
                      </a:r>
                    </a:p>
                    <a:p>
                      <a:pPr marL="285664" marR="0" lvl="0" indent="-285664" algn="l" defTabSz="457063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  <a:tabLst/>
                        <a:defRPr/>
                      </a:pPr>
                      <a:r>
                        <a:rPr lang="cs-CZ" sz="1400" dirty="0" smtClean="0">
                          <a:latin typeface="Palatino Linotype" panose="02040502050505030304" pitchFamily="18" charset="0"/>
                        </a:rPr>
                        <a:t>organizační složky územních samosprávných celků</a:t>
                      </a:r>
                    </a:p>
                    <a:p>
                      <a:pPr marL="285664" lvl="0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400" kern="1200" cap="none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obce </a:t>
                      </a:r>
                      <a:r>
                        <a:rPr lang="cs-CZ" sz="1400" kern="1200" cap="none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bez pověřeného obecního úřadu, bez stavebního nebo matričního úřadu, městská část nebo městský obvod územně členěného statutárního města, na něž nebyla přenesena alespoň část působnosti obce s pověřeným obecním úřadem nebo působnosti obce se stavebním nebo matričním úřadem</a:t>
                      </a:r>
                      <a:endParaRPr lang="cs-CZ" sz="1400" kern="1200" cap="none" noProof="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organizační složky státu</a:t>
                      </a:r>
                    </a:p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ozbrojené síly</a:t>
                      </a:r>
                    </a:p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bezpečnostní sbory</a:t>
                      </a:r>
                    </a:p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státní příspěvkové organizace</a:t>
                      </a:r>
                    </a:p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vysoké školy</a:t>
                      </a:r>
                    </a:p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zdravotní pojišťovny</a:t>
                      </a:r>
                    </a:p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právnické osoby zřízené zákonem</a:t>
                      </a:r>
                    </a:p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kraje a hlavní město Praha</a:t>
                      </a:r>
                      <a:endParaRPr lang="cs-CZ" sz="1800" kern="1200" cap="none" noProof="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7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Povinnosti při uchování digitálních  dokumentů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/>
            <a:r>
              <a:rPr lang="cs-CZ" sz="2400" dirty="0" smtClean="0">
                <a:latin typeface="Palatino Linotype" panose="02040502050505030304" pitchFamily="18" charset="0"/>
              </a:rPr>
              <a:t>§ 3 odst. 5 archivního zákona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zajištění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věrohodnosti </a:t>
            </a:r>
            <a:r>
              <a:rPr lang="cs-CZ" sz="2000" dirty="0">
                <a:latin typeface="Palatino Linotype" panose="02040502050505030304" pitchFamily="18" charset="0"/>
              </a:rPr>
              <a:t>původu </a:t>
            </a:r>
            <a:r>
              <a:rPr lang="cs-CZ" sz="2000" dirty="0" smtClean="0">
                <a:latin typeface="Palatino Linotype" panose="02040502050505030304" pitchFamily="18" charset="0"/>
              </a:rPr>
              <a:t>dokumentů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neporušitelnosti </a:t>
            </a:r>
            <a:r>
              <a:rPr lang="cs-CZ" sz="2000" dirty="0">
                <a:latin typeface="Palatino Linotype" panose="02040502050505030304" pitchFamily="18" charset="0"/>
              </a:rPr>
              <a:t>jejich obsahu a </a:t>
            </a:r>
            <a:r>
              <a:rPr lang="cs-CZ" sz="2000" dirty="0" smtClean="0">
                <a:latin typeface="Palatino Linotype" panose="02040502050505030304" pitchFamily="18" charset="0"/>
              </a:rPr>
              <a:t>čitelnosti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tvorba </a:t>
            </a:r>
            <a:r>
              <a:rPr lang="cs-CZ" sz="2000" dirty="0">
                <a:latin typeface="Palatino Linotype" panose="02040502050505030304" pitchFamily="18" charset="0"/>
              </a:rPr>
              <a:t>a správa </a:t>
            </a:r>
            <a:r>
              <a:rPr lang="cs-CZ" sz="2000" dirty="0" err="1">
                <a:latin typeface="Palatino Linotype" panose="02040502050505030304" pitchFamily="18" charset="0"/>
              </a:rPr>
              <a:t>metadat</a:t>
            </a:r>
            <a:r>
              <a:rPr lang="cs-CZ" sz="2000" dirty="0">
                <a:latin typeface="Palatino Linotype" panose="02040502050505030304" pitchFamily="18" charset="0"/>
              </a:rPr>
              <a:t> náležejících k těmto dokumentům v souladu </a:t>
            </a:r>
            <a:r>
              <a:rPr lang="cs-CZ" sz="2000" dirty="0" smtClean="0">
                <a:latin typeface="Palatino Linotype" panose="02040502050505030304" pitchFamily="18" charset="0"/>
              </a:rPr>
              <a:t>archivním zákonem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připojení </a:t>
            </a:r>
            <a:r>
              <a:rPr lang="cs-CZ" sz="2000" dirty="0">
                <a:latin typeface="Palatino Linotype" panose="02040502050505030304" pitchFamily="18" charset="0"/>
              </a:rPr>
              <a:t>údajů prokazujících existenci dokumentu v </a:t>
            </a:r>
            <a:r>
              <a:rPr lang="cs-CZ" sz="2000" dirty="0" smtClean="0">
                <a:latin typeface="Palatino Linotype" panose="02040502050505030304" pitchFamily="18" charset="0"/>
              </a:rPr>
              <a:t>čase 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tyto </a:t>
            </a:r>
            <a:r>
              <a:rPr lang="cs-CZ" sz="2400" dirty="0">
                <a:latin typeface="Palatino Linotype" panose="02040502050505030304" pitchFamily="18" charset="0"/>
              </a:rPr>
              <a:t>vlastnosti musí být zachovány do doby provedení výběru </a:t>
            </a:r>
            <a:r>
              <a:rPr lang="cs-CZ" sz="2400" dirty="0" smtClean="0">
                <a:latin typeface="Palatino Linotype" panose="02040502050505030304" pitchFamily="18" charset="0"/>
              </a:rPr>
              <a:t>archiválií</a:t>
            </a:r>
            <a:endParaRPr lang="cs-CZ" sz="2400" dirty="0">
              <a:latin typeface="Palatino Linotype" panose="02040502050505030304" pitchFamily="18" charset="0"/>
            </a:endParaRPr>
          </a:p>
          <a:p>
            <a:endParaRPr lang="cs-CZ" sz="2400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411145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</a:pPr>
            <a:r>
              <a:rPr lang="cs-CZ" sz="3200" b="1" dirty="0" smtClean="0">
                <a:latin typeface="Palatino Linotype" panose="02040502050505030304" pitchFamily="18" charset="0"/>
              </a:rPr>
              <a:t>Zajištění </a:t>
            </a:r>
            <a:r>
              <a:rPr lang="cs-CZ" sz="3200" b="1" dirty="0">
                <a:latin typeface="Palatino Linotype" panose="02040502050505030304" pitchFamily="18" charset="0"/>
              </a:rPr>
              <a:t>věrohodnost původu dokumentů</a:t>
            </a:r>
            <a:endParaRPr lang="cs-CZ" sz="3200" b="1" i="0" dirty="0">
              <a:solidFill>
                <a:schemeClr val="tx1"/>
              </a:solidFill>
              <a:latin typeface="Palatino Linotype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628800"/>
            <a:ext cx="9977615" cy="4824536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procesní postupy identifikace původu dokumentů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u doručených dokumentů – odesílatel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u vlastních dokumentů – zpracovatel a schvalovatel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ověření elektronických zabezpečovacích prvků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uznávaný elektronický podpis – </a:t>
            </a:r>
            <a:r>
              <a:rPr lang="cs-CZ" sz="2000" dirty="0">
                <a:latin typeface="Palatino Linotype" panose="02040502050505030304" pitchFamily="18" charset="0"/>
              </a:rPr>
              <a:t>i</a:t>
            </a:r>
            <a:r>
              <a:rPr lang="cs-CZ" sz="2000" dirty="0" smtClean="0">
                <a:latin typeface="Palatino Linotype" panose="02040502050505030304" pitchFamily="18" charset="0"/>
              </a:rPr>
              <a:t>dentifikace podepisující osoby, projev její vůle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uznávaná elektronická značka/pečeť </a:t>
            </a:r>
            <a:r>
              <a:rPr lang="cs-CZ" sz="2000" dirty="0">
                <a:latin typeface="Palatino Linotype" panose="02040502050505030304" pitchFamily="18" charset="0"/>
              </a:rPr>
              <a:t>– identifikace označující osoby, integrita dat a správnost původu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kvalifikované elektronické časové razítko - </a:t>
            </a:r>
            <a:r>
              <a:rPr lang="cs-CZ" sz="2000" dirty="0">
                <a:latin typeface="Palatino Linotype" panose="02040502050505030304" pitchFamily="18" charset="0"/>
              </a:rPr>
              <a:t>existence dat v daném čase</a:t>
            </a:r>
          </a:p>
          <a:p>
            <a:pPr lvl="2"/>
            <a:endParaRPr lang="cs-CZ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54241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</a:pPr>
            <a:r>
              <a:rPr lang="cs-CZ" sz="3200" b="1" dirty="0" smtClean="0">
                <a:latin typeface="Palatino Linotype" panose="02040502050505030304" pitchFamily="18" charset="0"/>
              </a:rPr>
              <a:t>Zajištění </a:t>
            </a:r>
            <a:r>
              <a:rPr lang="cs-CZ" sz="3200" b="1" dirty="0">
                <a:latin typeface="Palatino Linotype" panose="02040502050505030304" pitchFamily="18" charset="0"/>
              </a:rPr>
              <a:t>neporušitelnosti </a:t>
            </a:r>
            <a:r>
              <a:rPr lang="cs-CZ" sz="3200" b="1" dirty="0" smtClean="0">
                <a:latin typeface="Palatino Linotype" panose="02040502050505030304" pitchFamily="18" charset="0"/>
              </a:rPr>
              <a:t>obsahu dokumentů</a:t>
            </a:r>
            <a:endParaRPr lang="cs-CZ" sz="3200" b="1" dirty="0">
              <a:latin typeface="Palatino Linotype" panose="02040502050505030304" pitchFamily="18" charset="0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/>
            <a:r>
              <a:rPr lang="cs-CZ" sz="2400" dirty="0" smtClean="0">
                <a:latin typeface="Palatino Linotype" panose="02040502050505030304" pitchFamily="18" charset="0"/>
              </a:rPr>
              <a:t>procesní rovina (koncepce úložiště)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nastavení přístupových práv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oprávnění k operacím pro jednotlivé uživatele</a:t>
            </a:r>
          </a:p>
          <a:p>
            <a:pPr lvl="1"/>
            <a:r>
              <a:rPr lang="cs-CZ" sz="2400" dirty="0">
                <a:latin typeface="Palatino Linotype" panose="02040502050505030304" pitchFamily="18" charset="0"/>
              </a:rPr>
              <a:t>t</a:t>
            </a:r>
            <a:r>
              <a:rPr lang="cs-CZ" sz="2400" dirty="0" smtClean="0">
                <a:latin typeface="Palatino Linotype" panose="02040502050505030304" pitchFamily="18" charset="0"/>
              </a:rPr>
              <a:t>echnická rovina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např. elektronická značka, ukládání otisků dokumentů (</a:t>
            </a:r>
            <a:r>
              <a:rPr lang="cs-CZ" sz="2000" dirty="0" err="1" smtClean="0">
                <a:latin typeface="Palatino Linotype" panose="02040502050505030304" pitchFamily="18" charset="0"/>
              </a:rPr>
              <a:t>hashovací</a:t>
            </a:r>
            <a:r>
              <a:rPr lang="cs-CZ" sz="2000" dirty="0" smtClean="0">
                <a:latin typeface="Palatino Linotype" panose="02040502050505030304" pitchFamily="18" charset="0"/>
              </a:rPr>
              <a:t> funkce) – transakční protokoly</a:t>
            </a:r>
            <a:endParaRPr lang="cs-CZ" sz="2000" dirty="0">
              <a:latin typeface="Palatino Linotype" panose="0204050205050503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cs-CZ" sz="2000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58705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</a:pPr>
            <a:r>
              <a:rPr lang="cs-CZ" sz="3200" b="1" dirty="0" smtClean="0">
                <a:latin typeface="Palatino Linotype" panose="02040502050505030304" pitchFamily="18" charset="0"/>
              </a:rPr>
              <a:t>Zajištění čitelnosti dokumentů</a:t>
            </a:r>
            <a:endParaRPr lang="cs-CZ" sz="3200" b="1" dirty="0">
              <a:latin typeface="Palatino Linotype" panose="02040502050505030304" pitchFamily="18" charset="0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ukládání dokumentů ve výstupních formátech stanovených vyhláškou č. 259/2012 Sb.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statické textové dokumenty - PDF/A</a:t>
            </a:r>
            <a:r>
              <a:rPr lang="cs-CZ" sz="2000" dirty="0">
                <a:latin typeface="Palatino Linotype" panose="02040502050505030304" pitchFamily="18" charset="0"/>
              </a:rPr>
              <a:t>, ISO </a:t>
            </a:r>
            <a:r>
              <a:rPr lang="cs-CZ" sz="2000" dirty="0" smtClean="0">
                <a:latin typeface="Palatino Linotype" panose="02040502050505030304" pitchFamily="18" charset="0"/>
              </a:rPr>
              <a:t>19005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statické obrazové dokumenty - </a:t>
            </a:r>
            <a:r>
              <a:rPr lang="cs-CZ" sz="2000" dirty="0">
                <a:latin typeface="Palatino Linotype" panose="02040502050505030304" pitchFamily="18" charset="0"/>
              </a:rPr>
              <a:t>PNG, ISO/IEC 15948; TIF/TIFF, revize 6 – nekomprimovaný; JPEG/JFIF, ISO/IEC </a:t>
            </a:r>
            <a:r>
              <a:rPr lang="cs-CZ" sz="2000" dirty="0" smtClean="0">
                <a:latin typeface="Palatino Linotype" panose="02040502050505030304" pitchFamily="18" charset="0"/>
              </a:rPr>
              <a:t>10918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dynamické obrazové dokumenty - </a:t>
            </a:r>
            <a:r>
              <a:rPr lang="cs-CZ" sz="2000" dirty="0">
                <a:latin typeface="Palatino Linotype" panose="02040502050505030304" pitchFamily="18" charset="0"/>
              </a:rPr>
              <a:t>MPEG-2, ISO/IEC 13818; MPEG-1, ISO/IEC 11172; </a:t>
            </a:r>
            <a:r>
              <a:rPr lang="cs-CZ" sz="2000" dirty="0" smtClean="0">
                <a:latin typeface="Palatino Linotype" panose="02040502050505030304" pitchFamily="18" charset="0"/>
              </a:rPr>
              <a:t>GIF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zvukové dokumenty </a:t>
            </a:r>
            <a:r>
              <a:rPr lang="cs-CZ" sz="2000" dirty="0">
                <a:latin typeface="Palatino Linotype" panose="02040502050505030304" pitchFamily="18" charset="0"/>
              </a:rPr>
              <a:t>- </a:t>
            </a:r>
            <a:r>
              <a:rPr lang="cs-CZ" sz="2000" dirty="0" smtClean="0">
                <a:latin typeface="Palatino Linotype" panose="02040502050505030304" pitchFamily="18" charset="0"/>
              </a:rPr>
              <a:t>MP2; MP3; PCM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databáze - XML</a:t>
            </a: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66684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</a:pPr>
            <a:r>
              <a:rPr lang="cs-CZ" sz="3200" b="1" dirty="0" smtClean="0">
                <a:latin typeface="Palatino Linotype" panose="02040502050505030304" pitchFamily="18" charset="0"/>
              </a:rPr>
              <a:t>Tvorba a správa </a:t>
            </a:r>
            <a:r>
              <a:rPr lang="cs-CZ" sz="3200" b="1" dirty="0" err="1" smtClean="0">
                <a:latin typeface="Palatino Linotype" panose="02040502050505030304" pitchFamily="18" charset="0"/>
              </a:rPr>
              <a:t>metadat</a:t>
            </a:r>
            <a:r>
              <a:rPr lang="cs-CZ" sz="3200" b="1" dirty="0" smtClean="0">
                <a:latin typeface="Palatino Linotype" panose="02040502050505030304" pitchFamily="18" charset="0"/>
              </a:rPr>
              <a:t> dokumentů</a:t>
            </a:r>
            <a:endParaRPr lang="cs-CZ" sz="3200" b="1" dirty="0">
              <a:latin typeface="Palatino Linotype" panose="02040502050505030304" pitchFamily="18" charset="0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>
                <a:latin typeface="Palatino Linotype" panose="02040502050505030304" pitchFamily="18" charset="0"/>
              </a:rPr>
              <a:t>dokumenty jsou v </a:t>
            </a:r>
            <a:r>
              <a:rPr lang="cs-CZ" sz="2400" dirty="0" err="1" smtClean="0">
                <a:latin typeface="Palatino Linotype" panose="02040502050505030304" pitchFamily="18" charset="0"/>
              </a:rPr>
              <a:t>eSSL</a:t>
            </a:r>
            <a:r>
              <a:rPr lang="cs-CZ" sz="2400" dirty="0" smtClean="0">
                <a:latin typeface="Palatino Linotype" panose="02040502050505030304" pitchFamily="18" charset="0"/>
              </a:rPr>
              <a:t> označovány </a:t>
            </a:r>
            <a:r>
              <a:rPr lang="cs-CZ" sz="2400" b="1" dirty="0" smtClean="0">
                <a:latin typeface="Palatino Linotype" panose="02040502050505030304" pitchFamily="18" charset="0"/>
              </a:rPr>
              <a:t>jednoznačným </a:t>
            </a:r>
            <a:r>
              <a:rPr lang="cs-CZ" sz="2400" b="1" dirty="0">
                <a:latin typeface="Palatino Linotype" panose="02040502050505030304" pitchFamily="18" charset="0"/>
              </a:rPr>
              <a:t>identifikátorem</a:t>
            </a:r>
          </a:p>
          <a:p>
            <a:pPr lvl="1" algn="just"/>
            <a:r>
              <a:rPr lang="cs-CZ" sz="2400" dirty="0">
                <a:latin typeface="Palatino Linotype" panose="02040502050505030304" pitchFamily="18" charset="0"/>
              </a:rPr>
              <a:t>v </a:t>
            </a:r>
            <a:r>
              <a:rPr lang="cs-CZ" sz="2400" dirty="0" err="1" smtClean="0">
                <a:latin typeface="Palatino Linotype" panose="02040502050505030304" pitchFamily="18" charset="0"/>
              </a:rPr>
              <a:t>eSSL</a:t>
            </a:r>
            <a:r>
              <a:rPr lang="cs-CZ" sz="2400" dirty="0" smtClean="0">
                <a:latin typeface="Palatino Linotype" panose="02040502050505030304" pitchFamily="18" charset="0"/>
              </a:rPr>
              <a:t> </a:t>
            </a:r>
            <a:r>
              <a:rPr lang="cs-CZ" sz="2400" dirty="0">
                <a:latin typeface="Palatino Linotype" panose="02040502050505030304" pitchFamily="18" charset="0"/>
              </a:rPr>
              <a:t>jsou o </a:t>
            </a:r>
            <a:r>
              <a:rPr lang="cs-CZ" sz="2400" dirty="0" smtClean="0">
                <a:latin typeface="Palatino Linotype" panose="02040502050505030304" pitchFamily="18" charset="0"/>
              </a:rPr>
              <a:t>dokumentu </a:t>
            </a:r>
            <a:r>
              <a:rPr lang="cs-CZ" sz="2400" dirty="0">
                <a:latin typeface="Palatino Linotype" panose="02040502050505030304" pitchFamily="18" charset="0"/>
              </a:rPr>
              <a:t>vedeny povinné </a:t>
            </a:r>
            <a:r>
              <a:rPr lang="cs-CZ" sz="2400" dirty="0" smtClean="0">
                <a:latin typeface="Palatino Linotype" panose="02040502050505030304" pitchFamily="18" charset="0"/>
              </a:rPr>
              <a:t>údaje: </a:t>
            </a:r>
            <a:endParaRPr lang="cs-CZ" sz="2400" dirty="0">
              <a:latin typeface="Palatino Linotype" panose="02040502050505030304" pitchFamily="18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cs-CZ" sz="2000" b="1" dirty="0" smtClean="0">
                <a:latin typeface="Palatino Linotype" panose="02040502050505030304" pitchFamily="18" charset="0"/>
              </a:rPr>
              <a:t> pořadové </a:t>
            </a:r>
            <a:r>
              <a:rPr lang="cs-CZ" sz="2000" b="1" dirty="0">
                <a:latin typeface="Palatino Linotype" panose="02040502050505030304" pitchFamily="18" charset="0"/>
              </a:rPr>
              <a:t>číslo </a:t>
            </a:r>
            <a:r>
              <a:rPr lang="cs-CZ" sz="2000" i="1" dirty="0" smtClean="0">
                <a:latin typeface="Palatino Linotype" panose="02040502050505030304" pitchFamily="18" charset="0"/>
              </a:rPr>
              <a:t>(základ čísla jednacího</a:t>
            </a:r>
            <a:r>
              <a:rPr lang="cs-CZ" sz="2000" dirty="0" smtClean="0">
                <a:latin typeface="Palatino Linotype" panose="02040502050505030304" pitchFamily="18" charset="0"/>
              </a:rPr>
              <a:t>), </a:t>
            </a:r>
            <a:r>
              <a:rPr lang="cs-CZ" sz="2000" b="1" dirty="0">
                <a:latin typeface="Palatino Linotype" panose="02040502050505030304" pitchFamily="18" charset="0"/>
              </a:rPr>
              <a:t>datum </a:t>
            </a:r>
            <a:r>
              <a:rPr lang="cs-CZ" sz="2000" b="1" dirty="0" smtClean="0">
                <a:latin typeface="Palatino Linotype" panose="02040502050505030304" pitchFamily="18" charset="0"/>
              </a:rPr>
              <a:t>doručení/vzniku </a:t>
            </a:r>
            <a:r>
              <a:rPr lang="cs-CZ" sz="2000" i="1" dirty="0" smtClean="0">
                <a:latin typeface="Palatino Linotype" panose="02040502050505030304" pitchFamily="18" charset="0"/>
              </a:rPr>
              <a:t>(zaevidování)</a:t>
            </a:r>
            <a:r>
              <a:rPr lang="cs-CZ" sz="2000" dirty="0" smtClean="0">
                <a:latin typeface="Palatino Linotype" panose="02040502050505030304" pitchFamily="18" charset="0"/>
              </a:rPr>
              <a:t>, </a:t>
            </a:r>
            <a:r>
              <a:rPr lang="cs-CZ" sz="2000" b="1" dirty="0">
                <a:latin typeface="Palatino Linotype" panose="02040502050505030304" pitchFamily="18" charset="0"/>
              </a:rPr>
              <a:t>údaje o </a:t>
            </a:r>
            <a:r>
              <a:rPr lang="cs-CZ" sz="2000" b="1" dirty="0" smtClean="0">
                <a:latin typeface="Palatino Linotype" panose="02040502050505030304" pitchFamily="18" charset="0"/>
              </a:rPr>
              <a:t>odesílateli/vlastní</a:t>
            </a:r>
            <a:r>
              <a:rPr lang="cs-CZ" sz="2000" dirty="0" smtClean="0">
                <a:latin typeface="Palatino Linotype" panose="02040502050505030304" pitchFamily="18" charset="0"/>
              </a:rPr>
              <a:t>, údaje </a:t>
            </a:r>
            <a:r>
              <a:rPr lang="cs-CZ" sz="2000" dirty="0">
                <a:latin typeface="Palatino Linotype" panose="02040502050505030304" pitchFamily="18" charset="0"/>
              </a:rPr>
              <a:t>o kvantitě </a:t>
            </a:r>
            <a:r>
              <a:rPr lang="cs-CZ" sz="2000" dirty="0" smtClean="0">
                <a:latin typeface="Palatino Linotype" panose="02040502050505030304" pitchFamily="18" charset="0"/>
              </a:rPr>
              <a:t>– počet listů </a:t>
            </a:r>
            <a:r>
              <a:rPr lang="cs-CZ" sz="2000" i="1" dirty="0" smtClean="0">
                <a:latin typeface="Palatino Linotype" panose="02040502050505030304" pitchFamily="18" charset="0"/>
              </a:rPr>
              <a:t>(listinný dokument)</a:t>
            </a:r>
            <a:r>
              <a:rPr lang="cs-CZ" sz="2000" dirty="0" smtClean="0">
                <a:latin typeface="Palatino Linotype" panose="02040502050505030304" pitchFamily="18" charset="0"/>
              </a:rPr>
              <a:t>, počet listů/svazků příloh </a:t>
            </a:r>
            <a:r>
              <a:rPr lang="cs-CZ" sz="2000" i="1" dirty="0" smtClean="0">
                <a:latin typeface="Palatino Linotype" panose="02040502050505030304" pitchFamily="18" charset="0"/>
              </a:rPr>
              <a:t>(listinný </a:t>
            </a:r>
            <a:r>
              <a:rPr lang="cs-CZ" sz="2000" dirty="0" smtClean="0">
                <a:latin typeface="Palatino Linotype" panose="02040502050505030304" pitchFamily="18" charset="0"/>
              </a:rPr>
              <a:t>dokument), počet a druh příloh </a:t>
            </a:r>
            <a:r>
              <a:rPr lang="cs-CZ" sz="2000" i="1" dirty="0" smtClean="0">
                <a:latin typeface="Palatino Linotype" panose="02040502050505030304" pitchFamily="18" charset="0"/>
              </a:rPr>
              <a:t>(nelistinný a digitální dokument)</a:t>
            </a:r>
            <a:r>
              <a:rPr lang="cs-CZ" sz="2000" dirty="0" smtClean="0">
                <a:latin typeface="Palatino Linotype" panose="02040502050505030304" pitchFamily="18" charset="0"/>
              </a:rPr>
              <a:t>, </a:t>
            </a:r>
            <a:r>
              <a:rPr lang="cs-CZ" sz="2000" b="1" dirty="0" smtClean="0">
                <a:latin typeface="Palatino Linotype" panose="02040502050505030304" pitchFamily="18" charset="0"/>
              </a:rPr>
              <a:t>stručný </a:t>
            </a:r>
            <a:r>
              <a:rPr lang="cs-CZ" sz="2000" b="1" dirty="0">
                <a:latin typeface="Palatino Linotype" panose="02040502050505030304" pitchFamily="18" charset="0"/>
              </a:rPr>
              <a:t>obsah</a:t>
            </a:r>
            <a:r>
              <a:rPr lang="cs-CZ" sz="2000" dirty="0">
                <a:latin typeface="Palatino Linotype" panose="02040502050505030304" pitchFamily="18" charset="0"/>
              </a:rPr>
              <a:t>, označení organizační jednotky/fyzické osoby, které je dokument přidělen k vyřízení, údaje o vyřízení </a:t>
            </a:r>
            <a:r>
              <a:rPr lang="cs-CZ" sz="2000" i="1" dirty="0" smtClean="0">
                <a:latin typeface="Palatino Linotype" panose="02040502050505030304" pitchFamily="18" charset="0"/>
              </a:rPr>
              <a:t>(způsob vyřízení, identifikace adresáta, údaje o kvantitě odesílaného dokumentu)</a:t>
            </a:r>
            <a:r>
              <a:rPr lang="cs-CZ" sz="2000" dirty="0" smtClean="0">
                <a:latin typeface="Palatino Linotype" panose="02040502050505030304" pitchFamily="18" charset="0"/>
              </a:rPr>
              <a:t>, </a:t>
            </a:r>
            <a:r>
              <a:rPr lang="cs-CZ" sz="2000" b="1" dirty="0">
                <a:latin typeface="Palatino Linotype" panose="02040502050505030304" pitchFamily="18" charset="0"/>
              </a:rPr>
              <a:t>spisový znak  a skartační režim</a:t>
            </a:r>
            <a:r>
              <a:rPr lang="cs-CZ" sz="2000" dirty="0">
                <a:latin typeface="Palatino Linotype" panose="02040502050505030304" pitchFamily="18" charset="0"/>
              </a:rPr>
              <a:t>, forma dokumentu, zařazení do výběru archiválií, identifikátor přidělený digitálním archivem</a:t>
            </a:r>
          </a:p>
          <a:p>
            <a:pPr lvl="2"/>
            <a:endParaRPr lang="cs-CZ" sz="2200" dirty="0" smtClean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19296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</a:pPr>
            <a:r>
              <a:rPr lang="cs-CZ" sz="3200" b="1" dirty="0" smtClean="0">
                <a:latin typeface="Palatino Linotype" panose="02040502050505030304" pitchFamily="18" charset="0"/>
              </a:rPr>
              <a:t>Tvorba a správa </a:t>
            </a:r>
            <a:r>
              <a:rPr lang="cs-CZ" sz="3200" b="1" dirty="0" err="1" smtClean="0">
                <a:latin typeface="Palatino Linotype" panose="02040502050505030304" pitchFamily="18" charset="0"/>
              </a:rPr>
              <a:t>metadat</a:t>
            </a:r>
            <a:r>
              <a:rPr lang="cs-CZ" sz="3200" b="1" dirty="0" smtClean="0">
                <a:latin typeface="Palatino Linotype" panose="02040502050505030304" pitchFamily="18" charset="0"/>
              </a:rPr>
              <a:t> spisů</a:t>
            </a:r>
            <a:endParaRPr lang="cs-CZ" sz="3200" b="1" dirty="0">
              <a:latin typeface="Palatino Linotype" panose="02040502050505030304" pitchFamily="18" charset="0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spisy </a:t>
            </a:r>
            <a:r>
              <a:rPr lang="cs-CZ" sz="2400" dirty="0">
                <a:latin typeface="Palatino Linotype" panose="02040502050505030304" pitchFamily="18" charset="0"/>
              </a:rPr>
              <a:t>jsou v </a:t>
            </a:r>
            <a:r>
              <a:rPr lang="cs-CZ" sz="2400" dirty="0" err="1" smtClean="0">
                <a:latin typeface="Palatino Linotype" panose="02040502050505030304" pitchFamily="18" charset="0"/>
              </a:rPr>
              <a:t>eSSL</a:t>
            </a:r>
            <a:r>
              <a:rPr lang="cs-CZ" sz="2400" dirty="0" smtClean="0">
                <a:latin typeface="Palatino Linotype" panose="02040502050505030304" pitchFamily="18" charset="0"/>
              </a:rPr>
              <a:t> </a:t>
            </a:r>
            <a:r>
              <a:rPr lang="cs-CZ" sz="2400" dirty="0">
                <a:latin typeface="Palatino Linotype" panose="02040502050505030304" pitchFamily="18" charset="0"/>
              </a:rPr>
              <a:t>označovány </a:t>
            </a:r>
            <a:r>
              <a:rPr lang="cs-CZ" sz="2400" b="1" dirty="0">
                <a:latin typeface="Palatino Linotype" panose="02040502050505030304" pitchFamily="18" charset="0"/>
              </a:rPr>
              <a:t>jednoznačným identifikátorem</a:t>
            </a:r>
          </a:p>
          <a:p>
            <a:pPr lvl="1" algn="just"/>
            <a:r>
              <a:rPr lang="cs-CZ" sz="2400" dirty="0">
                <a:latin typeface="Palatino Linotype" panose="02040502050505030304" pitchFamily="18" charset="0"/>
              </a:rPr>
              <a:t>v </a:t>
            </a:r>
            <a:r>
              <a:rPr lang="cs-CZ" sz="2400" dirty="0" err="1" smtClean="0">
                <a:latin typeface="Palatino Linotype" panose="02040502050505030304" pitchFamily="18" charset="0"/>
              </a:rPr>
              <a:t>eSSL</a:t>
            </a:r>
            <a:r>
              <a:rPr lang="cs-CZ" sz="2400" dirty="0" smtClean="0">
                <a:latin typeface="Palatino Linotype" panose="02040502050505030304" pitchFamily="18" charset="0"/>
              </a:rPr>
              <a:t> </a:t>
            </a:r>
            <a:r>
              <a:rPr lang="cs-CZ" sz="2400" dirty="0">
                <a:latin typeface="Palatino Linotype" panose="02040502050505030304" pitchFamily="18" charset="0"/>
              </a:rPr>
              <a:t>jsou o </a:t>
            </a:r>
            <a:r>
              <a:rPr lang="cs-CZ" sz="2400" dirty="0" smtClean="0">
                <a:latin typeface="Palatino Linotype" panose="02040502050505030304" pitchFamily="18" charset="0"/>
              </a:rPr>
              <a:t>spisech </a:t>
            </a:r>
            <a:r>
              <a:rPr lang="cs-CZ" sz="2400" dirty="0">
                <a:latin typeface="Palatino Linotype" panose="02040502050505030304" pitchFamily="18" charset="0"/>
              </a:rPr>
              <a:t>vedeny povinné </a:t>
            </a:r>
            <a:r>
              <a:rPr lang="cs-CZ" sz="2400" dirty="0" smtClean="0">
                <a:latin typeface="Palatino Linotype" panose="02040502050505030304" pitchFamily="18" charset="0"/>
              </a:rPr>
              <a:t>údaje: </a:t>
            </a:r>
            <a:endParaRPr lang="cs-CZ" sz="2400" dirty="0">
              <a:latin typeface="Palatino Linotype" panose="02040502050505030304" pitchFamily="18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Palatino Linotype" panose="02040502050505030304" pitchFamily="18" charset="0"/>
              </a:rPr>
              <a:t> </a:t>
            </a:r>
            <a:r>
              <a:rPr lang="cs-CZ" sz="2000" b="1" dirty="0">
                <a:latin typeface="Palatino Linotype" panose="02040502050505030304" pitchFamily="18" charset="0"/>
              </a:rPr>
              <a:t>stručný obsah</a:t>
            </a:r>
            <a:r>
              <a:rPr lang="cs-CZ" sz="2000" dirty="0">
                <a:latin typeface="Palatino Linotype" panose="02040502050505030304" pitchFamily="18" charset="0"/>
              </a:rPr>
              <a:t>, </a:t>
            </a:r>
            <a:r>
              <a:rPr lang="cs-CZ" sz="2000" b="1" dirty="0">
                <a:latin typeface="Palatino Linotype" panose="02040502050505030304" pitchFamily="18" charset="0"/>
              </a:rPr>
              <a:t>spisová značka </a:t>
            </a:r>
            <a:r>
              <a:rPr lang="cs-CZ" sz="2000" dirty="0">
                <a:latin typeface="Palatino Linotype" panose="02040502050505030304" pitchFamily="18" charset="0"/>
              </a:rPr>
              <a:t>,  </a:t>
            </a:r>
            <a:r>
              <a:rPr lang="cs-CZ" sz="2000" b="1" dirty="0">
                <a:latin typeface="Palatino Linotype" panose="02040502050505030304" pitchFamily="18" charset="0"/>
              </a:rPr>
              <a:t>datum založení </a:t>
            </a:r>
            <a:r>
              <a:rPr lang="cs-CZ" sz="2000" dirty="0">
                <a:latin typeface="Palatino Linotype" panose="02040502050505030304" pitchFamily="18" charset="0"/>
              </a:rPr>
              <a:t>,  datum uzavření, </a:t>
            </a:r>
            <a:r>
              <a:rPr lang="cs-CZ" sz="2000" b="1" dirty="0">
                <a:latin typeface="Palatino Linotype" panose="02040502050505030304" pitchFamily="18" charset="0"/>
              </a:rPr>
              <a:t>spisový znak,  skartační režim</a:t>
            </a:r>
            <a:r>
              <a:rPr lang="cs-CZ" sz="2000" dirty="0">
                <a:latin typeface="Palatino Linotype" panose="02040502050505030304" pitchFamily="18" charset="0"/>
              </a:rPr>
              <a:t>,  údaje o uložení spisu, </a:t>
            </a:r>
            <a:r>
              <a:rPr lang="cs-CZ" sz="2000" i="1" dirty="0">
                <a:latin typeface="Palatino Linotype" panose="02040502050505030304" pitchFamily="18" charset="0"/>
              </a:rPr>
              <a:t>(počet uložených listů dokumentů v listinné podobě tvořících spis, popřípadě svazků příloh v listinné podobě dokumentů tvořících spis),  </a:t>
            </a:r>
            <a:r>
              <a:rPr lang="cs-CZ" sz="2000" dirty="0">
                <a:latin typeface="Palatino Linotype" panose="02040502050505030304" pitchFamily="18" charset="0"/>
              </a:rPr>
              <a:t>informace o tom, zda spis obsahuje dokumenty v analogové podobě a jejich fyzické umístění, informace o tom, zda byl spis zařazen do výběru archiválií a zda byl spis vybrán jako archiválie, identifikátor, který spisu obsahujícímu dokumenty v digitální podobě, který byl vybrán jako archiválie, přidělil Národní archiv nebo digitální archiv</a:t>
            </a:r>
          </a:p>
          <a:p>
            <a:pPr lvl="2"/>
            <a:endParaRPr lang="cs-CZ" sz="2200" dirty="0" smtClean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96579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axa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694E43C-5CC5-49A7-869E-36B201FEC4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0</TotalTime>
  <Words>910</Words>
  <Application>Microsoft Office PowerPoint</Application>
  <PresentationFormat>Vlastní</PresentationFormat>
  <Paragraphs>119</Paragraphs>
  <Slides>15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Corbel</vt:lpstr>
      <vt:lpstr>Courier New</vt:lpstr>
      <vt:lpstr>Palatino Linotype</vt:lpstr>
      <vt:lpstr>Paralaxa</vt:lpstr>
      <vt:lpstr>  ERMS - eSSL</vt:lpstr>
      <vt:lpstr>Co je to spisová služba</vt:lpstr>
      <vt:lpstr>Veřejnoprávní původci a forma výkonu spisové služby</vt:lpstr>
      <vt:lpstr>Povinnosti při uchování digitálních  dokumentů</vt:lpstr>
      <vt:lpstr>Zajištění věrohodnost původu dokumentů</vt:lpstr>
      <vt:lpstr>Zajištění neporušitelnosti obsahu dokumentů</vt:lpstr>
      <vt:lpstr>Zajištění čitelnosti dokumentů</vt:lpstr>
      <vt:lpstr>Tvorba a správa metadat dokumentů</vt:lpstr>
      <vt:lpstr>Tvorba a správa metadat spisů</vt:lpstr>
      <vt:lpstr>Údaje prokazující existenci dokumentu v čase</vt:lpstr>
      <vt:lpstr>eSSL – transakční protokol</vt:lpstr>
      <vt:lpstr>eSSL – vyřazování dokumentů a jejich předávání k trvalému uložení archivu</vt:lpstr>
      <vt:lpstr>Postup skartačního řízení</vt:lpstr>
      <vt:lpstr>Seznamy vyřazovaných dokumentů z eSSL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2016-11-04T14:46:56Z</dcterms:created>
  <dcterms:modified xsi:type="dcterms:W3CDTF">2017-04-10T07:46:43Z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TC028866379991</vt:lpwstr>
  </property>
</Properties>
</file>