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5" r:id="rId2"/>
  </p:sldMasterIdLst>
  <p:notesMasterIdLst>
    <p:notesMasterId r:id="rId18"/>
  </p:notesMasterIdLst>
  <p:handoutMasterIdLst>
    <p:handoutMasterId r:id="rId19"/>
  </p:handoutMasterIdLst>
  <p:sldIdLst>
    <p:sldId id="257" r:id="rId3"/>
    <p:sldId id="316" r:id="rId4"/>
    <p:sldId id="270" r:id="rId5"/>
    <p:sldId id="322" r:id="rId6"/>
    <p:sldId id="326" r:id="rId7"/>
    <p:sldId id="324" r:id="rId8"/>
    <p:sldId id="327" r:id="rId9"/>
    <p:sldId id="328" r:id="rId10"/>
    <p:sldId id="340" r:id="rId11"/>
    <p:sldId id="329" r:id="rId12"/>
    <p:sldId id="337" r:id="rId13"/>
    <p:sldId id="338" r:id="rId14"/>
    <p:sldId id="339" r:id="rId15"/>
    <p:sldId id="342" r:id="rId16"/>
    <p:sldId id="308" r:id="rId17"/>
  </p:sldIdLst>
  <p:sldSz cx="12188825" cy="6858000"/>
  <p:notesSz cx="6669088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6" userDrawn="1">
          <p15:clr>
            <a:srgbClr val="A4A3A4"/>
          </p15:clr>
        </p15:guide>
        <p15:guide id="2" pos="2093" userDrawn="1">
          <p15:clr>
            <a:srgbClr val="A4A3A4"/>
          </p15:clr>
        </p15:guide>
        <p15:guide id="3" orient="horz" pos="3124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27" autoAdjust="0"/>
  </p:normalViewPr>
  <p:slideViewPr>
    <p:cSldViewPr>
      <p:cViewPr varScale="1">
        <p:scale>
          <a:sx n="109" d="100"/>
          <a:sy n="109" d="100"/>
        </p:scale>
        <p:origin x="672" y="102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2" y="-102"/>
      </p:cViewPr>
      <p:guideLst>
        <p:guide orient="horz" pos="2856"/>
        <p:guide pos="2093"/>
        <p:guide orient="horz" pos="3124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r">
              <a:defRPr sz="1300"/>
            </a:lvl1pPr>
          </a:lstStyle>
          <a:p>
            <a:fld id="{004A8D02-4E65-4CCD-8312-4AB164C6C77D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8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r">
              <a:defRPr sz="1300"/>
            </a:lvl1pPr>
          </a:lstStyle>
          <a:p>
            <a:fld id="{7C119DBA-4540-49B3-8FA9-6259387ECF9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/>
          <a:lstStyle>
            <a:lvl1pPr algn="r">
              <a:defRPr sz="1300"/>
            </a:lvl1pPr>
          </a:lstStyle>
          <a:p>
            <a:fld id="{67A755D9-D361-47B8-9652-3B4EA9776CE5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1750" y="744538"/>
            <a:ext cx="6605588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0" tIns="47390" rIns="94780" bIns="4739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1383"/>
            <a:ext cx="5335270" cy="4463415"/>
          </a:xfrm>
          <a:prstGeom prst="rect">
            <a:avLst/>
          </a:prstGeom>
        </p:spPr>
        <p:txBody>
          <a:bodyPr vert="horz" lIns="94780" tIns="47390" rIns="94780" bIns="4739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8" y="9421044"/>
            <a:ext cx="2889938" cy="495935"/>
          </a:xfrm>
          <a:prstGeom prst="rect">
            <a:avLst/>
          </a:prstGeom>
        </p:spPr>
        <p:txBody>
          <a:bodyPr vert="horz" lIns="94780" tIns="47390" rIns="94780" bIns="47390" rtlCol="0" anchor="b"/>
          <a:lstStyle>
            <a:lvl1pPr algn="r">
              <a:defRPr sz="1300"/>
            </a:lvl1pPr>
          </a:lstStyle>
          <a:p>
            <a:fld id="{E3B36274-F2B9-4C45-BBB4-0EDF4CD651A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16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23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30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795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53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450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051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61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69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503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01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193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9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78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1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6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31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46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23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97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7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96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2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09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0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95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7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3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2917-C9A2-4F45-8F01-AB973DF56AF3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68D1-E744-4E11-BBEF-7D8880D85FE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9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829175-527E-46A3-863C-1BB1F163B849}" type="datetimeFigureOut">
              <a:rPr lang="cs-CZ" smtClean="0"/>
              <a:pPr/>
              <a:t>10.4.2017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37D0E-4A4F-4307-8994-C1891D747D5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84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985035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7200" b="0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/>
            </a:r>
            <a:br>
              <a:rPr lang="cs-CZ" sz="7200" b="0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</a:br>
            <a:r>
              <a:rPr lang="cs-CZ" sz="7200" dirty="0" smtClean="0">
                <a:latin typeface="Palatino Linotype"/>
              </a:rPr>
              <a:t/>
            </a:r>
            <a:br>
              <a:rPr lang="cs-CZ" sz="7200" dirty="0" smtClean="0">
                <a:latin typeface="Palatino Linotype"/>
              </a:rPr>
            </a:br>
            <a:r>
              <a:rPr lang="cs-CZ" sz="7200" dirty="0" smtClean="0">
                <a:latin typeface="Palatino Linotype"/>
              </a:rPr>
              <a:t>ERMS - </a:t>
            </a:r>
            <a:r>
              <a:rPr lang="cs-CZ" sz="7200" dirty="0" err="1" smtClean="0">
                <a:latin typeface="Palatino Linotype"/>
              </a:rPr>
              <a:t>eSSL</a:t>
            </a:r>
            <a:endParaRPr lang="cs-CZ" sz="7200" b="0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70077" y="1772816"/>
            <a:ext cx="9118748" cy="432048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cs-CZ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Údaje prokazující </a:t>
            </a:r>
            <a:r>
              <a:rPr lang="cs-CZ" sz="3200" b="1" dirty="0">
                <a:latin typeface="Palatino Linotype" panose="02040502050505030304" pitchFamily="18" charset="0"/>
              </a:rPr>
              <a:t>existenci dokumentu v čase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kvalifikované elektronické časové razítko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t</a:t>
            </a:r>
            <a:r>
              <a:rPr lang="cs-CZ" sz="2400" dirty="0" smtClean="0">
                <a:latin typeface="Palatino Linotype" panose="02040502050505030304" pitchFamily="18" charset="0"/>
              </a:rPr>
              <a:t>ransakční protokoly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soubor </a:t>
            </a:r>
            <a:r>
              <a:rPr lang="cs-CZ" sz="2000" dirty="0">
                <a:latin typeface="Palatino Linotype" panose="02040502050505030304" pitchFamily="18" charset="0"/>
              </a:rPr>
              <a:t>informací o operacích provedených s dokumenty, které je ovlivnily nebo </a:t>
            </a:r>
            <a:r>
              <a:rPr lang="cs-CZ" sz="2000" dirty="0" smtClean="0">
                <a:latin typeface="Palatino Linotype" panose="02040502050505030304" pitchFamily="18" charset="0"/>
              </a:rPr>
              <a:t>změnily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umožňují </a:t>
            </a:r>
            <a:r>
              <a:rPr lang="cs-CZ" sz="2000" dirty="0">
                <a:latin typeface="Palatino Linotype" panose="02040502050505030304" pitchFamily="18" charset="0"/>
              </a:rPr>
              <a:t>rekonstrukci historie </a:t>
            </a:r>
            <a:r>
              <a:rPr lang="cs-CZ" sz="2000" dirty="0" smtClean="0">
                <a:latin typeface="Palatino Linotype" panose="02040502050505030304" pitchFamily="18" charset="0"/>
              </a:rPr>
              <a:t>a kontrolu provedených operací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/>
            <a:endParaRPr lang="cs-CZ" sz="2400" dirty="0" smtClean="0">
              <a:latin typeface="Palatino Linotype" panose="02040502050505030304" pitchFamily="18" charset="0"/>
            </a:endParaRPr>
          </a:p>
          <a:p>
            <a:pPr marL="457063" lvl="1" indent="0">
              <a:buNone/>
            </a:pPr>
            <a:endParaRPr lang="cs-CZ" sz="2400" dirty="0" smtClean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6062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err="1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eSSL</a:t>
            </a: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 – transakční protokol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automaticky sleduje prováděné operace s dokumenty, informace o nich ukládá do transakčního protokolu, ve kterém nemůže správce nebo uživatel provádět změny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v protokolu se ukládají údaje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o operacích prováděných s dokumenty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o uživateli, který operaci provádí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o času a datu operace</a:t>
            </a:r>
          </a:p>
          <a:p>
            <a:pPr lvl="1" algn="just"/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denní obsah transakčního protokolu automaticky na konci kalendářního dne uloží jako ztvárnění dokumentu ve formátu PDF/A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548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err="1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eSSL</a:t>
            </a: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 – vyřazování dokumentů a jejich předávání k trvalému uložení archivu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</a:t>
            </a:r>
            <a:r>
              <a:rPr lang="cs-CZ" sz="2400" dirty="0" smtClean="0">
                <a:latin typeface="Palatino Linotype" panose="02040502050505030304" pitchFamily="18" charset="0"/>
              </a:rPr>
              <a:t>umožňuje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export XML pro skartační řízení (SIP balíčky podle přílohy č. 2 a 3 národního standardu)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import </a:t>
            </a:r>
            <a:r>
              <a:rPr lang="cs-CZ" sz="20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000" dirty="0" smtClean="0">
                <a:latin typeface="Palatino Linotype" panose="02040502050505030304" pitchFamily="18" charset="0"/>
              </a:rPr>
              <a:t> obsahujících informace o rozhodnutí ve skartačním řízení (XML podle přílohy č. 4)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export nebo přenos dokumentů a jejich </a:t>
            </a:r>
            <a:r>
              <a:rPr lang="cs-CZ" sz="20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000" dirty="0" smtClean="0">
                <a:latin typeface="Palatino Linotype" panose="02040502050505030304" pitchFamily="18" charset="0"/>
              </a:rPr>
              <a:t> do </a:t>
            </a:r>
            <a:r>
              <a:rPr lang="cs-CZ" sz="2000" dirty="0">
                <a:latin typeface="Palatino Linotype" panose="02040502050505030304" pitchFamily="18" charset="0"/>
              </a:rPr>
              <a:t>archivu (SIP balíčky podle přílohy č. 2 a 3 národního standardu)</a:t>
            </a:r>
            <a:endParaRPr lang="cs-CZ" sz="2000" dirty="0" smtClean="0">
              <a:latin typeface="Palatino Linotype" panose="02040502050505030304" pitchFamily="18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import </a:t>
            </a:r>
            <a:r>
              <a:rPr lang="cs-CZ" sz="2000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2000" dirty="0" smtClean="0">
                <a:latin typeface="Palatino Linotype" panose="02040502050505030304" pitchFamily="18" charset="0"/>
              </a:rPr>
              <a:t> obsahujících informace o uložení archiválií v archivu a zničení jejich replik </a:t>
            </a:r>
            <a:r>
              <a:rPr lang="cs-CZ" sz="2000" dirty="0" smtClean="0">
                <a:latin typeface="Palatino Linotype" panose="02040502050505030304" pitchFamily="18" charset="0"/>
              </a:rPr>
              <a:t>v </a:t>
            </a:r>
            <a:r>
              <a:rPr lang="cs-CZ" sz="20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000" dirty="0" smtClean="0">
                <a:latin typeface="Palatino Linotype" panose="02040502050505030304" pitchFamily="18" charset="0"/>
              </a:rPr>
              <a:t> </a:t>
            </a:r>
            <a:r>
              <a:rPr lang="cs-CZ" sz="2000" dirty="0">
                <a:latin typeface="Palatino Linotype" panose="02040502050505030304" pitchFamily="18" charset="0"/>
              </a:rPr>
              <a:t>na </a:t>
            </a:r>
            <a:r>
              <a:rPr lang="cs-CZ" sz="2000" dirty="0" smtClean="0">
                <a:latin typeface="Palatino Linotype" panose="02040502050505030304" pitchFamily="18" charset="0"/>
              </a:rPr>
              <a:t>základě potvrzení přenosu do archivu</a:t>
            </a:r>
          </a:p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19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Postup skartačního řízení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736282" lvl="1" indent="-457200" algn="just">
              <a:spcBef>
                <a:spcPts val="0"/>
              </a:spcBef>
              <a:buClr>
                <a:srgbClr val="C00000"/>
              </a:buClr>
            </a:pPr>
            <a:r>
              <a:rPr lang="cs-CZ" sz="2400" dirty="0">
                <a:latin typeface="Palatino Linotype"/>
              </a:rPr>
              <a:t>na základě </a:t>
            </a:r>
            <a:r>
              <a:rPr lang="cs-CZ" sz="2400" dirty="0" smtClean="0">
                <a:latin typeface="Palatino Linotype"/>
              </a:rPr>
              <a:t>žádosti původce, jejíž přílohu tvoří seznamy vyřazovaných dokumentů</a:t>
            </a:r>
          </a:p>
          <a:p>
            <a:pPr marL="736282" lvl="1" indent="-457200" algn="just">
              <a:spcBef>
                <a:spcPts val="0"/>
              </a:spcBef>
              <a:buClr>
                <a:srgbClr val="C00000"/>
              </a:buClr>
            </a:pPr>
            <a:r>
              <a:rPr lang="cs-CZ" sz="2400" dirty="0" smtClean="0">
                <a:latin typeface="Palatino Linotype"/>
              </a:rPr>
              <a:t>archivář posoudí navrhované dokumenty</a:t>
            </a:r>
          </a:p>
          <a:p>
            <a:pPr marL="736282" lvl="1" indent="-457200" algn="just">
              <a:spcBef>
                <a:spcPts val="0"/>
              </a:spcBef>
              <a:buClr>
                <a:srgbClr val="C00000"/>
              </a:buClr>
            </a:pPr>
            <a:r>
              <a:rPr lang="cs-CZ" sz="2400" dirty="0" smtClean="0">
                <a:latin typeface="Palatino Linotype"/>
              </a:rPr>
              <a:t>na </a:t>
            </a:r>
            <a:r>
              <a:rPr lang="cs-CZ" sz="2400" dirty="0">
                <a:latin typeface="Palatino Linotype"/>
              </a:rPr>
              <a:t>základě rozhodnutí </a:t>
            </a:r>
            <a:r>
              <a:rPr lang="cs-CZ" sz="2400" dirty="0" smtClean="0">
                <a:latin typeface="Palatino Linotype"/>
              </a:rPr>
              <a:t>jsou zpracovány </a:t>
            </a:r>
            <a:r>
              <a:rPr lang="cs-CZ" sz="2400" dirty="0">
                <a:latin typeface="Palatino Linotype"/>
              </a:rPr>
              <a:t>definitivní </a:t>
            </a:r>
            <a:r>
              <a:rPr lang="cs-CZ" sz="2400" dirty="0" smtClean="0">
                <a:latin typeface="Palatino Linotype"/>
              </a:rPr>
              <a:t>seznamy, které jsou součástí protokolu o skartačním řízení </a:t>
            </a:r>
          </a:p>
          <a:p>
            <a:pPr marL="1193345" lvl="2" indent="-457200" algn="just"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/>
              </a:rPr>
              <a:t>dokumenty S původce zničí</a:t>
            </a:r>
          </a:p>
          <a:p>
            <a:pPr marL="1193345" lvl="2" indent="-457200" algn="just">
              <a:spcBef>
                <a:spcPts val="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/>
              </a:rPr>
              <a:t>vybrané archiválie původce předá do příslušného archivu (o předání vyhotoví archivář záznam)</a:t>
            </a:r>
            <a:endParaRPr lang="cs-CZ" sz="2000" dirty="0">
              <a:latin typeface="Palatino Linotype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3762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Seznamy vyřazovaných dokumentů z </a:t>
            </a:r>
            <a:r>
              <a:rPr lang="cs-CZ" sz="3200" b="1" i="0" dirty="0" err="1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eSSL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r"/>
            <a:endParaRPr lang="cs-CZ" sz="2400" dirty="0">
              <a:latin typeface="Palatino Linotype" panose="02040502050505030304" pitchFamily="18" charset="0"/>
            </a:endParaRPr>
          </a:p>
          <a:p>
            <a:pPr marL="914126" lvl="2" indent="0" algn="just">
              <a:buNone/>
            </a:pPr>
            <a:endParaRPr lang="cs-CZ" sz="1800" dirty="0" smtClean="0">
              <a:latin typeface="Palatino Linotype" panose="02040502050505030304" pitchFamily="18" charset="0"/>
            </a:endParaRPr>
          </a:p>
          <a:p>
            <a:pPr lvl="1" algn="just"/>
            <a:endParaRPr lang="cs-CZ" sz="24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925" y="1821307"/>
            <a:ext cx="8786951" cy="153568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924" y="3501008"/>
            <a:ext cx="914501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8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87099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4" y="1828800"/>
            <a:ext cx="9396534" cy="44085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sz="9600" dirty="0" smtClean="0">
                <a:latin typeface="Palatino Linotype" pitchFamily="18" charset="0"/>
              </a:rPr>
              <a:t>A to je vše.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08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Co je to spisová služba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628800"/>
            <a:ext cx="9977615" cy="4824536"/>
          </a:xfrm>
        </p:spPr>
        <p:txBody>
          <a:bodyPr anchor="t">
            <a:normAutofit/>
          </a:bodyPr>
          <a:lstStyle/>
          <a:p>
            <a:pPr algn="just"/>
            <a:r>
              <a:rPr lang="cs-CZ" dirty="0" smtClean="0">
                <a:latin typeface="Palatino Linotype" panose="02040502050505030304" pitchFamily="18" charset="0"/>
              </a:rPr>
              <a:t>životní cyklus dokumentů zahrnující příjem, označování, evidenci, rozdělování, oběh, vyřizování, vyhotovování, podepisování, odesílání, ukládání a vyřazování 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formy: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dirty="0">
                <a:latin typeface="Palatino Linotype" panose="02040502050505030304" pitchFamily="18" charset="0"/>
              </a:rPr>
              <a:t>l</a:t>
            </a:r>
            <a:r>
              <a:rPr lang="cs-CZ" dirty="0" smtClean="0">
                <a:latin typeface="Palatino Linotype" panose="02040502050505030304" pitchFamily="18" charset="0"/>
              </a:rPr>
              <a:t>istinná – listinné evidence, doručené/vlastní dokumenty v digitální podobě  původce pro účely uchování převádí do listinné formy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dirty="0">
                <a:latin typeface="Palatino Linotype" panose="02040502050505030304" pitchFamily="18" charset="0"/>
              </a:rPr>
              <a:t>e</a:t>
            </a:r>
            <a:r>
              <a:rPr lang="cs-CZ" dirty="0" smtClean="0">
                <a:latin typeface="Palatino Linotype" panose="02040502050505030304" pitchFamily="18" charset="0"/>
              </a:rPr>
              <a:t>lektronická – doručené/vlastní dokumenty v listinné podobě původce </a:t>
            </a:r>
            <a:r>
              <a:rPr lang="cs-CZ" b="1" dirty="0" smtClean="0">
                <a:latin typeface="Palatino Linotype" panose="02040502050505030304" pitchFamily="18" charset="0"/>
              </a:rPr>
              <a:t>zpravidla</a:t>
            </a:r>
            <a:r>
              <a:rPr lang="cs-CZ" dirty="0" smtClean="0">
                <a:latin typeface="Palatino Linotype" panose="02040502050505030304" pitchFamily="18" charset="0"/>
              </a:rPr>
              <a:t> převádí do „digitální“ formy, digitální/digitalizované dokumenty jsou zpracovávány prostřednictvím elektronického systému spisové služby, v něm jsou evidovány i listinné dokumenty</a:t>
            </a:r>
            <a:endParaRPr lang="cs-CZ" dirty="0">
              <a:latin typeface="Palatino Linotype" panose="02040502050505030304" pitchFamily="18" charset="0"/>
            </a:endParaRPr>
          </a:p>
          <a:p>
            <a:pPr marL="457063" lvl="1" indent="0" algn="just">
              <a:buClr>
                <a:schemeClr val="tx1"/>
              </a:buClr>
              <a:buNone/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8816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288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cs-CZ" sz="3200" b="1" dirty="0">
                <a:latin typeface="Palatino Linotype"/>
              </a:rPr>
              <a:t>Veřejnoprávní</a:t>
            </a:r>
            <a:r>
              <a:rPr lang="cs-CZ" b="1" dirty="0" smtClean="0"/>
              <a:t> </a:t>
            </a:r>
            <a:r>
              <a:rPr lang="cs-CZ" sz="3200" b="1" dirty="0">
                <a:latin typeface="Palatino Linotype"/>
              </a:rPr>
              <a:t>původci a </a:t>
            </a:r>
            <a:r>
              <a:rPr lang="cs-CZ" sz="3200" b="1" dirty="0" smtClean="0">
                <a:latin typeface="Palatino Linotype"/>
              </a:rPr>
              <a:t>forma výkonu </a:t>
            </a:r>
            <a:r>
              <a:rPr lang="cs-CZ" sz="3200" b="1" dirty="0">
                <a:latin typeface="Palatino Linotype"/>
              </a:rPr>
              <a:t>spisové služby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6589948"/>
              </p:ext>
            </p:extLst>
          </p:nvPr>
        </p:nvGraphicFramePr>
        <p:xfrm>
          <a:off x="1701924" y="1412777"/>
          <a:ext cx="9721079" cy="512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597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Listinná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noProof="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Listinná/omezeně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noProof="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cs-CZ" sz="2800" noProof="0" dirty="0" err="1" smtClean="0">
                          <a:solidFill>
                            <a:srgbClr val="C00000"/>
                          </a:solidFill>
                          <a:latin typeface="Palatino Linotype" pitchFamily="18" charset="0"/>
                        </a:rPr>
                        <a:t>eSSL</a:t>
                      </a:r>
                      <a:endParaRPr lang="cs-CZ" sz="2800" noProof="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970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státní podniky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obce </a:t>
                      </a:r>
                      <a:r>
                        <a:rPr lang="cs-CZ" i="1" dirty="0" smtClean="0">
                          <a:latin typeface="Palatino Linotype" panose="02040502050505030304" pitchFamily="18" charset="0"/>
                        </a:rPr>
                        <a:t>(s</a:t>
                      </a:r>
                      <a:r>
                        <a:rPr lang="cs-CZ" i="1" baseline="0" dirty="0" smtClean="0">
                          <a:latin typeface="Palatino Linotype" panose="02040502050505030304" pitchFamily="18" charset="0"/>
                        </a:rPr>
                        <a:t> výjimkou uvedených ve sloupci „Omezeně“ a </a:t>
                      </a:r>
                      <a:r>
                        <a:rPr lang="cs-CZ" i="1" baseline="0" dirty="0" err="1" smtClean="0">
                          <a:latin typeface="Palatino Linotype" panose="02040502050505030304" pitchFamily="18" charset="0"/>
                        </a:rPr>
                        <a:t>eSSL</a:t>
                      </a:r>
                      <a:r>
                        <a:rPr lang="cs-CZ" i="1" baseline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cs-CZ" i="1" dirty="0" smtClean="0">
                        <a:latin typeface="Palatino Linotype" panose="02040502050505030304" pitchFamily="18" charset="0"/>
                      </a:endParaRP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veřejné </a:t>
                      </a:r>
                      <a:r>
                        <a:rPr lang="cs-CZ" dirty="0" smtClean="0">
                          <a:latin typeface="Palatino Linotype" panose="02040502050505030304" pitchFamily="18" charset="0"/>
                        </a:rPr>
                        <a:t>výzkumné instituce</a:t>
                      </a:r>
                    </a:p>
                    <a:p>
                      <a:pPr>
                        <a:buClr>
                          <a:srgbClr val="C00000"/>
                        </a:buClr>
                      </a:pPr>
                      <a:endParaRPr lang="cs-CZ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664" marR="0" lvl="0" indent="-285664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  <a:tabLst/>
                        <a:defRPr/>
                      </a:pPr>
                      <a:r>
                        <a:rPr lang="cs-CZ" sz="1400" dirty="0" smtClean="0">
                          <a:latin typeface="Palatino Linotype" panose="02040502050505030304" pitchFamily="18" charset="0"/>
                        </a:rPr>
                        <a:t>školy a školská zařízení s výjimkou mateřských škol, výchovných a ubytovacích zařízení a zařízení školního stravování</a:t>
                      </a:r>
                    </a:p>
                    <a:p>
                      <a:pPr marL="285664" marR="0" lvl="0" indent="-285664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  <a:tabLst/>
                        <a:defRPr/>
                      </a:pPr>
                      <a:r>
                        <a:rPr lang="cs-CZ" sz="1400" dirty="0" smtClean="0">
                          <a:latin typeface="Palatino Linotype" panose="02040502050505030304" pitchFamily="18" charset="0"/>
                        </a:rPr>
                        <a:t>právnické osoby zřízené nebo založené územními samosprávnými celky</a:t>
                      </a:r>
                    </a:p>
                    <a:p>
                      <a:pPr marL="285664" marR="0" lvl="0" indent="-285664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  <a:tabLst/>
                        <a:defRPr/>
                      </a:pPr>
                      <a:r>
                        <a:rPr lang="cs-CZ" sz="1400" dirty="0" smtClean="0">
                          <a:latin typeface="Palatino Linotype" panose="02040502050505030304" pitchFamily="18" charset="0"/>
                        </a:rPr>
                        <a:t>organizační složky územních samosprávných celků</a:t>
                      </a:r>
                    </a:p>
                    <a:p>
                      <a:pPr marL="285664" lvl="0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400" kern="1200" cap="none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obce </a:t>
                      </a:r>
                      <a:r>
                        <a:rPr lang="cs-CZ" sz="1400" kern="1200" cap="none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bez pověřeného obecního úřadu, bez stavebního nebo matričního úřadu, městská část nebo městský obvod územně členěného statutárního města, na něž nebyla přenesena alespoň část působnosti obce s pověřeným obecním úřadem nebo působnosti obce se stavebním nebo matričním úřadem</a:t>
                      </a:r>
                      <a:endParaRPr lang="cs-CZ" sz="14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organizační složky státu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ozbrojené síly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bezpečnostní sbory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státní příspěvkové organizace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vysoké školy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zdravotní pojišťovny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právnické osoby zřízené zákonem</a:t>
                      </a:r>
                    </a:p>
                    <a:p>
                      <a:pPr marL="285664" indent="-285664" algn="l" defTabSz="457063" rtl="0" eaLnBrk="1" latinLnBrk="0" hangingPunct="1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Pct val="145000"/>
                        <a:buFont typeface="Arial"/>
                        <a:buChar char="•"/>
                      </a:pPr>
                      <a:r>
                        <a:rPr lang="cs-CZ" sz="1800" kern="1200" cap="none" noProof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kraje a hlavní město Praha</a:t>
                      </a:r>
                      <a:endParaRPr lang="cs-CZ" sz="1800" kern="1200" cap="none" noProof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200" b="1" i="0" dirty="0" smtClean="0">
                <a:solidFill>
                  <a:schemeClr val="tx1"/>
                </a:solidFill>
                <a:latin typeface="Palatino Linotype"/>
                <a:ea typeface="+mj-ea"/>
                <a:cs typeface="+mj-cs"/>
              </a:rPr>
              <a:t>Povinnosti při uchování digitálních  dokumentů</a:t>
            </a:r>
            <a:endParaRPr lang="cs-CZ" sz="3200" b="1" i="0" dirty="0">
              <a:solidFill>
                <a:schemeClr val="tx1"/>
              </a:solidFill>
              <a:latin typeface="Palatino Linotype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§ 3 odst. 5 archivního zákona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zajištění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věrohodnosti </a:t>
            </a:r>
            <a:r>
              <a:rPr lang="cs-CZ" sz="2000" dirty="0">
                <a:latin typeface="Palatino Linotype" panose="02040502050505030304" pitchFamily="18" charset="0"/>
              </a:rPr>
              <a:t>původu </a:t>
            </a:r>
            <a:r>
              <a:rPr lang="cs-CZ" sz="2000" dirty="0" smtClean="0">
                <a:latin typeface="Palatino Linotype" panose="02040502050505030304" pitchFamily="18" charset="0"/>
              </a:rPr>
              <a:t>dokumentů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neporušitelnosti </a:t>
            </a:r>
            <a:r>
              <a:rPr lang="cs-CZ" sz="2000" dirty="0">
                <a:latin typeface="Palatino Linotype" panose="02040502050505030304" pitchFamily="18" charset="0"/>
              </a:rPr>
              <a:t>jejich obsahu a </a:t>
            </a:r>
            <a:r>
              <a:rPr lang="cs-CZ" sz="2000" dirty="0" smtClean="0">
                <a:latin typeface="Palatino Linotype" panose="02040502050505030304" pitchFamily="18" charset="0"/>
              </a:rPr>
              <a:t>čitelnosti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tvorba </a:t>
            </a:r>
            <a:r>
              <a:rPr lang="cs-CZ" sz="2000" dirty="0">
                <a:latin typeface="Palatino Linotype" panose="02040502050505030304" pitchFamily="18" charset="0"/>
              </a:rPr>
              <a:t>a správa </a:t>
            </a:r>
            <a:r>
              <a:rPr lang="cs-CZ" sz="2000" dirty="0" err="1">
                <a:latin typeface="Palatino Linotype" panose="02040502050505030304" pitchFamily="18" charset="0"/>
              </a:rPr>
              <a:t>metadat</a:t>
            </a:r>
            <a:r>
              <a:rPr lang="cs-CZ" sz="2000" dirty="0">
                <a:latin typeface="Palatino Linotype" panose="02040502050505030304" pitchFamily="18" charset="0"/>
              </a:rPr>
              <a:t> náležejících k těmto dokumentům v souladu </a:t>
            </a:r>
            <a:r>
              <a:rPr lang="cs-CZ" sz="2000" dirty="0" smtClean="0">
                <a:latin typeface="Palatino Linotype" panose="02040502050505030304" pitchFamily="18" charset="0"/>
              </a:rPr>
              <a:t>archivním zákonem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připojení </a:t>
            </a:r>
            <a:r>
              <a:rPr lang="cs-CZ" sz="2000" dirty="0">
                <a:latin typeface="Palatino Linotype" panose="02040502050505030304" pitchFamily="18" charset="0"/>
              </a:rPr>
              <a:t>údajů prokazujících existenci dokumentu v </a:t>
            </a:r>
            <a:r>
              <a:rPr lang="cs-CZ" sz="2000" dirty="0" smtClean="0">
                <a:latin typeface="Palatino Linotype" panose="02040502050505030304" pitchFamily="18" charset="0"/>
              </a:rPr>
              <a:t>čase 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tyto </a:t>
            </a:r>
            <a:r>
              <a:rPr lang="cs-CZ" sz="2400" dirty="0">
                <a:latin typeface="Palatino Linotype" panose="02040502050505030304" pitchFamily="18" charset="0"/>
              </a:rPr>
              <a:t>vlastnosti musí být zachovány do doby provedení výběru </a:t>
            </a:r>
            <a:r>
              <a:rPr lang="cs-CZ" sz="2400" dirty="0" smtClean="0">
                <a:latin typeface="Palatino Linotype" panose="02040502050505030304" pitchFamily="18" charset="0"/>
              </a:rPr>
              <a:t>archiválií</a:t>
            </a:r>
            <a:endParaRPr lang="cs-CZ" sz="2400" dirty="0">
              <a:latin typeface="Palatino Linotype" panose="02040502050505030304" pitchFamily="18" charset="0"/>
            </a:endParaRPr>
          </a:p>
          <a:p>
            <a:endParaRPr lang="cs-CZ" sz="2400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1145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</a:t>
            </a:r>
            <a:r>
              <a:rPr lang="cs-CZ" sz="3200" b="1" dirty="0">
                <a:latin typeface="Palatino Linotype" panose="02040502050505030304" pitchFamily="18" charset="0"/>
              </a:rPr>
              <a:t>věrohodnost původu dokumentů</a:t>
            </a:r>
            <a:endParaRPr lang="cs-CZ" sz="3200" b="1" i="0" dirty="0">
              <a:solidFill>
                <a:schemeClr val="tx1"/>
              </a:solidFill>
              <a:latin typeface="Palatino Linotype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628800"/>
            <a:ext cx="9977615" cy="4824536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procesní postupy identifikace původu dokumentů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u doručených dokumentů – odesílatel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u vlastních dokumentů – zpracovatel a schvalovatel</a:t>
            </a:r>
          </a:p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ověření elektronických zabezpečovacích prvků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uznávaný elektronický podpis – </a:t>
            </a:r>
            <a:r>
              <a:rPr lang="cs-CZ" sz="2000" dirty="0">
                <a:latin typeface="Palatino Linotype" panose="02040502050505030304" pitchFamily="18" charset="0"/>
              </a:rPr>
              <a:t>i</a:t>
            </a:r>
            <a:r>
              <a:rPr lang="cs-CZ" sz="2000" dirty="0" smtClean="0">
                <a:latin typeface="Palatino Linotype" panose="02040502050505030304" pitchFamily="18" charset="0"/>
              </a:rPr>
              <a:t>dentifikace podepisující osoby, projev její vůle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uznávaná elektronická značka/pečeť </a:t>
            </a:r>
            <a:r>
              <a:rPr lang="cs-CZ" sz="2000" dirty="0">
                <a:latin typeface="Palatino Linotype" panose="02040502050505030304" pitchFamily="18" charset="0"/>
              </a:rPr>
              <a:t>– identifikace označující osoby, integrita dat a správnost původu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kvalifikované elektronické časové razítko - </a:t>
            </a:r>
            <a:r>
              <a:rPr lang="cs-CZ" sz="2000" dirty="0">
                <a:latin typeface="Palatino Linotype" panose="02040502050505030304" pitchFamily="18" charset="0"/>
              </a:rPr>
              <a:t>existence dat v daném čase</a:t>
            </a:r>
          </a:p>
          <a:p>
            <a:pPr lvl="2"/>
            <a:endParaRPr lang="cs-CZ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4241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</a:t>
            </a:r>
            <a:r>
              <a:rPr lang="cs-CZ" sz="3200" b="1" dirty="0">
                <a:latin typeface="Palatino Linotype" panose="02040502050505030304" pitchFamily="18" charset="0"/>
              </a:rPr>
              <a:t>neporušitelnosti </a:t>
            </a:r>
            <a:r>
              <a:rPr lang="cs-CZ" sz="3200" b="1" dirty="0" smtClean="0">
                <a:latin typeface="Palatino Linotype" panose="02040502050505030304" pitchFamily="18" charset="0"/>
              </a:rPr>
              <a:t>obsahu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/>
            <a:r>
              <a:rPr lang="cs-CZ" sz="2400" dirty="0" smtClean="0">
                <a:latin typeface="Palatino Linotype" panose="02040502050505030304" pitchFamily="18" charset="0"/>
              </a:rPr>
              <a:t>procesní rovina (koncepce úložiště)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nastavení přístupových práv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oprávnění k operacím pro jednotlivé uživatele</a:t>
            </a:r>
          </a:p>
          <a:p>
            <a:pPr lvl="1"/>
            <a:r>
              <a:rPr lang="cs-CZ" sz="2400" dirty="0">
                <a:latin typeface="Palatino Linotype" panose="02040502050505030304" pitchFamily="18" charset="0"/>
              </a:rPr>
              <a:t>t</a:t>
            </a:r>
            <a:r>
              <a:rPr lang="cs-CZ" sz="2400" dirty="0" smtClean="0">
                <a:latin typeface="Palatino Linotype" panose="02040502050505030304" pitchFamily="18" charset="0"/>
              </a:rPr>
              <a:t>echnická rovina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např. elektronická značka, ukládání otisků dokumentů (</a:t>
            </a:r>
            <a:r>
              <a:rPr lang="cs-CZ" sz="2000" dirty="0" err="1" smtClean="0">
                <a:latin typeface="Palatino Linotype" panose="02040502050505030304" pitchFamily="18" charset="0"/>
              </a:rPr>
              <a:t>hashovací</a:t>
            </a:r>
            <a:r>
              <a:rPr lang="cs-CZ" sz="2000" dirty="0" smtClean="0">
                <a:latin typeface="Palatino Linotype" panose="02040502050505030304" pitchFamily="18" charset="0"/>
              </a:rPr>
              <a:t> funkce) – transakční protokoly</a:t>
            </a:r>
            <a:endParaRPr lang="cs-CZ" sz="2000" dirty="0">
              <a:latin typeface="Palatino Linotype" panose="0204050205050503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cs-CZ" sz="2000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8705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Zajištění čitelnosti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ukládání dokumentů ve výstupních formátech stanovených vyhláškou č. 259/2012 Sb.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statické textové dokumenty - PDF/A</a:t>
            </a:r>
            <a:r>
              <a:rPr lang="cs-CZ" sz="2000" dirty="0">
                <a:latin typeface="Palatino Linotype" panose="02040502050505030304" pitchFamily="18" charset="0"/>
              </a:rPr>
              <a:t>, ISO </a:t>
            </a:r>
            <a:r>
              <a:rPr lang="cs-CZ" sz="2000" dirty="0" smtClean="0">
                <a:latin typeface="Palatino Linotype" panose="02040502050505030304" pitchFamily="18" charset="0"/>
              </a:rPr>
              <a:t>19005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statické obrazové dokumenty - </a:t>
            </a:r>
            <a:r>
              <a:rPr lang="cs-CZ" sz="2000" dirty="0">
                <a:latin typeface="Palatino Linotype" panose="02040502050505030304" pitchFamily="18" charset="0"/>
              </a:rPr>
              <a:t>PNG, ISO/IEC 15948; TIF/TIFF, revize 6 – nekomprimovaný; JPEG/JFIF, ISO/IEC </a:t>
            </a:r>
            <a:r>
              <a:rPr lang="cs-CZ" sz="2000" dirty="0" smtClean="0">
                <a:latin typeface="Palatino Linotype" panose="02040502050505030304" pitchFamily="18" charset="0"/>
              </a:rPr>
              <a:t>10918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dynamické obrazové dokumenty - </a:t>
            </a:r>
            <a:r>
              <a:rPr lang="cs-CZ" sz="2000" dirty="0">
                <a:latin typeface="Palatino Linotype" panose="02040502050505030304" pitchFamily="18" charset="0"/>
              </a:rPr>
              <a:t>MPEG-2, ISO/IEC 13818; MPEG-1, ISO/IEC 11172; </a:t>
            </a:r>
            <a:r>
              <a:rPr lang="cs-CZ" sz="2000" dirty="0" smtClean="0">
                <a:latin typeface="Palatino Linotype" panose="02040502050505030304" pitchFamily="18" charset="0"/>
              </a:rPr>
              <a:t>GIF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zvukové dokumenty </a:t>
            </a:r>
            <a:r>
              <a:rPr lang="cs-CZ" sz="2000" dirty="0">
                <a:latin typeface="Palatino Linotype" panose="02040502050505030304" pitchFamily="18" charset="0"/>
              </a:rPr>
              <a:t>- </a:t>
            </a:r>
            <a:r>
              <a:rPr lang="cs-CZ" sz="2000" dirty="0" smtClean="0">
                <a:latin typeface="Palatino Linotype" panose="02040502050505030304" pitchFamily="18" charset="0"/>
              </a:rPr>
              <a:t>MP2; MP3; PCM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databáze - XML</a:t>
            </a: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668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Tvorba a správa </a:t>
            </a:r>
            <a:r>
              <a:rPr lang="cs-CZ" sz="3200" b="1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3200" b="1" dirty="0" smtClean="0">
                <a:latin typeface="Palatino Linotype" panose="02040502050505030304" pitchFamily="18" charset="0"/>
              </a:rPr>
              <a:t> dokumentů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dokumenty jsou v </a:t>
            </a:r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označovány </a:t>
            </a:r>
            <a:r>
              <a:rPr lang="cs-CZ" sz="2400" b="1" dirty="0" smtClean="0">
                <a:latin typeface="Palatino Linotype" panose="02040502050505030304" pitchFamily="18" charset="0"/>
              </a:rPr>
              <a:t>jednoznačným </a:t>
            </a:r>
            <a:r>
              <a:rPr lang="cs-CZ" sz="2400" b="1" dirty="0">
                <a:latin typeface="Palatino Linotype" panose="02040502050505030304" pitchFamily="18" charset="0"/>
              </a:rPr>
              <a:t>identifikátorem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v </a:t>
            </a:r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</a:t>
            </a:r>
            <a:r>
              <a:rPr lang="cs-CZ" sz="2400" dirty="0">
                <a:latin typeface="Palatino Linotype" panose="02040502050505030304" pitchFamily="18" charset="0"/>
              </a:rPr>
              <a:t>jsou o </a:t>
            </a:r>
            <a:r>
              <a:rPr lang="cs-CZ" sz="2400" dirty="0" smtClean="0">
                <a:latin typeface="Palatino Linotype" panose="02040502050505030304" pitchFamily="18" charset="0"/>
              </a:rPr>
              <a:t>dokumentu </a:t>
            </a:r>
            <a:r>
              <a:rPr lang="cs-CZ" sz="2400" dirty="0">
                <a:latin typeface="Palatino Linotype" panose="02040502050505030304" pitchFamily="18" charset="0"/>
              </a:rPr>
              <a:t>vedeny povinné </a:t>
            </a:r>
            <a:r>
              <a:rPr lang="cs-CZ" sz="2400" dirty="0" smtClean="0">
                <a:latin typeface="Palatino Linotype" panose="02040502050505030304" pitchFamily="18" charset="0"/>
              </a:rPr>
              <a:t>údaje: </a:t>
            </a:r>
            <a:endParaRPr lang="cs-CZ" sz="2400" dirty="0">
              <a:latin typeface="Palatino Linotype" panose="02040502050505030304" pitchFamily="18" charset="0"/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2000" b="1" dirty="0" smtClean="0">
                <a:latin typeface="Palatino Linotype" panose="02040502050505030304" pitchFamily="18" charset="0"/>
              </a:rPr>
              <a:t> pořadové </a:t>
            </a:r>
            <a:r>
              <a:rPr lang="cs-CZ" sz="2000" b="1" dirty="0">
                <a:latin typeface="Palatino Linotype" panose="02040502050505030304" pitchFamily="18" charset="0"/>
              </a:rPr>
              <a:t>číslo </a:t>
            </a:r>
            <a:r>
              <a:rPr lang="cs-CZ" sz="2000" i="1" dirty="0" smtClean="0">
                <a:latin typeface="Palatino Linotype" panose="02040502050505030304" pitchFamily="18" charset="0"/>
              </a:rPr>
              <a:t>(základ čísla jednacího</a:t>
            </a:r>
            <a:r>
              <a:rPr lang="cs-CZ" sz="2000" dirty="0" smtClean="0">
                <a:latin typeface="Palatino Linotype" panose="02040502050505030304" pitchFamily="18" charset="0"/>
              </a:rPr>
              <a:t>), </a:t>
            </a:r>
            <a:r>
              <a:rPr lang="cs-CZ" sz="2000" b="1" dirty="0">
                <a:latin typeface="Palatino Linotype" panose="02040502050505030304" pitchFamily="18" charset="0"/>
              </a:rPr>
              <a:t>datum </a:t>
            </a:r>
            <a:r>
              <a:rPr lang="cs-CZ" sz="2000" b="1" dirty="0" smtClean="0">
                <a:latin typeface="Palatino Linotype" panose="02040502050505030304" pitchFamily="18" charset="0"/>
              </a:rPr>
              <a:t>doručení/vzniku </a:t>
            </a:r>
            <a:r>
              <a:rPr lang="cs-CZ" sz="2000" i="1" dirty="0" smtClean="0">
                <a:latin typeface="Palatino Linotype" panose="02040502050505030304" pitchFamily="18" charset="0"/>
              </a:rPr>
              <a:t>(zaevidování)</a:t>
            </a:r>
            <a:r>
              <a:rPr lang="cs-CZ" sz="2000" dirty="0" smtClean="0">
                <a:latin typeface="Palatino Linotype" panose="02040502050505030304" pitchFamily="18" charset="0"/>
              </a:rPr>
              <a:t>, </a:t>
            </a:r>
            <a:r>
              <a:rPr lang="cs-CZ" sz="2000" b="1" dirty="0">
                <a:latin typeface="Palatino Linotype" panose="02040502050505030304" pitchFamily="18" charset="0"/>
              </a:rPr>
              <a:t>údaje o </a:t>
            </a:r>
            <a:r>
              <a:rPr lang="cs-CZ" sz="2000" b="1" dirty="0" smtClean="0">
                <a:latin typeface="Palatino Linotype" panose="02040502050505030304" pitchFamily="18" charset="0"/>
              </a:rPr>
              <a:t>odesílateli/vlastní</a:t>
            </a:r>
            <a:r>
              <a:rPr lang="cs-CZ" sz="2000" dirty="0" smtClean="0">
                <a:latin typeface="Palatino Linotype" panose="02040502050505030304" pitchFamily="18" charset="0"/>
              </a:rPr>
              <a:t>, údaje </a:t>
            </a:r>
            <a:r>
              <a:rPr lang="cs-CZ" sz="2000" dirty="0">
                <a:latin typeface="Palatino Linotype" panose="02040502050505030304" pitchFamily="18" charset="0"/>
              </a:rPr>
              <a:t>o kvantitě </a:t>
            </a:r>
            <a:r>
              <a:rPr lang="cs-CZ" sz="2000" dirty="0" smtClean="0">
                <a:latin typeface="Palatino Linotype" panose="02040502050505030304" pitchFamily="18" charset="0"/>
              </a:rPr>
              <a:t>– počet listů </a:t>
            </a:r>
            <a:r>
              <a:rPr lang="cs-CZ" sz="2000" i="1" dirty="0" smtClean="0">
                <a:latin typeface="Palatino Linotype" panose="02040502050505030304" pitchFamily="18" charset="0"/>
              </a:rPr>
              <a:t>(listinný dokument)</a:t>
            </a:r>
            <a:r>
              <a:rPr lang="cs-CZ" sz="2000" dirty="0" smtClean="0">
                <a:latin typeface="Palatino Linotype" panose="02040502050505030304" pitchFamily="18" charset="0"/>
              </a:rPr>
              <a:t>, počet listů/svazků příloh </a:t>
            </a:r>
            <a:r>
              <a:rPr lang="cs-CZ" sz="2000" i="1" dirty="0" smtClean="0">
                <a:latin typeface="Palatino Linotype" panose="02040502050505030304" pitchFamily="18" charset="0"/>
              </a:rPr>
              <a:t>(listinný </a:t>
            </a:r>
            <a:r>
              <a:rPr lang="cs-CZ" sz="2000" dirty="0" smtClean="0">
                <a:latin typeface="Palatino Linotype" panose="02040502050505030304" pitchFamily="18" charset="0"/>
              </a:rPr>
              <a:t>dokument), počet a druh příloh </a:t>
            </a:r>
            <a:r>
              <a:rPr lang="cs-CZ" sz="2000" i="1" dirty="0" smtClean="0">
                <a:latin typeface="Palatino Linotype" panose="02040502050505030304" pitchFamily="18" charset="0"/>
              </a:rPr>
              <a:t>(nelistinný a digitální dokument)</a:t>
            </a:r>
            <a:r>
              <a:rPr lang="cs-CZ" sz="2000" dirty="0" smtClean="0">
                <a:latin typeface="Palatino Linotype" panose="02040502050505030304" pitchFamily="18" charset="0"/>
              </a:rPr>
              <a:t>, </a:t>
            </a:r>
            <a:r>
              <a:rPr lang="cs-CZ" sz="2000" b="1" dirty="0" smtClean="0">
                <a:latin typeface="Palatino Linotype" panose="02040502050505030304" pitchFamily="18" charset="0"/>
              </a:rPr>
              <a:t>stručný </a:t>
            </a:r>
            <a:r>
              <a:rPr lang="cs-CZ" sz="2000" b="1" dirty="0">
                <a:latin typeface="Palatino Linotype" panose="02040502050505030304" pitchFamily="18" charset="0"/>
              </a:rPr>
              <a:t>obsah</a:t>
            </a:r>
            <a:r>
              <a:rPr lang="cs-CZ" sz="2000" dirty="0">
                <a:latin typeface="Palatino Linotype" panose="02040502050505030304" pitchFamily="18" charset="0"/>
              </a:rPr>
              <a:t>, označení organizační jednotky/fyzické osoby, které je dokument přidělen k vyřízení, údaje o vyřízení </a:t>
            </a:r>
            <a:r>
              <a:rPr lang="cs-CZ" sz="2000" i="1" dirty="0" smtClean="0">
                <a:latin typeface="Palatino Linotype" panose="02040502050505030304" pitchFamily="18" charset="0"/>
              </a:rPr>
              <a:t>(způsob vyřízení, identifikace adresáta, údaje o kvantitě odesílaného dokumentu)</a:t>
            </a:r>
            <a:r>
              <a:rPr lang="cs-CZ" sz="2000" dirty="0" smtClean="0">
                <a:latin typeface="Palatino Linotype" panose="02040502050505030304" pitchFamily="18" charset="0"/>
              </a:rPr>
              <a:t>, </a:t>
            </a:r>
            <a:r>
              <a:rPr lang="cs-CZ" sz="2000" b="1" dirty="0">
                <a:latin typeface="Palatino Linotype" panose="02040502050505030304" pitchFamily="18" charset="0"/>
              </a:rPr>
              <a:t>spisový znak  a skartační režim</a:t>
            </a:r>
            <a:r>
              <a:rPr lang="cs-CZ" sz="2000" dirty="0">
                <a:latin typeface="Palatino Linotype" panose="02040502050505030304" pitchFamily="18" charset="0"/>
              </a:rPr>
              <a:t>, forma dokumentu, zařazení do výběru archiválií, identifikátor přidělený digitálním archivem</a:t>
            </a:r>
          </a:p>
          <a:p>
            <a:pPr lvl="2"/>
            <a:endParaRPr lang="cs-CZ" sz="2200" dirty="0" smtClean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296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483925" y="1"/>
            <a:ext cx="10016104" cy="1844823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</a:pPr>
            <a:r>
              <a:rPr lang="cs-CZ" sz="3200" b="1" dirty="0" smtClean="0">
                <a:latin typeface="Palatino Linotype" panose="02040502050505030304" pitchFamily="18" charset="0"/>
              </a:rPr>
              <a:t>Tvorba a správa </a:t>
            </a:r>
            <a:r>
              <a:rPr lang="cs-CZ" sz="3200" b="1" dirty="0" err="1" smtClean="0">
                <a:latin typeface="Palatino Linotype" panose="02040502050505030304" pitchFamily="18" charset="0"/>
              </a:rPr>
              <a:t>metadat</a:t>
            </a:r>
            <a:r>
              <a:rPr lang="cs-CZ" sz="3200" b="1" dirty="0" smtClean="0">
                <a:latin typeface="Palatino Linotype" panose="02040502050505030304" pitchFamily="18" charset="0"/>
              </a:rPr>
              <a:t> spisů</a:t>
            </a:r>
            <a:endParaRPr lang="cs-CZ" sz="3200" b="1" dirty="0">
              <a:latin typeface="Palatino Linotype" panose="02040502050505030304" pitchFamily="18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22413" y="1844824"/>
            <a:ext cx="9977615" cy="4608512"/>
          </a:xfrm>
        </p:spPr>
        <p:txBody>
          <a:bodyPr anchor="t">
            <a:normAutofit/>
          </a:bodyPr>
          <a:lstStyle/>
          <a:p>
            <a:pPr lvl="1" algn="just"/>
            <a:r>
              <a:rPr lang="cs-CZ" sz="2400" dirty="0" smtClean="0">
                <a:latin typeface="Palatino Linotype" panose="02040502050505030304" pitchFamily="18" charset="0"/>
              </a:rPr>
              <a:t>spisy </a:t>
            </a:r>
            <a:r>
              <a:rPr lang="cs-CZ" sz="2400" dirty="0">
                <a:latin typeface="Palatino Linotype" panose="02040502050505030304" pitchFamily="18" charset="0"/>
              </a:rPr>
              <a:t>jsou v </a:t>
            </a:r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</a:t>
            </a:r>
            <a:r>
              <a:rPr lang="cs-CZ" sz="2400" dirty="0">
                <a:latin typeface="Palatino Linotype" panose="02040502050505030304" pitchFamily="18" charset="0"/>
              </a:rPr>
              <a:t>označovány </a:t>
            </a:r>
            <a:r>
              <a:rPr lang="cs-CZ" sz="2400" b="1" dirty="0">
                <a:latin typeface="Palatino Linotype" panose="02040502050505030304" pitchFamily="18" charset="0"/>
              </a:rPr>
              <a:t>jednoznačným identifikátorem</a:t>
            </a:r>
          </a:p>
          <a:p>
            <a:pPr lvl="1" algn="just"/>
            <a:r>
              <a:rPr lang="cs-CZ" sz="2400" dirty="0">
                <a:latin typeface="Palatino Linotype" panose="02040502050505030304" pitchFamily="18" charset="0"/>
              </a:rPr>
              <a:t>v </a:t>
            </a:r>
            <a:r>
              <a:rPr lang="cs-CZ" sz="2400" dirty="0" err="1" smtClean="0">
                <a:latin typeface="Palatino Linotype" panose="02040502050505030304" pitchFamily="18" charset="0"/>
              </a:rPr>
              <a:t>eSSL</a:t>
            </a:r>
            <a:r>
              <a:rPr lang="cs-CZ" sz="2400" dirty="0" smtClean="0">
                <a:latin typeface="Palatino Linotype" panose="02040502050505030304" pitchFamily="18" charset="0"/>
              </a:rPr>
              <a:t> </a:t>
            </a:r>
            <a:r>
              <a:rPr lang="cs-CZ" sz="2400" dirty="0">
                <a:latin typeface="Palatino Linotype" panose="02040502050505030304" pitchFamily="18" charset="0"/>
              </a:rPr>
              <a:t>jsou o </a:t>
            </a:r>
            <a:r>
              <a:rPr lang="cs-CZ" sz="2400" dirty="0" smtClean="0">
                <a:latin typeface="Palatino Linotype" panose="02040502050505030304" pitchFamily="18" charset="0"/>
              </a:rPr>
              <a:t>spisech </a:t>
            </a:r>
            <a:r>
              <a:rPr lang="cs-CZ" sz="2400" dirty="0">
                <a:latin typeface="Palatino Linotype" panose="02040502050505030304" pitchFamily="18" charset="0"/>
              </a:rPr>
              <a:t>vedeny povinné </a:t>
            </a:r>
            <a:r>
              <a:rPr lang="cs-CZ" sz="2400" dirty="0" smtClean="0">
                <a:latin typeface="Palatino Linotype" panose="02040502050505030304" pitchFamily="18" charset="0"/>
              </a:rPr>
              <a:t>údaje: </a:t>
            </a:r>
            <a:endParaRPr lang="cs-CZ" sz="2400" dirty="0">
              <a:latin typeface="Palatino Linotype" panose="02040502050505030304" pitchFamily="18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Palatino Linotype" panose="02040502050505030304" pitchFamily="18" charset="0"/>
              </a:rPr>
              <a:t> </a:t>
            </a:r>
            <a:r>
              <a:rPr lang="cs-CZ" sz="2000" b="1" dirty="0">
                <a:latin typeface="Palatino Linotype" panose="02040502050505030304" pitchFamily="18" charset="0"/>
              </a:rPr>
              <a:t>stručný obsah</a:t>
            </a:r>
            <a:r>
              <a:rPr lang="cs-CZ" sz="2000" dirty="0">
                <a:latin typeface="Palatino Linotype" panose="02040502050505030304" pitchFamily="18" charset="0"/>
              </a:rPr>
              <a:t>, </a:t>
            </a:r>
            <a:r>
              <a:rPr lang="cs-CZ" sz="2000" b="1" dirty="0">
                <a:latin typeface="Palatino Linotype" panose="02040502050505030304" pitchFamily="18" charset="0"/>
              </a:rPr>
              <a:t>spisová značka </a:t>
            </a:r>
            <a:r>
              <a:rPr lang="cs-CZ" sz="2000" dirty="0">
                <a:latin typeface="Palatino Linotype" panose="02040502050505030304" pitchFamily="18" charset="0"/>
              </a:rPr>
              <a:t>,  </a:t>
            </a:r>
            <a:r>
              <a:rPr lang="cs-CZ" sz="2000" b="1" dirty="0">
                <a:latin typeface="Palatino Linotype" panose="02040502050505030304" pitchFamily="18" charset="0"/>
              </a:rPr>
              <a:t>datum založení </a:t>
            </a:r>
            <a:r>
              <a:rPr lang="cs-CZ" sz="2000" dirty="0">
                <a:latin typeface="Palatino Linotype" panose="02040502050505030304" pitchFamily="18" charset="0"/>
              </a:rPr>
              <a:t>,  datum uzavření, </a:t>
            </a:r>
            <a:r>
              <a:rPr lang="cs-CZ" sz="2000" b="1" dirty="0">
                <a:latin typeface="Palatino Linotype" panose="02040502050505030304" pitchFamily="18" charset="0"/>
              </a:rPr>
              <a:t>spisový znak,  skartační režim</a:t>
            </a:r>
            <a:r>
              <a:rPr lang="cs-CZ" sz="2000" dirty="0">
                <a:latin typeface="Palatino Linotype" panose="02040502050505030304" pitchFamily="18" charset="0"/>
              </a:rPr>
              <a:t>,  údaje o uložení spisu, </a:t>
            </a:r>
            <a:r>
              <a:rPr lang="cs-CZ" sz="2000" i="1" dirty="0">
                <a:latin typeface="Palatino Linotype" panose="02040502050505030304" pitchFamily="18" charset="0"/>
              </a:rPr>
              <a:t>(počet uložených listů dokumentů v listinné podobě tvořících spis, popřípadě svazků příloh v listinné podobě dokumentů tvořících spis),  </a:t>
            </a:r>
            <a:r>
              <a:rPr lang="cs-CZ" sz="2000" dirty="0">
                <a:latin typeface="Palatino Linotype" panose="02040502050505030304" pitchFamily="18" charset="0"/>
              </a:rPr>
              <a:t>informace o tom, zda spis obsahuje dokumenty v analogové podobě a jejich fyzické umístění, informace o tom, zda byl spis zařazen do výběru archiválií a zda byl spis vybrán jako archiválie, identifikátor, který spisu obsahujícímu dokumenty v digitální podobě, který byl vybrán jako archiválie, přidělil Národní archiv nebo digitální archiv</a:t>
            </a:r>
          </a:p>
          <a:p>
            <a:pPr lvl="2"/>
            <a:endParaRPr lang="cs-CZ" sz="2200" dirty="0" smtClean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676519" lvl="1" indent="-219456" algn="just">
              <a:buClr>
                <a:schemeClr val="tx1"/>
              </a:buClr>
            </a:pPr>
            <a:endParaRPr lang="cs-CZ" dirty="0"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6579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94E43C-5CC5-49A7-869E-36B201FEC4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0</TotalTime>
  <Words>910</Words>
  <Application>Microsoft Office PowerPoint</Application>
  <PresentationFormat>Vlastní</PresentationFormat>
  <Paragraphs>119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Corbel</vt:lpstr>
      <vt:lpstr>Courier New</vt:lpstr>
      <vt:lpstr>Palatino Linotype</vt:lpstr>
      <vt:lpstr>Paralaxa</vt:lpstr>
      <vt:lpstr>  ERMS - eSSL</vt:lpstr>
      <vt:lpstr>Co je to spisová služba</vt:lpstr>
      <vt:lpstr>Veřejnoprávní původci a forma výkonu spisové služby</vt:lpstr>
      <vt:lpstr>Povinnosti při uchování digitálních  dokumentů</vt:lpstr>
      <vt:lpstr>Zajištění věrohodnost původu dokumentů</vt:lpstr>
      <vt:lpstr>Zajištění neporušitelnosti obsahu dokumentů</vt:lpstr>
      <vt:lpstr>Zajištění čitelnosti dokumentů</vt:lpstr>
      <vt:lpstr>Tvorba a správa metadat dokumentů</vt:lpstr>
      <vt:lpstr>Tvorba a správa metadat spisů</vt:lpstr>
      <vt:lpstr>Údaje prokazující existenci dokumentu v čase</vt:lpstr>
      <vt:lpstr>eSSL – transakční protokol</vt:lpstr>
      <vt:lpstr>eSSL – vyřazování dokumentů a jejich předávání k trvalému uložení archivu</vt:lpstr>
      <vt:lpstr>Postup skartačního řízení</vt:lpstr>
      <vt:lpstr>Seznamy vyřazovaných dokumentů z eSSL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2016-11-04T14:46:56Z</dcterms:created>
  <dcterms:modified xsi:type="dcterms:W3CDTF">2017-04-10T07:46:43Z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TC028866379991</vt:lpwstr>
  </property>
</Properties>
</file>