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46"/>
  </p:notesMasterIdLst>
  <p:sldIdLst>
    <p:sldId id="259" r:id="rId5"/>
    <p:sldId id="257" r:id="rId6"/>
    <p:sldId id="260" r:id="rId7"/>
    <p:sldId id="261" r:id="rId8"/>
    <p:sldId id="258" r:id="rId9"/>
    <p:sldId id="262" r:id="rId10"/>
    <p:sldId id="264" r:id="rId11"/>
    <p:sldId id="265" r:id="rId12"/>
    <p:sldId id="266" r:id="rId13"/>
    <p:sldId id="263" r:id="rId14"/>
    <p:sldId id="267" r:id="rId15"/>
    <p:sldId id="268" r:id="rId16"/>
    <p:sldId id="282" r:id="rId17"/>
    <p:sldId id="283" r:id="rId18"/>
    <p:sldId id="311" r:id="rId19"/>
    <p:sldId id="280" r:id="rId20"/>
    <p:sldId id="281" r:id="rId21"/>
    <p:sldId id="271" r:id="rId22"/>
    <p:sldId id="294" r:id="rId23"/>
    <p:sldId id="272" r:id="rId24"/>
    <p:sldId id="295" r:id="rId25"/>
    <p:sldId id="292" r:id="rId26"/>
    <p:sldId id="284" r:id="rId27"/>
    <p:sldId id="273" r:id="rId28"/>
    <p:sldId id="278" r:id="rId29"/>
    <p:sldId id="296" r:id="rId30"/>
    <p:sldId id="297" r:id="rId31"/>
    <p:sldId id="285" r:id="rId32"/>
    <p:sldId id="298" r:id="rId33"/>
    <p:sldId id="300" r:id="rId34"/>
    <p:sldId id="301" r:id="rId35"/>
    <p:sldId id="303" r:id="rId36"/>
    <p:sldId id="305" r:id="rId37"/>
    <p:sldId id="302" r:id="rId38"/>
    <p:sldId id="304" r:id="rId39"/>
    <p:sldId id="306" r:id="rId40"/>
    <p:sldId id="307" r:id="rId41"/>
    <p:sldId id="308" r:id="rId42"/>
    <p:sldId id="310" r:id="rId43"/>
    <p:sldId id="309" r:id="rId44"/>
    <p:sldId id="277" r:id="rId45"/>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2145"/>
    <a:srgbClr val="4D3052"/>
    <a:srgbClr val="345719"/>
    <a:srgbClr val="5C26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1350" y="-78"/>
      </p:cViewPr>
      <p:guideLst>
        <p:guide orient="horz" pos="2160"/>
        <p:guide pos="2880"/>
      </p:guideLst>
    </p:cSldViewPr>
  </p:slideViewPr>
  <p:notesTextViewPr>
    <p:cViewPr>
      <p:scale>
        <a:sx n="1" d="1"/>
        <a:sy n="1" d="1"/>
      </p:scale>
      <p:origin x="0" y="0"/>
    </p:cViewPr>
  </p:notesTextViewPr>
  <p:sorterViewPr>
    <p:cViewPr>
      <p:scale>
        <a:sx n="100" d="100"/>
        <a:sy n="100" d="100"/>
      </p:scale>
      <p:origin x="0" y="34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289B92-2081-4411-B7A9-53AD943C59B2}" type="datetimeFigureOut">
              <a:rPr lang="cs-CZ" smtClean="0"/>
              <a:t>22.2.2017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6DDC185-43C6-49FB-9D6A-A00F347A99BF}" type="slidenum">
              <a:rPr lang="cs-CZ" smtClean="0"/>
              <a:t>‹#›</a:t>
            </a:fld>
            <a:endParaRPr lang="cs-CZ"/>
          </a:p>
        </p:txBody>
      </p:sp>
    </p:spTree>
    <p:extLst>
      <p:ext uri="{BB962C8B-B14F-4D97-AF65-F5344CB8AC3E}">
        <p14:creationId xmlns:p14="http://schemas.microsoft.com/office/powerpoint/2010/main" val="863073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Hlubší</a:t>
            </a:r>
            <a:r>
              <a:rPr lang="cs-CZ" baseline="0" dirty="0" smtClean="0"/>
              <a:t> úroveň reality, to, co není vidět na první pohled. Co se skrývá za všední realitou. Pramen napájející naše příběhy, představy, prožívání</a:t>
            </a:r>
            <a:endParaRPr lang="cs-CZ" dirty="0"/>
          </a:p>
        </p:txBody>
      </p:sp>
      <p:sp>
        <p:nvSpPr>
          <p:cNvPr id="4" name="Zástupný symbol pro číslo snímku 3"/>
          <p:cNvSpPr>
            <a:spLocks noGrp="1"/>
          </p:cNvSpPr>
          <p:nvPr>
            <p:ph type="sldNum" sz="quarter" idx="10"/>
          </p:nvPr>
        </p:nvSpPr>
        <p:spPr/>
        <p:txBody>
          <a:bodyPr/>
          <a:lstStyle/>
          <a:p>
            <a:fld id="{4350E99A-6D73-4FFE-9C4F-1D00C097EF34}" type="slidenum">
              <a:rPr lang="cs-CZ" smtClean="0">
                <a:solidFill>
                  <a:prstClr val="black"/>
                </a:solidFill>
              </a:rPr>
              <a:pPr/>
              <a:t>13</a:t>
            </a:fld>
            <a:endParaRPr lang="cs-CZ">
              <a:solidFill>
                <a:prstClr val="black"/>
              </a:solidFill>
            </a:endParaRPr>
          </a:p>
        </p:txBody>
      </p:sp>
    </p:spTree>
    <p:extLst>
      <p:ext uri="{BB962C8B-B14F-4D97-AF65-F5344CB8AC3E}">
        <p14:creationId xmlns:p14="http://schemas.microsoft.com/office/powerpoint/2010/main" val="2274634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Alchymie jako věda – okultní vědy</a:t>
            </a:r>
            <a:endParaRPr lang="cs-CZ" dirty="0"/>
          </a:p>
        </p:txBody>
      </p:sp>
      <p:sp>
        <p:nvSpPr>
          <p:cNvPr id="4" name="Zástupný symbol pro číslo snímku 3"/>
          <p:cNvSpPr>
            <a:spLocks noGrp="1"/>
          </p:cNvSpPr>
          <p:nvPr>
            <p:ph type="sldNum" sz="quarter" idx="10"/>
          </p:nvPr>
        </p:nvSpPr>
        <p:spPr/>
        <p:txBody>
          <a:bodyPr/>
          <a:lstStyle/>
          <a:p>
            <a:fld id="{AA407E59-A515-41D0-AB9D-42AB2D7843B4}" type="slidenum">
              <a:rPr lang="cs-CZ" smtClean="0"/>
              <a:t>28</a:t>
            </a:fld>
            <a:endParaRPr lang="cs-CZ"/>
          </a:p>
        </p:txBody>
      </p:sp>
    </p:spTree>
    <p:extLst>
      <p:ext uri="{BB962C8B-B14F-4D97-AF65-F5344CB8AC3E}">
        <p14:creationId xmlns:p14="http://schemas.microsoft.com/office/powerpoint/2010/main" val="572621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cs-CZ" smtClean="0"/>
              <a:t>Kliknutím lze upravit styl.</a:t>
            </a:r>
            <a:endParaRPr kumimoji="0" lang="en-US"/>
          </a:p>
        </p:txBody>
      </p:sp>
      <p:sp>
        <p:nvSpPr>
          <p:cNvPr id="28" name="Zástupný symbol pro datum 27"/>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17" name="Zástupný symbol pro zápatí 16"/>
          <p:cNvSpPr>
            <a:spLocks noGrp="1"/>
          </p:cNvSpPr>
          <p:nvPr>
            <p:ph type="ftr" sz="quarter" idx="11"/>
          </p:nvPr>
        </p:nvSpPr>
        <p:spPr/>
        <p:txBody>
          <a:bodyPr/>
          <a:lstStyle/>
          <a:p>
            <a:endParaRPr lang="cs-CZ">
              <a:solidFill>
                <a:srgbClr val="F2E8AC">
                  <a:shade val="50000"/>
                </a:srgbClr>
              </a:solidFill>
            </a:endParaRPr>
          </a:p>
        </p:txBody>
      </p:sp>
      <p:sp>
        <p:nvSpPr>
          <p:cNvPr id="29" name="Zástupný symbol pro číslo snímku 28"/>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
        <p:nvSpPr>
          <p:cNvPr id="9" name="Podnadpis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Tree>
    <p:extLst>
      <p:ext uri="{BB962C8B-B14F-4D97-AF65-F5344CB8AC3E}">
        <p14:creationId xmlns:p14="http://schemas.microsoft.com/office/powerpoint/2010/main" val="3150484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4067170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441613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cs-CZ" smtClean="0"/>
              <a:t>Kliknutím lze upravit styl.</a:t>
            </a:r>
            <a:endParaRPr kumimoji="0" lang="en-US"/>
          </a:p>
        </p:txBody>
      </p:sp>
      <p:sp>
        <p:nvSpPr>
          <p:cNvPr id="28" name="Zástupný symbol pro datum 27"/>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17" name="Zástupný symbol pro zápatí 16"/>
          <p:cNvSpPr>
            <a:spLocks noGrp="1"/>
          </p:cNvSpPr>
          <p:nvPr>
            <p:ph type="ftr" sz="quarter" idx="11"/>
          </p:nvPr>
        </p:nvSpPr>
        <p:spPr/>
        <p:txBody>
          <a:bodyPr/>
          <a:lstStyle/>
          <a:p>
            <a:endParaRPr lang="cs-CZ">
              <a:solidFill>
                <a:srgbClr val="F2E8AC">
                  <a:shade val="50000"/>
                </a:srgbClr>
              </a:solidFill>
            </a:endParaRPr>
          </a:p>
        </p:txBody>
      </p:sp>
      <p:sp>
        <p:nvSpPr>
          <p:cNvPr id="29" name="Zástupný symbol pro číslo snímku 28"/>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
        <p:nvSpPr>
          <p:cNvPr id="9" name="Podnadpis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Tree>
    <p:extLst>
      <p:ext uri="{BB962C8B-B14F-4D97-AF65-F5344CB8AC3E}">
        <p14:creationId xmlns:p14="http://schemas.microsoft.com/office/powerpoint/2010/main" val="34490246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901026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3">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a:xfrm>
            <a:off x="7924800" y="6416675"/>
            <a:ext cx="762000" cy="365125"/>
          </a:xfrm>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255414598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obsah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1085402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8229600" cy="1143000"/>
          </a:xfrm>
        </p:spPr>
        <p:txBody>
          <a:bodyPr anchor="ctr"/>
          <a:lstStyle>
            <a:lvl1pPr>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5" name="Zástupný symbol pro obsah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8" name="Zástupný symbol pro zápatí 7"/>
          <p:cNvSpPr>
            <a:spLocks noGrp="1"/>
          </p:cNvSpPr>
          <p:nvPr>
            <p:ph type="ftr" sz="quarter" idx="11"/>
          </p:nvPr>
        </p:nvSpPr>
        <p:spPr/>
        <p:txBody>
          <a:bodyPr/>
          <a:lstStyle/>
          <a:p>
            <a:endParaRPr lang="cs-CZ">
              <a:solidFill>
                <a:srgbClr val="F2E8AC">
                  <a:shade val="50000"/>
                </a:srgbClr>
              </a:solidFill>
            </a:endParaRPr>
          </a:p>
        </p:txBody>
      </p:sp>
      <p:sp>
        <p:nvSpPr>
          <p:cNvPr id="9" name="Zástupný symbol pro číslo snímku 8"/>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870710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4" name="Zástupný symbol pro zápatí 3"/>
          <p:cNvSpPr>
            <a:spLocks noGrp="1"/>
          </p:cNvSpPr>
          <p:nvPr>
            <p:ph type="ftr" sz="quarter" idx="11"/>
          </p:nvPr>
        </p:nvSpPr>
        <p:spPr/>
        <p:txBody>
          <a:bodyPr/>
          <a:lstStyle/>
          <a:p>
            <a:endParaRPr lang="cs-CZ">
              <a:solidFill>
                <a:srgbClr val="F2E8AC">
                  <a:shade val="50000"/>
                </a:srgbClr>
              </a:solidFill>
            </a:endParaRPr>
          </a:p>
        </p:txBody>
      </p:sp>
      <p:sp>
        <p:nvSpPr>
          <p:cNvPr id="5" name="Zástupný symbol pro číslo snímku 4"/>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42826030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3" name="Zástupný symbol pro zápatí 2"/>
          <p:cNvSpPr>
            <a:spLocks noGrp="1"/>
          </p:cNvSpPr>
          <p:nvPr>
            <p:ph type="ftr" sz="quarter" idx="11"/>
          </p:nvPr>
        </p:nvSpPr>
        <p:spPr/>
        <p:txBody>
          <a:bodyPr/>
          <a:lstStyle/>
          <a:p>
            <a:endParaRPr lang="cs-CZ">
              <a:solidFill>
                <a:srgbClr val="F2E8AC">
                  <a:shade val="50000"/>
                </a:srgbClr>
              </a:solidFill>
            </a:endParaRPr>
          </a:p>
        </p:txBody>
      </p:sp>
      <p:sp>
        <p:nvSpPr>
          <p:cNvPr id="4" name="Zástupný symbol pro číslo snímku 3"/>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1610689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cs-CZ" smtClean="0"/>
              <a:t>Kliknutím lze upravit styl.</a:t>
            </a:r>
            <a:endParaRPr kumimoji="0" lang="en-US"/>
          </a:p>
        </p:txBody>
      </p:sp>
      <p:sp>
        <p:nvSpPr>
          <p:cNvPr id="3" name="Zástupný symbol pro text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4" name="Zástupný symbol pro obsah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1049756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178281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cs-CZ" smtClean="0">
                <a:solidFill>
                  <a:schemeClr val="lt1"/>
                </a:solidFill>
                <a:latin typeface="+mn-lt"/>
                <a:ea typeface="+mn-ea"/>
                <a:cs typeface="+mn-cs"/>
              </a:rPr>
              <a:t>Kliknutím na ikonu přidáte obrázek.</a:t>
            </a:r>
            <a:endParaRPr kumimoji="0" lang="en-US" dirty="0">
              <a:solidFill>
                <a:schemeClr val="lt1"/>
              </a:solidFill>
              <a:latin typeface="+mn-lt"/>
              <a:ea typeface="+mn-ea"/>
              <a:cs typeface="+mn-cs"/>
            </a:endParaRPr>
          </a:p>
        </p:txBody>
      </p:sp>
      <p:sp>
        <p:nvSpPr>
          <p:cNvPr id="4" name="Zástupný symbol pro text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249342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840492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1257955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cs-CZ" smtClean="0"/>
              <a:t>Kliknutím lze upravit styl.</a:t>
            </a:r>
            <a:endParaRPr kumimoji="0" lang="en-US"/>
          </a:p>
        </p:txBody>
      </p:sp>
      <p:sp>
        <p:nvSpPr>
          <p:cNvPr id="28" name="Zástupný symbol pro datum 27"/>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17" name="Zástupný symbol pro zápatí 16"/>
          <p:cNvSpPr>
            <a:spLocks noGrp="1"/>
          </p:cNvSpPr>
          <p:nvPr>
            <p:ph type="ftr" sz="quarter" idx="11"/>
          </p:nvPr>
        </p:nvSpPr>
        <p:spPr/>
        <p:txBody>
          <a:bodyPr/>
          <a:lstStyle/>
          <a:p>
            <a:endParaRPr lang="cs-CZ">
              <a:solidFill>
                <a:srgbClr val="F2E8AC">
                  <a:shade val="50000"/>
                </a:srgbClr>
              </a:solidFill>
            </a:endParaRPr>
          </a:p>
        </p:txBody>
      </p:sp>
      <p:sp>
        <p:nvSpPr>
          <p:cNvPr id="29" name="Zástupný symbol pro číslo snímku 28"/>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
        <p:nvSpPr>
          <p:cNvPr id="9" name="Podnadpis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Tree>
    <p:extLst>
      <p:ext uri="{BB962C8B-B14F-4D97-AF65-F5344CB8AC3E}">
        <p14:creationId xmlns:p14="http://schemas.microsoft.com/office/powerpoint/2010/main" val="2473108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2227091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3">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a:xfrm>
            <a:off x="7924800" y="6416675"/>
            <a:ext cx="762000" cy="365125"/>
          </a:xfrm>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79670095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obsah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710115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8229600" cy="1143000"/>
          </a:xfrm>
        </p:spPr>
        <p:txBody>
          <a:bodyPr anchor="ctr"/>
          <a:lstStyle>
            <a:lvl1pPr>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5" name="Zástupný symbol pro obsah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8" name="Zástupný symbol pro zápatí 7"/>
          <p:cNvSpPr>
            <a:spLocks noGrp="1"/>
          </p:cNvSpPr>
          <p:nvPr>
            <p:ph type="ftr" sz="quarter" idx="11"/>
          </p:nvPr>
        </p:nvSpPr>
        <p:spPr/>
        <p:txBody>
          <a:bodyPr/>
          <a:lstStyle/>
          <a:p>
            <a:endParaRPr lang="cs-CZ">
              <a:solidFill>
                <a:srgbClr val="F2E8AC">
                  <a:shade val="50000"/>
                </a:srgbClr>
              </a:solidFill>
            </a:endParaRPr>
          </a:p>
        </p:txBody>
      </p:sp>
      <p:sp>
        <p:nvSpPr>
          <p:cNvPr id="9" name="Zástupný symbol pro číslo snímku 8"/>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2342994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4" name="Zástupný symbol pro zápatí 3"/>
          <p:cNvSpPr>
            <a:spLocks noGrp="1"/>
          </p:cNvSpPr>
          <p:nvPr>
            <p:ph type="ftr" sz="quarter" idx="11"/>
          </p:nvPr>
        </p:nvSpPr>
        <p:spPr/>
        <p:txBody>
          <a:bodyPr/>
          <a:lstStyle/>
          <a:p>
            <a:endParaRPr lang="cs-CZ">
              <a:solidFill>
                <a:srgbClr val="F2E8AC">
                  <a:shade val="50000"/>
                </a:srgbClr>
              </a:solidFill>
            </a:endParaRPr>
          </a:p>
        </p:txBody>
      </p:sp>
      <p:sp>
        <p:nvSpPr>
          <p:cNvPr id="5" name="Zástupný symbol pro číslo snímku 4"/>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5506497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3" name="Zástupný symbol pro zápatí 2"/>
          <p:cNvSpPr>
            <a:spLocks noGrp="1"/>
          </p:cNvSpPr>
          <p:nvPr>
            <p:ph type="ftr" sz="quarter" idx="11"/>
          </p:nvPr>
        </p:nvSpPr>
        <p:spPr/>
        <p:txBody>
          <a:bodyPr/>
          <a:lstStyle/>
          <a:p>
            <a:endParaRPr lang="cs-CZ">
              <a:solidFill>
                <a:srgbClr val="F2E8AC">
                  <a:shade val="50000"/>
                </a:srgbClr>
              </a:solidFill>
            </a:endParaRPr>
          </a:p>
        </p:txBody>
      </p:sp>
      <p:sp>
        <p:nvSpPr>
          <p:cNvPr id="4" name="Zástupný symbol pro číslo snímku 3"/>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49255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3">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a:xfrm>
            <a:off x="7924800" y="6416675"/>
            <a:ext cx="762000" cy="365125"/>
          </a:xfrm>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175248078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cs-CZ" smtClean="0"/>
              <a:t>Kliknutím lze upravit styl.</a:t>
            </a:r>
            <a:endParaRPr kumimoji="0" lang="en-US"/>
          </a:p>
        </p:txBody>
      </p:sp>
      <p:sp>
        <p:nvSpPr>
          <p:cNvPr id="3" name="Zástupný symbol pro text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4" name="Zástupný symbol pro obsah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8993608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cs-CZ" smtClean="0">
                <a:solidFill>
                  <a:schemeClr val="lt1"/>
                </a:solidFill>
                <a:latin typeface="+mn-lt"/>
                <a:ea typeface="+mn-ea"/>
                <a:cs typeface="+mn-cs"/>
              </a:rPr>
              <a:t>Kliknutím na ikonu přidáte obrázek.</a:t>
            </a:r>
            <a:endParaRPr kumimoji="0" lang="en-US" dirty="0">
              <a:solidFill>
                <a:schemeClr val="lt1"/>
              </a:solidFill>
              <a:latin typeface="+mn-lt"/>
              <a:ea typeface="+mn-ea"/>
              <a:cs typeface="+mn-cs"/>
            </a:endParaRPr>
          </a:p>
        </p:txBody>
      </p:sp>
      <p:sp>
        <p:nvSpPr>
          <p:cNvPr id="4" name="Zástupný symbol pro text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849515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832041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1200249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8" name="Nadpis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cs-CZ" smtClean="0"/>
              <a:t>Kliknutím lze upravit styl.</a:t>
            </a:r>
            <a:endParaRPr kumimoji="0" lang="en-US"/>
          </a:p>
        </p:txBody>
      </p:sp>
      <p:sp>
        <p:nvSpPr>
          <p:cNvPr id="28" name="Zástupný symbol pro datum 27"/>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17" name="Zástupný symbol pro zápatí 16"/>
          <p:cNvSpPr>
            <a:spLocks noGrp="1"/>
          </p:cNvSpPr>
          <p:nvPr>
            <p:ph type="ftr" sz="quarter" idx="11"/>
          </p:nvPr>
        </p:nvSpPr>
        <p:spPr/>
        <p:txBody>
          <a:bodyPr/>
          <a:lstStyle/>
          <a:p>
            <a:endParaRPr lang="cs-CZ">
              <a:solidFill>
                <a:srgbClr val="F2E8AC">
                  <a:shade val="50000"/>
                </a:srgbClr>
              </a:solidFill>
            </a:endParaRPr>
          </a:p>
        </p:txBody>
      </p:sp>
      <p:sp>
        <p:nvSpPr>
          <p:cNvPr id="29" name="Zástupný symbol pro číslo snímku 28"/>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
        <p:nvSpPr>
          <p:cNvPr id="9" name="Podnadpis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Tree>
    <p:extLst>
      <p:ext uri="{BB962C8B-B14F-4D97-AF65-F5344CB8AC3E}">
        <p14:creationId xmlns:p14="http://schemas.microsoft.com/office/powerpoint/2010/main" val="26037517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obsah 2"/>
          <p:cNvSpPr>
            <a:spLocks noGrp="1"/>
          </p:cNvSpPr>
          <p:nvPr>
            <p:ph idx="1"/>
          </p:nvPr>
        </p:nvSpPr>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1337799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bg>
      <p:bgRef idx="1003">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a:xfrm>
            <a:off x="7924800" y="6416675"/>
            <a:ext cx="762000" cy="365125"/>
          </a:xfrm>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240959949"/>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obsah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1201295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8229600" cy="1143000"/>
          </a:xfrm>
        </p:spPr>
        <p:txBody>
          <a:bodyPr anchor="ctr"/>
          <a:lstStyle>
            <a:lvl1pPr>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5" name="Zástupný symbol pro obsah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8" name="Zástupný symbol pro zápatí 7"/>
          <p:cNvSpPr>
            <a:spLocks noGrp="1"/>
          </p:cNvSpPr>
          <p:nvPr>
            <p:ph type="ftr" sz="quarter" idx="11"/>
          </p:nvPr>
        </p:nvSpPr>
        <p:spPr/>
        <p:txBody>
          <a:bodyPr/>
          <a:lstStyle/>
          <a:p>
            <a:endParaRPr lang="cs-CZ">
              <a:solidFill>
                <a:srgbClr val="F2E8AC">
                  <a:shade val="50000"/>
                </a:srgbClr>
              </a:solidFill>
            </a:endParaRPr>
          </a:p>
        </p:txBody>
      </p:sp>
      <p:sp>
        <p:nvSpPr>
          <p:cNvPr id="9" name="Zástupný symbol pro číslo snímku 8"/>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25091392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4" name="Zástupný symbol pro zápatí 3"/>
          <p:cNvSpPr>
            <a:spLocks noGrp="1"/>
          </p:cNvSpPr>
          <p:nvPr>
            <p:ph type="ftr" sz="quarter" idx="11"/>
          </p:nvPr>
        </p:nvSpPr>
        <p:spPr/>
        <p:txBody>
          <a:bodyPr/>
          <a:lstStyle/>
          <a:p>
            <a:endParaRPr lang="cs-CZ">
              <a:solidFill>
                <a:srgbClr val="F2E8AC">
                  <a:shade val="50000"/>
                </a:srgbClr>
              </a:solidFill>
            </a:endParaRPr>
          </a:p>
        </p:txBody>
      </p:sp>
      <p:sp>
        <p:nvSpPr>
          <p:cNvPr id="5" name="Zástupný symbol pro číslo snímku 4"/>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638764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obsah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obsah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2730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3" name="Zástupný symbol pro zápatí 2"/>
          <p:cNvSpPr>
            <a:spLocks noGrp="1"/>
          </p:cNvSpPr>
          <p:nvPr>
            <p:ph type="ftr" sz="quarter" idx="11"/>
          </p:nvPr>
        </p:nvSpPr>
        <p:spPr/>
        <p:txBody>
          <a:bodyPr/>
          <a:lstStyle/>
          <a:p>
            <a:endParaRPr lang="cs-CZ">
              <a:solidFill>
                <a:srgbClr val="F2E8AC">
                  <a:shade val="50000"/>
                </a:srgbClr>
              </a:solidFill>
            </a:endParaRPr>
          </a:p>
        </p:txBody>
      </p:sp>
      <p:sp>
        <p:nvSpPr>
          <p:cNvPr id="4" name="Zástupný symbol pro číslo snímku 3"/>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6182337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cs-CZ" smtClean="0"/>
              <a:t>Kliknutím lze upravit styl.</a:t>
            </a:r>
            <a:endParaRPr kumimoji="0" lang="en-US"/>
          </a:p>
        </p:txBody>
      </p:sp>
      <p:sp>
        <p:nvSpPr>
          <p:cNvPr id="3" name="Zástupný symbol pro text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4" name="Zástupný symbol pro obsah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2808053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cs-CZ" smtClean="0">
                <a:solidFill>
                  <a:schemeClr val="lt1"/>
                </a:solidFill>
                <a:latin typeface="+mn-lt"/>
                <a:ea typeface="+mn-ea"/>
                <a:cs typeface="+mn-cs"/>
              </a:rPr>
              <a:t>Kliknutím na ikonu přidáte obrázek.</a:t>
            </a:r>
            <a:endParaRPr kumimoji="0" lang="en-US" dirty="0">
              <a:solidFill>
                <a:schemeClr val="lt1"/>
              </a:solidFill>
              <a:latin typeface="+mn-lt"/>
              <a:ea typeface="+mn-ea"/>
              <a:cs typeface="+mn-cs"/>
            </a:endParaRPr>
          </a:p>
        </p:txBody>
      </p:sp>
      <p:sp>
        <p:nvSpPr>
          <p:cNvPr id="4" name="Zástupný symbol pro text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442981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4199708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5" name="Zástupný symbol pro zápatí 4"/>
          <p:cNvSpPr>
            <a:spLocks noGrp="1"/>
          </p:cNvSpPr>
          <p:nvPr>
            <p:ph type="ftr" sz="quarter" idx="11"/>
          </p:nvPr>
        </p:nvSpPr>
        <p:spPr/>
        <p:txBody>
          <a:bodyPr/>
          <a:lstStyle/>
          <a:p>
            <a:endParaRPr lang="cs-CZ">
              <a:solidFill>
                <a:srgbClr val="F2E8AC">
                  <a:shade val="50000"/>
                </a:srgbClr>
              </a:solidFill>
            </a:endParaRPr>
          </a:p>
        </p:txBody>
      </p:sp>
      <p:sp>
        <p:nvSpPr>
          <p:cNvPr id="6" name="Zástupný symbol pro číslo snímku 5"/>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689305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8229600" cy="1143000"/>
          </a:xfrm>
        </p:spPr>
        <p:txBody>
          <a:bodyPr anchor="ctr"/>
          <a:lstStyle>
            <a:lvl1pPr>
              <a:defRPr/>
            </a:lvl1pPr>
          </a:lstStyle>
          <a:p>
            <a:r>
              <a:rPr kumimoji="0" lang="cs-CZ" smtClean="0"/>
              <a:t>Kliknutím lze upravit styl.</a:t>
            </a:r>
            <a:endParaRPr kumimoji="0" lang="en-US"/>
          </a:p>
        </p:txBody>
      </p:sp>
      <p:sp>
        <p:nvSpPr>
          <p:cNvPr id="3" name="Zástupný symbol pro text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5" name="Zástupný symbol pro obsah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6" name="Zástupný symbol pro obsah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7" name="Zástupný symbol pro datum 6"/>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8" name="Zástupný symbol pro zápatí 7"/>
          <p:cNvSpPr>
            <a:spLocks noGrp="1"/>
          </p:cNvSpPr>
          <p:nvPr>
            <p:ph type="ftr" sz="quarter" idx="11"/>
          </p:nvPr>
        </p:nvSpPr>
        <p:spPr/>
        <p:txBody>
          <a:bodyPr/>
          <a:lstStyle/>
          <a:p>
            <a:endParaRPr lang="cs-CZ">
              <a:solidFill>
                <a:srgbClr val="F2E8AC">
                  <a:shade val="50000"/>
                </a:srgbClr>
              </a:solidFill>
            </a:endParaRPr>
          </a:p>
        </p:txBody>
      </p:sp>
      <p:sp>
        <p:nvSpPr>
          <p:cNvPr id="9" name="Zástupný symbol pro číslo snímku 8"/>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2245721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4" name="Zástupný symbol pro zápatí 3"/>
          <p:cNvSpPr>
            <a:spLocks noGrp="1"/>
          </p:cNvSpPr>
          <p:nvPr>
            <p:ph type="ftr" sz="quarter" idx="11"/>
          </p:nvPr>
        </p:nvSpPr>
        <p:spPr/>
        <p:txBody>
          <a:bodyPr/>
          <a:lstStyle/>
          <a:p>
            <a:endParaRPr lang="cs-CZ">
              <a:solidFill>
                <a:srgbClr val="F2E8AC">
                  <a:shade val="50000"/>
                </a:srgbClr>
              </a:solidFill>
            </a:endParaRPr>
          </a:p>
        </p:txBody>
      </p:sp>
      <p:sp>
        <p:nvSpPr>
          <p:cNvPr id="5" name="Zástupný symbol pro číslo snímku 4"/>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2418512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3" name="Zástupný symbol pro zápatí 2"/>
          <p:cNvSpPr>
            <a:spLocks noGrp="1"/>
          </p:cNvSpPr>
          <p:nvPr>
            <p:ph type="ftr" sz="quarter" idx="11"/>
          </p:nvPr>
        </p:nvSpPr>
        <p:spPr/>
        <p:txBody>
          <a:bodyPr/>
          <a:lstStyle/>
          <a:p>
            <a:endParaRPr lang="cs-CZ">
              <a:solidFill>
                <a:srgbClr val="F2E8AC">
                  <a:shade val="50000"/>
                </a:srgbClr>
              </a:solidFill>
            </a:endParaRPr>
          </a:p>
        </p:txBody>
      </p:sp>
      <p:sp>
        <p:nvSpPr>
          <p:cNvPr id="4" name="Zástupný symbol pro číslo snímku 3"/>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1612204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cs-CZ" smtClean="0"/>
              <a:t>Kliknutím lze upravit styl.</a:t>
            </a:r>
            <a:endParaRPr kumimoji="0" lang="en-US"/>
          </a:p>
        </p:txBody>
      </p:sp>
      <p:sp>
        <p:nvSpPr>
          <p:cNvPr id="3" name="Zástupný symbol pro text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4" name="Zástupný symbol pro obsah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1094186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cs-CZ" smtClean="0">
                <a:solidFill>
                  <a:schemeClr val="lt1"/>
                </a:solidFill>
                <a:latin typeface="+mn-lt"/>
                <a:ea typeface="+mn-ea"/>
                <a:cs typeface="+mn-cs"/>
              </a:rPr>
              <a:t>Kliknutím na ikonu přidáte obrázek.</a:t>
            </a:r>
            <a:endParaRPr kumimoji="0" lang="en-US" dirty="0">
              <a:solidFill>
                <a:schemeClr val="lt1"/>
              </a:solidFill>
              <a:latin typeface="+mn-lt"/>
              <a:ea typeface="+mn-ea"/>
              <a:cs typeface="+mn-cs"/>
            </a:endParaRPr>
          </a:p>
        </p:txBody>
      </p:sp>
      <p:sp>
        <p:nvSpPr>
          <p:cNvPr id="4" name="Zástupný symbol pro text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
        <p:nvSpPr>
          <p:cNvPr id="5" name="Zástupný symbol pro datum 4"/>
          <p:cNvSpPr>
            <a:spLocks noGrp="1"/>
          </p:cNvSpPr>
          <p:nvPr>
            <p:ph type="dt" sz="half" idx="10"/>
          </p:nvPr>
        </p:nvSpPr>
        <p:spPr/>
        <p:txBody>
          <a:body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6" name="Zástupný symbol pro zápatí 5"/>
          <p:cNvSpPr>
            <a:spLocks noGrp="1"/>
          </p:cNvSpPr>
          <p:nvPr>
            <p:ph type="ftr" sz="quarter" idx="11"/>
          </p:nvPr>
        </p:nvSpPr>
        <p:spPr/>
        <p:txBody>
          <a:bodyPr/>
          <a:lstStyle/>
          <a:p>
            <a:endParaRPr lang="cs-CZ">
              <a:solidFill>
                <a:srgbClr val="F2E8AC">
                  <a:shade val="50000"/>
                </a:srgbClr>
              </a:solidFill>
            </a:endParaRPr>
          </a:p>
        </p:txBody>
      </p:sp>
      <p:sp>
        <p:nvSpPr>
          <p:cNvPr id="7" name="Zástupný symbol pro číslo snímku 6"/>
          <p:cNvSpPr>
            <a:spLocks noGrp="1"/>
          </p:cNvSpPr>
          <p:nvPr>
            <p:ph type="sldNum" sz="quarter" idx="12"/>
          </p:nvPr>
        </p:nvSpPr>
        <p:spPr/>
        <p:txBody>
          <a:body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2000300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3" name="Zástupný symbol pro zápatí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cs-CZ">
              <a:solidFill>
                <a:srgbClr val="F2E8AC">
                  <a:shade val="50000"/>
                </a:srgbClr>
              </a:solidFill>
            </a:endParaRPr>
          </a:p>
        </p:txBody>
      </p:sp>
      <p:sp>
        <p:nvSpPr>
          <p:cNvPr id="23" name="Zástupný symbol pro číslo snímku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23556082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3" name="Zástupný symbol pro zápatí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cs-CZ">
              <a:solidFill>
                <a:srgbClr val="F2E8AC">
                  <a:shade val="50000"/>
                </a:srgbClr>
              </a:solidFill>
            </a:endParaRPr>
          </a:p>
        </p:txBody>
      </p:sp>
      <p:sp>
        <p:nvSpPr>
          <p:cNvPr id="23" name="Zástupný symbol pro číslo snímku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697835385"/>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3" name="Zástupný symbol pro zápatí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cs-CZ">
              <a:solidFill>
                <a:srgbClr val="F2E8AC">
                  <a:shade val="50000"/>
                </a:srgbClr>
              </a:solidFill>
            </a:endParaRPr>
          </a:p>
        </p:txBody>
      </p:sp>
      <p:sp>
        <p:nvSpPr>
          <p:cNvPr id="23" name="Zástupný symbol pro číslo snímku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1277156331"/>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iming>
    <p:tnLst>
      <p:par>
        <p:cTn id="1" dur="indefinite" restart="never" nodeType="tmRoot"/>
      </p:par>
    </p:tnLst>
  </p:timing>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Zástupný symbol pro nadpis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C3D6F37-05B9-49D1-9E73-6C364D8E8FFD}" type="datetimeFigureOut">
              <a:rPr lang="cs-CZ" smtClean="0">
                <a:solidFill>
                  <a:srgbClr val="F2E8AC">
                    <a:shade val="50000"/>
                  </a:srgbClr>
                </a:solidFill>
              </a:rPr>
              <a:pPr/>
              <a:t>22.2.2017</a:t>
            </a:fld>
            <a:endParaRPr lang="cs-CZ">
              <a:solidFill>
                <a:srgbClr val="F2E8AC">
                  <a:shade val="50000"/>
                </a:srgbClr>
              </a:solidFill>
            </a:endParaRPr>
          </a:p>
        </p:txBody>
      </p:sp>
      <p:sp>
        <p:nvSpPr>
          <p:cNvPr id="3" name="Zástupný symbol pro zápatí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cs-CZ">
              <a:solidFill>
                <a:srgbClr val="F2E8AC">
                  <a:shade val="50000"/>
                </a:srgbClr>
              </a:solidFill>
            </a:endParaRPr>
          </a:p>
        </p:txBody>
      </p:sp>
      <p:sp>
        <p:nvSpPr>
          <p:cNvPr id="23" name="Zástupný symbol pro číslo snímku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254CF8D7-7ED3-46DF-B296-0108F57BAF90}" type="slidenum">
              <a:rPr lang="cs-CZ" smtClean="0">
                <a:solidFill>
                  <a:srgbClr val="F2E8AC">
                    <a:shade val="50000"/>
                  </a:srgbClr>
                </a:solidFill>
              </a:rPr>
              <a:pPr/>
              <a:t>‹#›</a:t>
            </a:fld>
            <a:endParaRPr lang="cs-CZ">
              <a:solidFill>
                <a:srgbClr val="F2E8AC">
                  <a:shade val="50000"/>
                </a:srgbClr>
              </a:solidFill>
            </a:endParaRPr>
          </a:p>
        </p:txBody>
      </p:sp>
    </p:spTree>
    <p:extLst>
      <p:ext uri="{BB962C8B-B14F-4D97-AF65-F5344CB8AC3E}">
        <p14:creationId xmlns:p14="http://schemas.microsoft.com/office/powerpoint/2010/main" val="3468633474"/>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iming>
    <p:tnLst>
      <p:par>
        <p:cTn id="1" dur="indefinite" restart="never" nodeType="tmRoot"/>
      </p:par>
    </p:tnLst>
  </p:timing>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s://cs.wikipedia.org/wiki/Jan_Luke%C5%A1" TargetMode="External"/><Relationship Id="rId2" Type="http://schemas.openxmlformats.org/officeDocument/2006/relationships/image" Target="../media/image27.emf"/><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hyperlink" Target="http://www.sf-encyclopedia.com/entry/fantasy" TargetMode="External"/><Relationship Id="rId2" Type="http://schemas.openxmlformats.org/officeDocument/2006/relationships/hyperlink" Target="http://www.sf-encyclopedia.com/entry/definitions_of_s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www.sf-encyclopedia.com/entry/clute_john" TargetMode="External"/><Relationship Id="rId2" Type="http://schemas.openxmlformats.org/officeDocument/2006/relationships/hyperlink" Target="http://sf-encyclopedia.uk/fe.php?nm=taproot_text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467544" y="1988840"/>
            <a:ext cx="8229600" cy="1828800"/>
          </a:xfrm>
          <a:effectLst/>
        </p:spPr>
        <p:txBody>
          <a:bodyPr>
            <a:normAutofit fontScale="90000"/>
          </a:bodyPr>
          <a:lstStyle/>
          <a:p>
            <a:r>
              <a:rPr lang="cs-CZ" sz="4400" dirty="0">
                <a:solidFill>
                  <a:srgbClr val="FFC000"/>
                </a:solidFill>
                <a:effectLst>
                  <a:outerShdw blurRad="38100" dist="38100" dir="2700000" algn="tl">
                    <a:srgbClr val="000000">
                      <a:alpha val="43137"/>
                    </a:srgbClr>
                  </a:outerShdw>
                </a:effectLst>
              </a:rPr>
              <a:t> Fantastická literatura v mezioborovém zkoumání I</a:t>
            </a:r>
            <a:br>
              <a:rPr lang="cs-CZ" sz="4400" dirty="0">
                <a:solidFill>
                  <a:srgbClr val="FFC000"/>
                </a:solidFill>
                <a:effectLst>
                  <a:outerShdw blurRad="38100" dist="38100" dir="2700000" algn="tl">
                    <a:srgbClr val="000000">
                      <a:alpha val="43137"/>
                    </a:srgbClr>
                  </a:outerShdw>
                </a:effectLst>
              </a:rPr>
            </a:br>
            <a:r>
              <a:rPr lang="cs-CZ" sz="4400" dirty="0" smtClean="0">
                <a:solidFill>
                  <a:srgbClr val="4F2145"/>
                </a:solidFill>
                <a:effectLst>
                  <a:outerShdw blurRad="38100" dist="38100" dir="2700000" algn="tl">
                    <a:srgbClr val="000000">
                      <a:alpha val="43137"/>
                    </a:srgbClr>
                  </a:outerShdw>
                </a:effectLst>
              </a:rPr>
              <a:t/>
            </a:r>
            <a:br>
              <a:rPr lang="cs-CZ" sz="4400" dirty="0" smtClean="0">
                <a:solidFill>
                  <a:srgbClr val="4F2145"/>
                </a:solidFill>
                <a:effectLst>
                  <a:outerShdw blurRad="38100" dist="38100" dir="2700000" algn="tl">
                    <a:srgbClr val="000000">
                      <a:alpha val="43137"/>
                    </a:srgbClr>
                  </a:outerShdw>
                </a:effectLst>
              </a:rPr>
            </a:br>
            <a:r>
              <a:rPr lang="cs-CZ" sz="3100" dirty="0" smtClean="0">
                <a:solidFill>
                  <a:srgbClr val="4F2145"/>
                </a:solidFill>
                <a:effectLst/>
              </a:rPr>
              <a:t>FF</a:t>
            </a:r>
            <a:r>
              <a:rPr lang="cs-CZ" sz="3100" dirty="0">
                <a:solidFill>
                  <a:srgbClr val="4F2145"/>
                </a:solidFill>
                <a:effectLst/>
              </a:rPr>
              <a:t>: CJBC826</a:t>
            </a:r>
            <a:br>
              <a:rPr lang="cs-CZ" sz="3100" dirty="0">
                <a:solidFill>
                  <a:srgbClr val="4F2145"/>
                </a:solidFill>
                <a:effectLst/>
              </a:rPr>
            </a:br>
            <a:endParaRPr lang="cs-CZ" dirty="0">
              <a:solidFill>
                <a:srgbClr val="4F2145"/>
              </a:solidFill>
              <a:effectLst/>
            </a:endParaRPr>
          </a:p>
        </p:txBody>
      </p:sp>
      <p:sp>
        <p:nvSpPr>
          <p:cNvPr id="3" name="Podnadpis 2"/>
          <p:cNvSpPr>
            <a:spLocks noGrp="1"/>
          </p:cNvSpPr>
          <p:nvPr>
            <p:ph type="subTitle" idx="1"/>
          </p:nvPr>
        </p:nvSpPr>
        <p:spPr>
          <a:xfrm>
            <a:off x="611560" y="3573016"/>
            <a:ext cx="7776864" cy="1296144"/>
          </a:xfrm>
          <a:effectLst/>
        </p:spPr>
        <p:txBody>
          <a:bodyPr>
            <a:normAutofit/>
          </a:bodyPr>
          <a:lstStyle/>
          <a:p>
            <a:r>
              <a:rPr lang="cs-CZ" b="1" dirty="0">
                <a:solidFill>
                  <a:srgbClr val="4F2145"/>
                </a:solidFill>
              </a:rPr>
              <a:t>Ústav české literatury a knihovnictví FF </a:t>
            </a:r>
            <a:r>
              <a:rPr lang="cs-CZ" b="1" dirty="0" smtClean="0">
                <a:solidFill>
                  <a:srgbClr val="4F2145"/>
                </a:solidFill>
              </a:rPr>
              <a:t>MU</a:t>
            </a:r>
          </a:p>
          <a:p>
            <a:r>
              <a:rPr lang="cs-CZ" b="1" dirty="0" smtClean="0">
                <a:solidFill>
                  <a:srgbClr val="4F2145"/>
                </a:solidFill>
              </a:rPr>
              <a:t>Mgr</a:t>
            </a:r>
            <a:r>
              <a:rPr lang="cs-CZ" b="1" dirty="0">
                <a:solidFill>
                  <a:srgbClr val="4F2145"/>
                </a:solidFill>
              </a:rPr>
              <a:t>. Tereza Dědinová, Ph.D</a:t>
            </a:r>
            <a:r>
              <a:rPr lang="cs-CZ" b="1" dirty="0" smtClean="0">
                <a:solidFill>
                  <a:srgbClr val="4F2145"/>
                </a:solidFill>
              </a:rPr>
              <a:t>.</a:t>
            </a:r>
            <a:endParaRPr lang="cs-CZ" b="1" dirty="0">
              <a:solidFill>
                <a:srgbClr val="4F2145"/>
              </a:solidFill>
            </a:endParaRPr>
          </a:p>
        </p:txBody>
      </p:sp>
    </p:spTree>
    <p:extLst>
      <p:ext uri="{BB962C8B-B14F-4D97-AF65-F5344CB8AC3E}">
        <p14:creationId xmlns:p14="http://schemas.microsoft.com/office/powerpoint/2010/main" val="2062792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45878" y="116632"/>
            <a:ext cx="8219256" cy="873923"/>
          </a:xfrm>
          <a:effectLst>
            <a:outerShdw blurRad="50800" dist="38100" dir="2700000" algn="tl" rotWithShape="0">
              <a:prstClr val="black">
                <a:alpha val="40000"/>
              </a:prstClr>
            </a:outerShdw>
          </a:effectLst>
        </p:spPr>
        <p:txBody>
          <a:bodyPr>
            <a:normAutofit fontScale="90000"/>
          </a:bodyPr>
          <a:lstStyle/>
          <a:p>
            <a:r>
              <a:rPr lang="cs-CZ" dirty="0" smtClean="0">
                <a:solidFill>
                  <a:srgbClr val="FFC000"/>
                </a:solidFill>
              </a:rPr>
              <a:t>Starší texty používající fantastické prvky moderním způsobem - satira</a:t>
            </a:r>
            <a:endParaRPr lang="cs-CZ" dirty="0">
              <a:solidFill>
                <a:srgbClr val="FFC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8561" y="2376755"/>
            <a:ext cx="2043113" cy="2998787"/>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bdélník 2"/>
          <p:cNvSpPr/>
          <p:nvPr/>
        </p:nvSpPr>
        <p:spPr>
          <a:xfrm>
            <a:off x="235026" y="1268760"/>
            <a:ext cx="8640960" cy="1107996"/>
          </a:xfrm>
          <a:prstGeom prst="rect">
            <a:avLst/>
          </a:prstGeom>
        </p:spPr>
        <p:txBody>
          <a:bodyPr wrap="square">
            <a:spAutoFit/>
          </a:bodyPr>
          <a:lstStyle/>
          <a:p>
            <a:pPr marL="137160" indent="0">
              <a:buNone/>
            </a:pPr>
            <a:r>
              <a:rPr lang="cs-CZ" sz="2200" b="1" dirty="0" err="1" smtClean="0">
                <a:solidFill>
                  <a:srgbClr val="4F2145"/>
                </a:solidFill>
              </a:rPr>
              <a:t>Lúkianos</a:t>
            </a:r>
            <a:r>
              <a:rPr lang="cs-CZ" sz="2200" b="1" dirty="0" smtClean="0">
                <a:solidFill>
                  <a:srgbClr val="4F2145"/>
                </a:solidFill>
              </a:rPr>
              <a:t> ze </a:t>
            </a:r>
            <a:r>
              <a:rPr lang="cs-CZ" sz="2200" b="1" dirty="0" err="1" smtClean="0">
                <a:solidFill>
                  <a:srgbClr val="4F2145"/>
                </a:solidFill>
              </a:rPr>
              <a:t>Samosaty</a:t>
            </a:r>
            <a:r>
              <a:rPr lang="cs-CZ" sz="2200" b="1" dirty="0" smtClean="0">
                <a:solidFill>
                  <a:srgbClr val="4F2145"/>
                </a:solidFill>
              </a:rPr>
              <a:t> </a:t>
            </a:r>
            <a:r>
              <a:rPr lang="pl-PL" sz="2200" dirty="0" smtClean="0">
                <a:solidFill>
                  <a:srgbClr val="4F2145"/>
                </a:solidFill>
              </a:rPr>
              <a:t>(kolem 120 Samosata – po 180, patrně v Alexandrii)</a:t>
            </a:r>
          </a:p>
          <a:p>
            <a:pPr marL="137160" indent="0" algn="just">
              <a:buNone/>
            </a:pPr>
            <a:r>
              <a:rPr lang="cs-CZ" sz="2200" i="1" dirty="0" smtClean="0">
                <a:solidFill>
                  <a:srgbClr val="4F2145"/>
                </a:solidFill>
              </a:rPr>
              <a:t>James </a:t>
            </a:r>
            <a:r>
              <a:rPr lang="cs-CZ" sz="2200" i="1" dirty="0" err="1" smtClean="0">
                <a:solidFill>
                  <a:srgbClr val="4F2145"/>
                </a:solidFill>
              </a:rPr>
              <a:t>Gunn</a:t>
            </a:r>
            <a:r>
              <a:rPr lang="cs-CZ" sz="2200" i="1" dirty="0" smtClean="0">
                <a:solidFill>
                  <a:srgbClr val="4F2145"/>
                </a:solidFill>
              </a:rPr>
              <a:t>: </a:t>
            </a:r>
            <a:r>
              <a:rPr lang="en-US" sz="2200" i="1" dirty="0" smtClean="0">
                <a:solidFill>
                  <a:srgbClr val="4F2145"/>
                </a:solidFill>
              </a:rPr>
              <a:t>„</a:t>
            </a:r>
            <a:r>
              <a:rPr lang="cs-CZ" sz="2200" i="1" dirty="0" smtClean="0">
                <a:solidFill>
                  <a:srgbClr val="4F2145"/>
                </a:solidFill>
              </a:rPr>
              <a:t>T</a:t>
            </a:r>
            <a:r>
              <a:rPr lang="en-US" sz="2200" i="1" dirty="0" smtClean="0">
                <a:solidFill>
                  <a:srgbClr val="4F2145"/>
                </a:solidFill>
              </a:rPr>
              <a:t>he first known text that could be called science fiction</a:t>
            </a:r>
            <a:r>
              <a:rPr lang="cs-CZ" sz="2200" i="1" dirty="0" smtClean="0">
                <a:solidFill>
                  <a:srgbClr val="4F2145"/>
                </a:solidFill>
              </a:rPr>
              <a:t>.</a:t>
            </a:r>
          </a:p>
        </p:txBody>
      </p:sp>
      <p:sp>
        <p:nvSpPr>
          <p:cNvPr id="4" name="Obdélník 3"/>
          <p:cNvSpPr/>
          <p:nvPr/>
        </p:nvSpPr>
        <p:spPr>
          <a:xfrm>
            <a:off x="5993378" y="2376755"/>
            <a:ext cx="3099394" cy="3139321"/>
          </a:xfrm>
          <a:prstGeom prst="rect">
            <a:avLst/>
          </a:prstGeom>
        </p:spPr>
        <p:txBody>
          <a:bodyPr wrap="square">
            <a:spAutoFit/>
          </a:bodyPr>
          <a:lstStyle/>
          <a:p>
            <a:r>
              <a:rPr lang="cs-CZ" sz="2200" u="sng" dirty="0" smtClean="0">
                <a:solidFill>
                  <a:srgbClr val="4F2145"/>
                </a:solidFill>
              </a:rPr>
              <a:t>Obsahuje:</a:t>
            </a:r>
          </a:p>
          <a:p>
            <a:r>
              <a:rPr lang="cs-CZ" sz="2200" dirty="0">
                <a:solidFill>
                  <a:srgbClr val="4F2145"/>
                </a:solidFill>
              </a:rPr>
              <a:t>s</a:t>
            </a:r>
            <a:r>
              <a:rPr lang="cs-CZ" sz="2200" dirty="0" smtClean="0">
                <a:solidFill>
                  <a:srgbClr val="4F2145"/>
                </a:solidFill>
              </a:rPr>
              <a:t>etkání s bohy</a:t>
            </a:r>
          </a:p>
          <a:p>
            <a:r>
              <a:rPr lang="cs-CZ" sz="2200" dirty="0" smtClean="0">
                <a:solidFill>
                  <a:srgbClr val="4F2145"/>
                </a:solidFill>
              </a:rPr>
              <a:t>cestu na měsíc</a:t>
            </a:r>
          </a:p>
          <a:p>
            <a:r>
              <a:rPr lang="cs-CZ" sz="2200" dirty="0" smtClean="0">
                <a:solidFill>
                  <a:srgbClr val="4F2145"/>
                </a:solidFill>
              </a:rPr>
              <a:t>boj proti Slunci</a:t>
            </a:r>
          </a:p>
          <a:p>
            <a:r>
              <a:rPr lang="cs-CZ" sz="2200" dirty="0">
                <a:solidFill>
                  <a:srgbClr val="4F2145"/>
                </a:solidFill>
              </a:rPr>
              <a:t>o</a:t>
            </a:r>
            <a:r>
              <a:rPr lang="cs-CZ" sz="2200" dirty="0" smtClean="0">
                <a:solidFill>
                  <a:srgbClr val="4F2145"/>
                </a:solidFill>
              </a:rPr>
              <a:t>strovy blažených </a:t>
            </a:r>
          </a:p>
          <a:p>
            <a:r>
              <a:rPr lang="cs-CZ" sz="2200" dirty="0" smtClean="0">
                <a:solidFill>
                  <a:srgbClr val="4F2145"/>
                </a:solidFill>
              </a:rPr>
              <a:t>obydlené postavami </a:t>
            </a:r>
          </a:p>
          <a:p>
            <a:r>
              <a:rPr lang="cs-CZ" sz="2200" dirty="0" smtClean="0">
                <a:solidFill>
                  <a:srgbClr val="4F2145"/>
                </a:solidFill>
              </a:rPr>
              <a:t>z řeckých mýtů</a:t>
            </a:r>
          </a:p>
          <a:p>
            <a:r>
              <a:rPr lang="cs-CZ" sz="2200" dirty="0">
                <a:solidFill>
                  <a:srgbClr val="4F2145"/>
                </a:solidFill>
              </a:rPr>
              <a:t>o</a:t>
            </a:r>
            <a:r>
              <a:rPr lang="cs-CZ" sz="2200" dirty="0" smtClean="0">
                <a:solidFill>
                  <a:srgbClr val="4F2145"/>
                </a:solidFill>
              </a:rPr>
              <a:t>bludy</a:t>
            </a:r>
          </a:p>
          <a:p>
            <a:r>
              <a:rPr lang="cs-CZ" sz="2200" dirty="0" smtClean="0">
                <a:solidFill>
                  <a:srgbClr val="4F2145"/>
                </a:solidFill>
              </a:rPr>
              <a:t>mytická zvířata</a:t>
            </a:r>
            <a:endParaRPr lang="cs-CZ" sz="2200" dirty="0">
              <a:solidFill>
                <a:srgbClr val="4F2145"/>
              </a:solidFill>
            </a:endParaRPr>
          </a:p>
        </p:txBody>
      </p:sp>
      <p:sp>
        <p:nvSpPr>
          <p:cNvPr id="5" name="Obdélník 4"/>
          <p:cNvSpPr/>
          <p:nvPr/>
        </p:nvSpPr>
        <p:spPr>
          <a:xfrm>
            <a:off x="286804" y="2708920"/>
            <a:ext cx="2176734" cy="1785104"/>
          </a:xfrm>
          <a:prstGeom prst="rect">
            <a:avLst/>
          </a:prstGeom>
        </p:spPr>
        <p:txBody>
          <a:bodyPr wrap="square">
            <a:spAutoFit/>
          </a:bodyPr>
          <a:lstStyle/>
          <a:p>
            <a:pPr marL="137160" indent="0">
              <a:buNone/>
            </a:pPr>
            <a:r>
              <a:rPr lang="cs-CZ" sz="2200" u="sng" dirty="0" smtClean="0">
                <a:solidFill>
                  <a:srgbClr val="4F2145"/>
                </a:solidFill>
              </a:rPr>
              <a:t>Prvky:</a:t>
            </a:r>
          </a:p>
          <a:p>
            <a:pPr marL="137160" indent="0">
              <a:buNone/>
            </a:pPr>
            <a:r>
              <a:rPr lang="cs-CZ" sz="2200" dirty="0" smtClean="0">
                <a:solidFill>
                  <a:srgbClr val="4F2145"/>
                </a:solidFill>
              </a:rPr>
              <a:t>Science fiction</a:t>
            </a:r>
          </a:p>
          <a:p>
            <a:pPr marL="137160" indent="0">
              <a:buNone/>
            </a:pPr>
            <a:r>
              <a:rPr lang="cs-CZ" sz="2200" dirty="0" smtClean="0">
                <a:solidFill>
                  <a:srgbClr val="4F2145"/>
                </a:solidFill>
              </a:rPr>
              <a:t>Fantasy</a:t>
            </a:r>
          </a:p>
          <a:p>
            <a:pPr marL="137160" indent="0">
              <a:buNone/>
            </a:pPr>
            <a:r>
              <a:rPr lang="cs-CZ" sz="2200" b="1" dirty="0" smtClean="0">
                <a:solidFill>
                  <a:srgbClr val="FFC000"/>
                </a:solidFill>
                <a:effectLst>
                  <a:outerShdw blurRad="38100" dist="38100" dir="2700000" algn="tl">
                    <a:srgbClr val="000000">
                      <a:alpha val="43137"/>
                    </a:srgbClr>
                  </a:outerShdw>
                </a:effectLst>
              </a:rPr>
              <a:t>Satiry</a:t>
            </a:r>
          </a:p>
          <a:p>
            <a:pPr marL="137160" indent="0">
              <a:buNone/>
            </a:pPr>
            <a:r>
              <a:rPr lang="cs-CZ" sz="2200" dirty="0" smtClean="0">
                <a:solidFill>
                  <a:srgbClr val="4F2145"/>
                </a:solidFill>
              </a:rPr>
              <a:t>Parodie</a:t>
            </a:r>
          </a:p>
        </p:txBody>
      </p:sp>
      <p:sp>
        <p:nvSpPr>
          <p:cNvPr id="6" name="Obdélník 5"/>
          <p:cNvSpPr/>
          <p:nvPr/>
        </p:nvSpPr>
        <p:spPr>
          <a:xfrm>
            <a:off x="0" y="5516077"/>
            <a:ext cx="9144000" cy="1107996"/>
          </a:xfrm>
          <a:prstGeom prst="rect">
            <a:avLst/>
          </a:prstGeom>
        </p:spPr>
        <p:txBody>
          <a:bodyPr wrap="square">
            <a:spAutoFit/>
          </a:bodyPr>
          <a:lstStyle/>
          <a:p>
            <a:pPr marL="137160" indent="0" algn="just">
              <a:buNone/>
            </a:pPr>
            <a:r>
              <a:rPr lang="cs-CZ" sz="2200" b="1" dirty="0" err="1" smtClean="0">
                <a:solidFill>
                  <a:srgbClr val="4F2145"/>
                </a:solidFill>
              </a:rPr>
              <a:t>Lúkianos</a:t>
            </a:r>
            <a:r>
              <a:rPr lang="cs-CZ" sz="2200" b="1" dirty="0" smtClean="0">
                <a:solidFill>
                  <a:srgbClr val="4F2145"/>
                </a:solidFill>
              </a:rPr>
              <a:t>: </a:t>
            </a:r>
            <a:r>
              <a:rPr lang="cs-CZ" sz="2200" i="1" dirty="0" smtClean="0">
                <a:solidFill>
                  <a:srgbClr val="4F2145"/>
                </a:solidFill>
              </a:rPr>
              <a:t>Věci, které jsem neviděl, nezažil ani o nich neslyšel kohokoli vyprávět a hlavně věci, které neexistují a ve skutečnosti existovat nemohou. Mí čtenáři nesmějí věřit ani slovu z toho, co zde říkám. </a:t>
            </a:r>
            <a:endParaRPr lang="cs-CZ" sz="2200" i="1" dirty="0">
              <a:solidFill>
                <a:srgbClr val="4F2145"/>
              </a:solidFill>
            </a:endParaRPr>
          </a:p>
        </p:txBody>
      </p:sp>
      <p:sp>
        <p:nvSpPr>
          <p:cNvPr id="7" name="Šipka doleva 6"/>
          <p:cNvSpPr/>
          <p:nvPr/>
        </p:nvSpPr>
        <p:spPr>
          <a:xfrm>
            <a:off x="1907704" y="2218809"/>
            <a:ext cx="3208236" cy="3010391"/>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Science fiction i fantasy jako žánry vznikly mnohem později</a:t>
            </a:r>
            <a:endParaRPr lang="cs-CZ" sz="2200" b="1" dirty="0">
              <a:solidFill>
                <a:srgbClr val="4F2145"/>
              </a:solidFill>
            </a:endParaRPr>
          </a:p>
        </p:txBody>
      </p:sp>
    </p:spTree>
    <p:extLst>
      <p:ext uri="{BB962C8B-B14F-4D97-AF65-F5344CB8AC3E}">
        <p14:creationId xmlns:p14="http://schemas.microsoft.com/office/powerpoint/2010/main" val="101654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 calcmode="lin" valueType="num">
                                      <p:cBhvr additive="base">
                                        <p:cTn id="10" dur="500" fill="hold"/>
                                        <p:tgtEl>
                                          <p:spTgt spid="4098"/>
                                        </p:tgtEl>
                                        <p:attrNameLst>
                                          <p:attrName>ppt_x</p:attrName>
                                        </p:attrNameLst>
                                      </p:cBhvr>
                                      <p:tavLst>
                                        <p:tav tm="0">
                                          <p:val>
                                            <p:strVal val="#ppt_x"/>
                                          </p:val>
                                        </p:tav>
                                        <p:tav tm="100000">
                                          <p:val>
                                            <p:strVal val="#ppt_x"/>
                                          </p:val>
                                        </p:tav>
                                      </p:tavLst>
                                    </p:anim>
                                    <p:anim calcmode="lin" valueType="num">
                                      <p:cBhvr additive="base">
                                        <p:cTn id="11"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29600" cy="908720"/>
          </a:xfrm>
          <a:effectLst>
            <a:outerShdw blurRad="50800" dist="38100" dir="2700000" algn="tl" rotWithShape="0">
              <a:prstClr val="black">
                <a:alpha val="40000"/>
              </a:prstClr>
            </a:outerShdw>
          </a:effectLst>
        </p:spPr>
        <p:txBody>
          <a:bodyPr>
            <a:noAutofit/>
          </a:bodyPr>
          <a:lstStyle/>
          <a:p>
            <a:r>
              <a:rPr lang="cs-CZ" sz="3600" dirty="0">
                <a:solidFill>
                  <a:srgbClr val="FFC000"/>
                </a:solidFill>
              </a:rPr>
              <a:t>Mladší </a:t>
            </a:r>
            <a:r>
              <a:rPr lang="cs-CZ" sz="3600" dirty="0" smtClean="0">
                <a:solidFill>
                  <a:srgbClr val="FFC000"/>
                </a:solidFill>
              </a:rPr>
              <a:t>texty, v jejichž rámci je fantastické součástí reality</a:t>
            </a:r>
            <a:endParaRPr lang="cs-CZ" sz="3600" dirty="0">
              <a:solidFill>
                <a:srgbClr val="FFC000"/>
              </a:solidFill>
            </a:endParaRPr>
          </a:p>
        </p:txBody>
      </p:sp>
      <p:sp>
        <p:nvSpPr>
          <p:cNvPr id="3" name="Zástupný symbol pro obsah 2"/>
          <p:cNvSpPr>
            <a:spLocks noGrp="1"/>
          </p:cNvSpPr>
          <p:nvPr>
            <p:ph idx="1"/>
          </p:nvPr>
        </p:nvSpPr>
        <p:spPr>
          <a:xfrm>
            <a:off x="0" y="1052736"/>
            <a:ext cx="6120680" cy="4464496"/>
          </a:xfrm>
        </p:spPr>
        <p:txBody>
          <a:bodyPr>
            <a:normAutofit fontScale="55000" lnSpcReduction="20000"/>
          </a:bodyPr>
          <a:lstStyle/>
          <a:p>
            <a:pPr marL="137160" indent="0" algn="just">
              <a:buNone/>
            </a:pPr>
            <a:r>
              <a:rPr lang="cs-CZ" sz="3800" i="1" dirty="0">
                <a:solidFill>
                  <a:srgbClr val="4F2145"/>
                </a:solidFill>
              </a:rPr>
              <a:t>Někdy, jak se tak rozhlížel kolem sebe, zejména v odpoledním větru, vzduch </a:t>
            </a:r>
            <a:r>
              <a:rPr lang="cs-CZ" sz="3800" i="1" dirty="0" err="1">
                <a:solidFill>
                  <a:srgbClr val="4F2145"/>
                </a:solidFill>
              </a:rPr>
              <a:t>zlepkavěl</a:t>
            </a:r>
            <a:r>
              <a:rPr lang="cs-CZ" sz="3800" i="1" dirty="0">
                <a:solidFill>
                  <a:srgbClr val="4F2145"/>
                </a:solidFill>
              </a:rPr>
              <a:t>, viditelný svět, jeho rysy a obyvatelé i věci se zdály trčet skrze ovzduší jako průnik horkých ledovců. A jeho napadlo, že všechno pokračuje dolů pod povrch polévkového vzduchu: lidi, auta, psi, filmové plakáty, stromy, devět desetin jejich skutečnosti unikalo jeho zraku. Když mrkl a představa zmizela, přece ho ten dojem nikdy neopustil. Vyrůstal ve víře v Boha, anděly, démony, </a:t>
            </a:r>
            <a:r>
              <a:rPr lang="cs-CZ" sz="3800" i="1" dirty="0" err="1">
                <a:solidFill>
                  <a:srgbClr val="4F2145"/>
                </a:solidFill>
              </a:rPr>
              <a:t>ifríty</a:t>
            </a:r>
            <a:r>
              <a:rPr lang="cs-CZ" sz="3800" i="1" dirty="0">
                <a:solidFill>
                  <a:srgbClr val="4F2145"/>
                </a:solidFill>
              </a:rPr>
              <a:t>, </a:t>
            </a:r>
            <a:r>
              <a:rPr lang="cs-CZ" sz="3800" i="1" dirty="0" err="1">
                <a:solidFill>
                  <a:srgbClr val="4F2145"/>
                </a:solidFill>
              </a:rPr>
              <a:t>džinny</a:t>
            </a:r>
            <a:r>
              <a:rPr lang="cs-CZ" sz="3800" i="1" dirty="0">
                <a:solidFill>
                  <a:srgbClr val="4F2145"/>
                </a:solidFill>
              </a:rPr>
              <a:t>, ale vlastně tak, jako by to byly volské káry nebo kandelábry, a za trapný neúspěch svého zraku považoval to, že nikdy nespatřil žádného ducha. Snil o tom, že objeví kouzelného </a:t>
            </a:r>
            <a:r>
              <a:rPr lang="cs-CZ" sz="3800" i="1" dirty="0" err="1">
                <a:solidFill>
                  <a:srgbClr val="4F2145"/>
                </a:solidFill>
              </a:rPr>
              <a:t>optometra</a:t>
            </a:r>
            <a:r>
              <a:rPr lang="cs-CZ" sz="3800" i="1" dirty="0">
                <a:solidFill>
                  <a:srgbClr val="4F2145"/>
                </a:solidFill>
              </a:rPr>
              <a:t>, od nějž by si koupil brýle s nazelenalými skly, aby si napravil svou politováníhodnou krátkozrakost. A pak by byl s to vidět skrze ten hustý, oslepující vzduch do toho báječného světa za ním.</a:t>
            </a:r>
          </a:p>
          <a:p>
            <a:endParaRPr lang="cs-CZ" dirty="0"/>
          </a:p>
        </p:txBody>
      </p:sp>
      <p:sp>
        <p:nvSpPr>
          <p:cNvPr id="4" name="Obdélník 3"/>
          <p:cNvSpPr/>
          <p:nvPr/>
        </p:nvSpPr>
        <p:spPr>
          <a:xfrm>
            <a:off x="0" y="5589240"/>
            <a:ext cx="9144000" cy="1107996"/>
          </a:xfrm>
          <a:prstGeom prst="rect">
            <a:avLst/>
          </a:prstGeom>
        </p:spPr>
        <p:txBody>
          <a:bodyPr wrap="square">
            <a:spAutoFit/>
          </a:bodyPr>
          <a:lstStyle/>
          <a:p>
            <a:pPr algn="just"/>
            <a:r>
              <a:rPr lang="pl-PL" sz="2200" b="1" dirty="0" smtClean="0">
                <a:solidFill>
                  <a:srgbClr val="4F2145"/>
                </a:solidFill>
              </a:rPr>
              <a:t>Farah Mendlesohn: </a:t>
            </a:r>
            <a:r>
              <a:rPr lang="pl-PL" sz="2200" i="1" dirty="0" smtClean="0">
                <a:solidFill>
                  <a:srgbClr val="4F2145"/>
                </a:solidFill>
              </a:rPr>
              <a:t>„Mnoho textů </a:t>
            </a:r>
            <a:r>
              <a:rPr lang="pl-PL" sz="2200" b="1" i="1" dirty="0" smtClean="0">
                <a:solidFill>
                  <a:srgbClr val="FFC000"/>
                </a:solidFill>
              </a:rPr>
              <a:t>magického realismu </a:t>
            </a:r>
            <a:r>
              <a:rPr lang="pl-PL" sz="2200" i="1" dirty="0" smtClean="0">
                <a:solidFill>
                  <a:srgbClr val="4F2145"/>
                </a:solidFill>
              </a:rPr>
              <a:t>z Latinské Ameriky a amerického jihu lze číst jako Fantasy, ale psány byly s pevným přesvědčením o nadpřirozeném světě, který existuje ve spojení s přirozeným.“</a:t>
            </a:r>
            <a:endParaRPr lang="cs-CZ" sz="2200" i="1" dirty="0">
              <a:solidFill>
                <a:srgbClr val="4F2145"/>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1196751"/>
            <a:ext cx="2412457" cy="3441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délník 4"/>
          <p:cNvSpPr/>
          <p:nvPr/>
        </p:nvSpPr>
        <p:spPr>
          <a:xfrm>
            <a:off x="7327270" y="4725360"/>
            <a:ext cx="800219" cy="461665"/>
          </a:xfrm>
          <a:prstGeom prst="rect">
            <a:avLst/>
          </a:prstGeom>
        </p:spPr>
        <p:txBody>
          <a:bodyPr wrap="none">
            <a:spAutoFit/>
          </a:bodyPr>
          <a:lstStyle/>
          <a:p>
            <a:r>
              <a:rPr lang="cs-CZ" sz="2400" b="1" dirty="0" smtClean="0">
                <a:solidFill>
                  <a:srgbClr val="FFC000"/>
                </a:solidFill>
                <a:effectLst>
                  <a:outerShdw blurRad="38100" dist="38100" dir="2700000" algn="tl">
                    <a:srgbClr val="000000">
                      <a:alpha val="43137"/>
                    </a:srgbClr>
                  </a:outerShdw>
                </a:effectLst>
                <a:ea typeface="Calibri"/>
                <a:cs typeface="Times New Roman"/>
              </a:rPr>
              <a:t>1988</a:t>
            </a:r>
            <a:endParaRPr lang="cs-CZ" sz="24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3061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 calcmode="lin" valueType="num">
                                      <p:cBhvr additive="base">
                                        <p:cTn id="12" dur="500" fill="hold"/>
                                        <p:tgtEl>
                                          <p:spTgt spid="6146"/>
                                        </p:tgtEl>
                                        <p:attrNameLst>
                                          <p:attrName>ppt_x</p:attrName>
                                        </p:attrNameLst>
                                      </p:cBhvr>
                                      <p:tavLst>
                                        <p:tav tm="0">
                                          <p:val>
                                            <p:strVal val="#ppt_x"/>
                                          </p:val>
                                        </p:tav>
                                        <p:tav tm="100000">
                                          <p:val>
                                            <p:strVal val="#ppt_x"/>
                                          </p:val>
                                        </p:tav>
                                      </p:tavLst>
                                    </p:anim>
                                    <p:anim calcmode="lin" valueType="num">
                                      <p:cBhvr additive="base">
                                        <p:cTn id="13"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0872" y="14779"/>
            <a:ext cx="8085584" cy="738336"/>
          </a:xfrm>
          <a:effectLst>
            <a:outerShdw blurRad="50800" dist="38100" dir="2700000" algn="tl" rotWithShape="0">
              <a:prstClr val="black">
                <a:alpha val="40000"/>
              </a:prstClr>
            </a:outerShdw>
          </a:effectLst>
        </p:spPr>
        <p:txBody>
          <a:bodyPr/>
          <a:lstStyle/>
          <a:p>
            <a:r>
              <a:rPr lang="cs-CZ" dirty="0" smtClean="0">
                <a:solidFill>
                  <a:srgbClr val="FFC000"/>
                </a:solidFill>
              </a:rPr>
              <a:t>Co z toho vyplývá?</a:t>
            </a:r>
            <a:endParaRPr lang="cs-CZ" dirty="0">
              <a:solidFill>
                <a:srgbClr val="FFC000"/>
              </a:solidFill>
            </a:endParaRPr>
          </a:p>
        </p:txBody>
      </p:sp>
      <p:sp>
        <p:nvSpPr>
          <p:cNvPr id="3" name="Zástupný symbol pro obsah 2"/>
          <p:cNvSpPr>
            <a:spLocks noGrp="1"/>
          </p:cNvSpPr>
          <p:nvPr>
            <p:ph idx="1"/>
          </p:nvPr>
        </p:nvSpPr>
        <p:spPr>
          <a:xfrm>
            <a:off x="251520" y="908720"/>
            <a:ext cx="8640960" cy="2496112"/>
          </a:xfrm>
        </p:spPr>
        <p:txBody>
          <a:bodyPr>
            <a:normAutofit lnSpcReduction="10000"/>
          </a:bodyPr>
          <a:lstStyle/>
          <a:p>
            <a:pPr marL="137160" indent="0" algn="just">
              <a:buClr>
                <a:srgbClr val="FFC000"/>
              </a:buClr>
              <a:buNone/>
            </a:pPr>
            <a:r>
              <a:rPr lang="cs-CZ" sz="2200" dirty="0" smtClean="0">
                <a:solidFill>
                  <a:srgbClr val="4F2145"/>
                </a:solidFill>
              </a:rPr>
              <a:t>Pojem kořenový text je užitečný, chceme-li odlišit moderní fantastiku od toho, co jí předcházelo. </a:t>
            </a:r>
            <a:r>
              <a:rPr lang="cs-CZ" sz="2200" dirty="0">
                <a:solidFill>
                  <a:srgbClr val="4F2145"/>
                </a:solidFill>
              </a:rPr>
              <a:t>S</a:t>
            </a:r>
            <a:r>
              <a:rPr lang="cs-CZ" sz="2200" dirty="0" smtClean="0">
                <a:solidFill>
                  <a:srgbClr val="4F2145"/>
                </a:solidFill>
              </a:rPr>
              <a:t>oučasně dáváme najevo, že si uvědomujeme komplikace spojené s chápáním reality, přirozeného a nadpřirozeného (především) v minulosti.</a:t>
            </a:r>
          </a:p>
          <a:p>
            <a:pPr marL="137160" indent="0" algn="just">
              <a:buClr>
                <a:srgbClr val="FFC000"/>
              </a:buClr>
              <a:buNone/>
            </a:pPr>
            <a:endParaRPr lang="cs-CZ" sz="2200" dirty="0" smtClean="0">
              <a:solidFill>
                <a:srgbClr val="4F2145"/>
              </a:solidFill>
            </a:endParaRPr>
          </a:p>
          <a:p>
            <a:pPr marL="137160" indent="0" algn="just">
              <a:buClr>
                <a:srgbClr val="FFC000"/>
              </a:buClr>
              <a:buNone/>
            </a:pPr>
            <a:r>
              <a:rPr lang="cs-CZ" sz="2200" dirty="0" smtClean="0">
                <a:solidFill>
                  <a:srgbClr val="4F2145"/>
                </a:solidFill>
              </a:rPr>
              <a:t>Nelze ale postupovat automaticky pouze na základě časového hlediska (před osvícenstvím a po něm).</a:t>
            </a:r>
            <a:endParaRPr lang="cs-CZ" sz="2200" dirty="0">
              <a:solidFill>
                <a:srgbClr val="4F2145"/>
              </a:solidFill>
            </a:endParaRPr>
          </a:p>
        </p:txBody>
      </p:sp>
      <p:sp>
        <p:nvSpPr>
          <p:cNvPr id="4" name="Obdélník 3"/>
          <p:cNvSpPr/>
          <p:nvPr/>
        </p:nvSpPr>
        <p:spPr>
          <a:xfrm>
            <a:off x="395536" y="3404832"/>
            <a:ext cx="8394133" cy="1107996"/>
          </a:xfrm>
          <a:prstGeom prst="rect">
            <a:avLst/>
          </a:prstGeom>
        </p:spPr>
        <p:txBody>
          <a:bodyPr wrap="square">
            <a:spAutoFit/>
          </a:bodyPr>
          <a:lstStyle/>
          <a:p>
            <a:pPr algn="just">
              <a:buClr>
                <a:srgbClr val="FFC000"/>
              </a:buClr>
            </a:pPr>
            <a:r>
              <a:rPr lang="cs-CZ" sz="2200" dirty="0" smtClean="0">
                <a:solidFill>
                  <a:srgbClr val="4F2145"/>
                </a:solidFill>
              </a:rPr>
              <a:t>Pavel </a:t>
            </a:r>
            <a:r>
              <a:rPr lang="cs-CZ" sz="2200" dirty="0" err="1" smtClean="0">
                <a:solidFill>
                  <a:srgbClr val="4F2145"/>
                </a:solidFill>
              </a:rPr>
              <a:t>Šidák</a:t>
            </a:r>
            <a:r>
              <a:rPr lang="cs-CZ" sz="2200" dirty="0" smtClean="0">
                <a:solidFill>
                  <a:srgbClr val="4F2145"/>
                </a:solidFill>
              </a:rPr>
              <a:t>: </a:t>
            </a:r>
            <a:r>
              <a:rPr lang="cs-CZ" sz="2200" i="1" dirty="0" smtClean="0">
                <a:solidFill>
                  <a:srgbClr val="4F2145"/>
                </a:solidFill>
              </a:rPr>
              <a:t>„sám pojem ‚zázraku‘ je pohyblivý a proměnlivý a každá doba si vytváří vlastní představu o ‚přirozeném‘ a ‚nepřirozeném‘ světě a jejich hranicích, a tedy i o tom, co je ‚zázrak‘.“</a:t>
            </a:r>
            <a:endParaRPr lang="cs-CZ" sz="2200" i="1" dirty="0">
              <a:solidFill>
                <a:srgbClr val="4F2145"/>
              </a:solidFill>
            </a:endParaRPr>
          </a:p>
        </p:txBody>
      </p:sp>
      <p:sp>
        <p:nvSpPr>
          <p:cNvPr id="6" name="Obdélník 5"/>
          <p:cNvSpPr/>
          <p:nvPr/>
        </p:nvSpPr>
        <p:spPr>
          <a:xfrm>
            <a:off x="251520" y="4581128"/>
            <a:ext cx="8064896" cy="2123658"/>
          </a:xfrm>
          <a:prstGeom prst="rect">
            <a:avLst/>
          </a:prstGeom>
        </p:spPr>
        <p:txBody>
          <a:bodyPr wrap="square">
            <a:spAutoFit/>
          </a:bodyPr>
          <a:lstStyle/>
          <a:p>
            <a:pPr algn="just">
              <a:buClr>
                <a:srgbClr val="FFC000"/>
              </a:buClr>
            </a:pPr>
            <a:r>
              <a:rPr lang="cs-CZ" sz="2200" i="1" dirty="0">
                <a:solidFill>
                  <a:srgbClr val="4F2145"/>
                </a:solidFill>
              </a:rPr>
              <a:t>„Problém by mohlo objasnit, když si uvědomíme, že to, co je dnes pokládáno za ‚</a:t>
            </a:r>
            <a:r>
              <a:rPr lang="cs-CZ" sz="2200" i="1" dirty="0" smtClean="0">
                <a:solidFill>
                  <a:srgbClr val="4F2145"/>
                </a:solidFill>
              </a:rPr>
              <a:t>skutečný‘ svět </a:t>
            </a:r>
            <a:r>
              <a:rPr lang="cs-CZ" sz="2200" i="1" dirty="0">
                <a:solidFill>
                  <a:srgbClr val="4F2145"/>
                </a:solidFill>
              </a:rPr>
              <a:t>– tedy svět empirické zkušenosti – bylo po mnohá staletí považováno za svět ‚zdání</a:t>
            </a:r>
            <a:r>
              <a:rPr lang="cs-CZ" sz="2200" i="1" dirty="0" smtClean="0">
                <a:solidFill>
                  <a:srgbClr val="4F2145"/>
                </a:solidFill>
              </a:rPr>
              <a:t>‘. Našim </a:t>
            </a:r>
            <a:r>
              <a:rPr lang="cs-CZ" sz="2200" i="1" dirty="0">
                <a:solidFill>
                  <a:srgbClr val="4F2145"/>
                </a:solidFill>
              </a:rPr>
              <a:t>předkům, více než my ovlivněným vírou a vedeným k hledání skutečnosti za </a:t>
            </a:r>
            <a:r>
              <a:rPr lang="cs-CZ" sz="2200" i="1" dirty="0" smtClean="0">
                <a:solidFill>
                  <a:srgbClr val="4F2145"/>
                </a:solidFill>
              </a:rPr>
              <a:t>materiální podstatou </a:t>
            </a:r>
            <a:r>
              <a:rPr lang="cs-CZ" sz="2200" i="1" dirty="0">
                <a:solidFill>
                  <a:srgbClr val="4F2145"/>
                </a:solidFill>
              </a:rPr>
              <a:t>světa, konečná skutečnost spočívala v duchovních světech“</a:t>
            </a:r>
            <a:r>
              <a:rPr lang="cs-CZ" sz="2200" dirty="0">
                <a:solidFill>
                  <a:srgbClr val="4F2145"/>
                </a:solidFill>
              </a:rPr>
              <a:t> (</a:t>
            </a:r>
            <a:r>
              <a:rPr lang="cs-CZ" sz="2200" dirty="0" smtClean="0">
                <a:solidFill>
                  <a:srgbClr val="4F2145"/>
                </a:solidFill>
              </a:rPr>
              <a:t>SWINFEN 1984</a:t>
            </a:r>
            <a:r>
              <a:rPr lang="cs-CZ" sz="2200" dirty="0">
                <a:solidFill>
                  <a:srgbClr val="4F2145"/>
                </a:solidFill>
              </a:rPr>
              <a:t>: 11, vlastní překlad).</a:t>
            </a:r>
          </a:p>
        </p:txBody>
      </p:sp>
    </p:spTree>
    <p:extLst>
      <p:ext uri="{BB962C8B-B14F-4D97-AF65-F5344CB8AC3E}">
        <p14:creationId xmlns:p14="http://schemas.microsoft.com/office/powerpoint/2010/main" val="264590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728" y="0"/>
            <a:ext cx="6493783" cy="836712"/>
          </a:xfrm>
          <a:effectLst>
            <a:outerShdw blurRad="50800" dist="38100" dir="2700000" algn="tl" rotWithShape="0">
              <a:prstClr val="black">
                <a:alpha val="40000"/>
              </a:prstClr>
            </a:outerShdw>
          </a:effectLst>
        </p:spPr>
        <p:txBody>
          <a:bodyPr>
            <a:normAutofit/>
          </a:bodyPr>
          <a:lstStyle/>
          <a:p>
            <a:pPr algn="l"/>
            <a:r>
              <a:rPr lang="cs-CZ" sz="4800" dirty="0" smtClean="0">
                <a:solidFill>
                  <a:srgbClr val="FFCC00"/>
                </a:solidFill>
              </a:rPr>
              <a:t>Fantastika a mýtus</a:t>
            </a:r>
            <a:endParaRPr lang="cs-CZ" sz="4800" dirty="0">
              <a:solidFill>
                <a:srgbClr val="FFCC00"/>
              </a:solidFill>
            </a:endParaRPr>
          </a:p>
        </p:txBody>
      </p:sp>
      <p:sp>
        <p:nvSpPr>
          <p:cNvPr id="3" name="Zástupný symbol pro obsah 2"/>
          <p:cNvSpPr>
            <a:spLocks noGrp="1"/>
          </p:cNvSpPr>
          <p:nvPr>
            <p:ph sz="quarter" idx="4294967295"/>
          </p:nvPr>
        </p:nvSpPr>
        <p:spPr>
          <a:xfrm>
            <a:off x="0" y="836712"/>
            <a:ext cx="9144000" cy="2808312"/>
          </a:xfrm>
          <a:prstGeom prst="rect">
            <a:avLst/>
          </a:prstGeom>
        </p:spPr>
        <p:txBody>
          <a:bodyPr>
            <a:normAutofit/>
          </a:bodyPr>
          <a:lstStyle/>
          <a:p>
            <a:pPr marL="137160" indent="0" algn="just">
              <a:buNone/>
            </a:pPr>
            <a:r>
              <a:rPr lang="cs-CZ" sz="2200" b="1" dirty="0" smtClean="0">
                <a:solidFill>
                  <a:srgbClr val="4F2145"/>
                </a:solidFill>
                <a:ea typeface="Times New Roman"/>
              </a:rPr>
              <a:t>Mýty</a:t>
            </a:r>
            <a:r>
              <a:rPr lang="cs-CZ" sz="2200" i="1" dirty="0" smtClean="0">
                <a:solidFill>
                  <a:srgbClr val="4F2145"/>
                </a:solidFill>
                <a:ea typeface="Times New Roman"/>
              </a:rPr>
              <a:t>: „Jedná </a:t>
            </a:r>
            <a:r>
              <a:rPr lang="cs-CZ" sz="2200" i="1" dirty="0">
                <a:solidFill>
                  <a:srgbClr val="4F2145"/>
                </a:solidFill>
                <a:ea typeface="Times New Roman"/>
              </a:rPr>
              <a:t>se o úžasné veřejné fantazie jiných časů a kultur a to, co je v nich ‚nemožné‘, bylo kdysi přijímáno jako možné“</a:t>
            </a:r>
            <a:r>
              <a:rPr lang="cs-CZ" sz="2200" dirty="0">
                <a:solidFill>
                  <a:srgbClr val="4F2145"/>
                </a:solidFill>
                <a:ea typeface="Times New Roman"/>
              </a:rPr>
              <a:t> (WOLFE 2004: </a:t>
            </a:r>
            <a:r>
              <a:rPr lang="cs-CZ" sz="2200" dirty="0" smtClean="0">
                <a:solidFill>
                  <a:srgbClr val="4F2145"/>
                </a:solidFill>
                <a:ea typeface="Times New Roman"/>
              </a:rPr>
              <a:t>224). </a:t>
            </a:r>
            <a:endParaRPr lang="cs-CZ" sz="2200" dirty="0" smtClean="0">
              <a:solidFill>
                <a:srgbClr val="4F2145"/>
              </a:solidFill>
              <a:ea typeface="Times New Roman"/>
            </a:endParaRPr>
          </a:p>
          <a:p>
            <a:pPr marL="137160" indent="0">
              <a:buNone/>
            </a:pPr>
            <a:endParaRPr lang="cs-CZ" sz="2200" dirty="0" smtClean="0">
              <a:solidFill>
                <a:srgbClr val="4F2145"/>
              </a:solidFill>
              <a:ea typeface="Times New Roman"/>
            </a:endParaRPr>
          </a:p>
          <a:p>
            <a:pPr marL="137160" indent="0">
              <a:buNone/>
            </a:pPr>
            <a:r>
              <a:rPr lang="cs-CZ" sz="2200" dirty="0" err="1" smtClean="0">
                <a:solidFill>
                  <a:srgbClr val="4F2145"/>
                </a:solidFill>
                <a:ea typeface="Times New Roman"/>
              </a:rPr>
              <a:t>Mythos</a:t>
            </a:r>
            <a:r>
              <a:rPr lang="cs-CZ" sz="2200" dirty="0" smtClean="0">
                <a:solidFill>
                  <a:srgbClr val="4F2145"/>
                </a:solidFill>
                <a:ea typeface="Times New Roman"/>
              </a:rPr>
              <a:t> – příběh, báje</a:t>
            </a:r>
          </a:p>
          <a:p>
            <a:pPr marL="137160" indent="0">
              <a:buNone/>
            </a:pPr>
            <a:r>
              <a:rPr lang="cs-CZ" sz="2200" dirty="0" err="1" smtClean="0">
                <a:solidFill>
                  <a:srgbClr val="4F2145"/>
                </a:solidFill>
                <a:ea typeface="Times New Roman"/>
              </a:rPr>
              <a:t>Phantasia</a:t>
            </a:r>
            <a:r>
              <a:rPr lang="cs-CZ" sz="2200" dirty="0" smtClean="0">
                <a:solidFill>
                  <a:srgbClr val="4F2145"/>
                </a:solidFill>
                <a:ea typeface="Times New Roman"/>
              </a:rPr>
              <a:t> - představa</a:t>
            </a:r>
          </a:p>
          <a:p>
            <a:pPr marL="45720" indent="0">
              <a:buNone/>
            </a:pPr>
            <a:endParaRPr lang="cs-CZ" sz="2400" dirty="0" smtClean="0">
              <a:solidFill>
                <a:srgbClr val="660033"/>
              </a:solidFill>
              <a:ea typeface="Times New Roman"/>
            </a:endParaRPr>
          </a:p>
          <a:p>
            <a:pPr marL="137160" indent="0">
              <a:buNone/>
            </a:pPr>
            <a:endParaRPr lang="cs-CZ" dirty="0">
              <a:solidFill>
                <a:srgbClr val="660033"/>
              </a:solidFill>
            </a:endParaRPr>
          </a:p>
        </p:txBody>
      </p:sp>
      <p:sp>
        <p:nvSpPr>
          <p:cNvPr id="5" name="Obdélník 4"/>
          <p:cNvSpPr/>
          <p:nvPr/>
        </p:nvSpPr>
        <p:spPr>
          <a:xfrm>
            <a:off x="0" y="3356991"/>
            <a:ext cx="5456194" cy="1906163"/>
          </a:xfrm>
          <a:prstGeom prst="rect">
            <a:avLst/>
          </a:prstGeom>
        </p:spPr>
        <p:txBody>
          <a:bodyPr wrap="square">
            <a:spAutoFit/>
          </a:bodyPr>
          <a:lstStyle/>
          <a:p>
            <a:pPr>
              <a:lnSpc>
                <a:spcPct val="115000"/>
              </a:lnSpc>
              <a:spcAft>
                <a:spcPts val="1000"/>
              </a:spcAft>
            </a:pPr>
            <a:r>
              <a:rPr lang="cs-CZ" sz="2200" dirty="0">
                <a:solidFill>
                  <a:srgbClr val="4F2145"/>
                </a:solidFill>
                <a:ea typeface="Calibri"/>
                <a:cs typeface="Times New Roman"/>
              </a:rPr>
              <a:t>Mýtus </a:t>
            </a:r>
            <a:r>
              <a:rPr lang="cs-CZ" sz="2200" b="1" dirty="0">
                <a:solidFill>
                  <a:srgbClr val="4F2145"/>
                </a:solidFill>
                <a:ea typeface="Calibri"/>
                <a:cs typeface="Times New Roman"/>
              </a:rPr>
              <a:t>X</a:t>
            </a:r>
            <a:r>
              <a:rPr lang="cs-CZ" sz="2200" dirty="0">
                <a:solidFill>
                  <a:srgbClr val="4F2145"/>
                </a:solidFill>
                <a:ea typeface="Calibri"/>
                <a:cs typeface="Times New Roman"/>
              </a:rPr>
              <a:t> racionální vysvětlení </a:t>
            </a:r>
          </a:p>
          <a:p>
            <a:pPr>
              <a:lnSpc>
                <a:spcPct val="115000"/>
              </a:lnSpc>
              <a:spcAft>
                <a:spcPts val="1000"/>
              </a:spcAft>
            </a:pPr>
            <a:r>
              <a:rPr lang="cs-CZ" sz="2200" b="1" dirty="0">
                <a:solidFill>
                  <a:srgbClr val="4F2145"/>
                </a:solidFill>
                <a:ea typeface="Calibri"/>
                <a:cs typeface="Times New Roman"/>
              </a:rPr>
              <a:t>Rehabilitace mýtu</a:t>
            </a:r>
          </a:p>
          <a:p>
            <a:pPr>
              <a:lnSpc>
                <a:spcPct val="115000"/>
              </a:lnSpc>
              <a:spcAft>
                <a:spcPts val="1000"/>
              </a:spcAft>
            </a:pPr>
            <a:r>
              <a:rPr lang="cs-CZ" sz="2200" dirty="0">
                <a:solidFill>
                  <a:srgbClr val="4F2145"/>
                </a:solidFill>
                <a:ea typeface="Calibri"/>
                <a:cs typeface="Times New Roman"/>
              </a:rPr>
              <a:t>19. století – </a:t>
            </a:r>
            <a:r>
              <a:rPr lang="cs-CZ" sz="2200" dirty="0" smtClean="0">
                <a:solidFill>
                  <a:srgbClr val="4F2145"/>
                </a:solidFill>
                <a:ea typeface="Calibri"/>
                <a:cs typeface="Times New Roman"/>
              </a:rPr>
              <a:t>spolu se zájmem </a:t>
            </a:r>
            <a:r>
              <a:rPr lang="cs-CZ" sz="2200" dirty="0">
                <a:solidFill>
                  <a:srgbClr val="4F2145"/>
                </a:solidFill>
                <a:ea typeface="Calibri"/>
                <a:cs typeface="Times New Roman"/>
              </a:rPr>
              <a:t>o folklór – Bratři Grimmové</a:t>
            </a:r>
          </a:p>
        </p:txBody>
      </p:sp>
      <p:sp>
        <p:nvSpPr>
          <p:cNvPr id="6" name="Obdélník 5"/>
          <p:cNvSpPr/>
          <p:nvPr/>
        </p:nvSpPr>
        <p:spPr>
          <a:xfrm>
            <a:off x="0" y="6006465"/>
            <a:ext cx="9144000" cy="769441"/>
          </a:xfrm>
          <a:prstGeom prst="rect">
            <a:avLst/>
          </a:prstGeom>
        </p:spPr>
        <p:txBody>
          <a:bodyPr wrap="square">
            <a:spAutoFit/>
          </a:bodyPr>
          <a:lstStyle/>
          <a:p>
            <a:pPr marL="45720" algn="just">
              <a:spcBef>
                <a:spcPct val="20000"/>
              </a:spcBef>
              <a:spcAft>
                <a:spcPts val="300"/>
              </a:spcAft>
              <a:buClr>
                <a:srgbClr val="9D936F">
                  <a:lumMod val="75000"/>
                </a:srgbClr>
              </a:buClr>
              <a:buSzPct val="130000"/>
            </a:pPr>
            <a:r>
              <a:rPr lang="en-GB" sz="2200" i="1" dirty="0">
                <a:solidFill>
                  <a:srgbClr val="4F2145"/>
                </a:solidFill>
                <a:ea typeface="Times New Roman"/>
              </a:rPr>
              <a:t>„</a:t>
            </a:r>
            <a:r>
              <a:rPr lang="cs-CZ" sz="2200" i="1" dirty="0" err="1">
                <a:solidFill>
                  <a:srgbClr val="4F2145"/>
                </a:solidFill>
                <a:ea typeface="Times New Roman"/>
              </a:rPr>
              <a:t>Apolón</a:t>
            </a:r>
            <a:r>
              <a:rPr lang="cs-CZ" sz="2200" i="1" dirty="0">
                <a:solidFill>
                  <a:srgbClr val="4F2145"/>
                </a:solidFill>
                <a:ea typeface="Times New Roman"/>
              </a:rPr>
              <a:t> není Slunce, a nikdy jím nebyl. Slunce je ve skutečnosti ‚pouze‘ jedním z </a:t>
            </a:r>
            <a:r>
              <a:rPr lang="cs-CZ" sz="2200" i="1" dirty="0" err="1">
                <a:solidFill>
                  <a:srgbClr val="4F2145"/>
                </a:solidFill>
                <a:ea typeface="Times New Roman"/>
              </a:rPr>
              <a:t>Apolónových</a:t>
            </a:r>
            <a:r>
              <a:rPr lang="cs-CZ" sz="2200" i="1" dirty="0">
                <a:solidFill>
                  <a:srgbClr val="4F2145"/>
                </a:solidFill>
                <a:ea typeface="Times New Roman"/>
              </a:rPr>
              <a:t> jmen“</a:t>
            </a:r>
            <a:r>
              <a:rPr lang="cs-CZ" sz="2200" dirty="0">
                <a:solidFill>
                  <a:srgbClr val="4F2145"/>
                </a:solidFill>
                <a:ea typeface="Times New Roman"/>
              </a:rPr>
              <a:t> (LE GUIN 1989: </a:t>
            </a:r>
            <a:r>
              <a:rPr lang="cs-CZ" sz="2200" dirty="0" smtClean="0">
                <a:solidFill>
                  <a:srgbClr val="4F2145"/>
                </a:solidFill>
                <a:ea typeface="Times New Roman"/>
              </a:rPr>
              <a:t>62). </a:t>
            </a:r>
            <a:endParaRPr lang="cs-CZ" sz="2200" dirty="0">
              <a:solidFill>
                <a:srgbClr val="4F2145"/>
              </a:solidFill>
            </a:endParaRPr>
          </a:p>
        </p:txBody>
      </p:sp>
      <p:pic>
        <p:nvPicPr>
          <p:cNvPr id="2050" name="Picture 2" descr="https://bluejaysway.files.wordpress.com/2011/03/sisyph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194" y="1867695"/>
            <a:ext cx="3507200" cy="2721587"/>
          </a:xfrm>
          <a:prstGeom prst="roundRect">
            <a:avLst/>
          </a:prstGeom>
          <a:noFill/>
          <a:effectLst>
            <a:glow rad="101600">
              <a:schemeClr val="accent6">
                <a:satMod val="175000"/>
                <a:alpha val="40000"/>
              </a:schemeClr>
            </a:glow>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sp>
        <p:nvSpPr>
          <p:cNvPr id="7" name="Obdélník 6"/>
          <p:cNvSpPr/>
          <p:nvPr/>
        </p:nvSpPr>
        <p:spPr>
          <a:xfrm>
            <a:off x="3033250" y="1540016"/>
            <a:ext cx="2204628" cy="999248"/>
          </a:xfrm>
          <a:prstGeom prst="rect">
            <a:avLst/>
          </a:prstGeom>
        </p:spPr>
        <p:txBody>
          <a:bodyPr wrap="square">
            <a:spAutoFit/>
          </a:bodyPr>
          <a:lstStyle/>
          <a:p>
            <a:pPr>
              <a:lnSpc>
                <a:spcPct val="115000"/>
              </a:lnSpc>
              <a:spcAft>
                <a:spcPts val="1000"/>
              </a:spcAft>
            </a:pPr>
            <a:r>
              <a:rPr lang="cs-CZ" sz="2200" b="1" dirty="0">
                <a:solidFill>
                  <a:srgbClr val="C00000"/>
                </a:solidFill>
                <a:ea typeface="Calibri"/>
                <a:cs typeface="Times New Roman"/>
              </a:rPr>
              <a:t>Just a myth</a:t>
            </a:r>
          </a:p>
          <a:p>
            <a:pPr>
              <a:lnSpc>
                <a:spcPct val="115000"/>
              </a:lnSpc>
              <a:spcAft>
                <a:spcPts val="1000"/>
              </a:spcAft>
            </a:pPr>
            <a:r>
              <a:rPr lang="cs-CZ" sz="2200" b="1" dirty="0" err="1">
                <a:solidFill>
                  <a:srgbClr val="C00000"/>
                </a:solidFill>
                <a:ea typeface="Calibri"/>
                <a:cs typeface="Times New Roman"/>
              </a:rPr>
              <a:t>Only</a:t>
            </a:r>
            <a:r>
              <a:rPr lang="cs-CZ" sz="2200" b="1" dirty="0">
                <a:solidFill>
                  <a:srgbClr val="C00000"/>
                </a:solidFill>
                <a:ea typeface="Calibri"/>
                <a:cs typeface="Times New Roman"/>
              </a:rPr>
              <a:t> fantasy</a:t>
            </a:r>
          </a:p>
        </p:txBody>
      </p:sp>
      <p:sp>
        <p:nvSpPr>
          <p:cNvPr id="8" name="Obdélník 7"/>
          <p:cNvSpPr/>
          <p:nvPr/>
        </p:nvSpPr>
        <p:spPr>
          <a:xfrm>
            <a:off x="18728" y="5172910"/>
            <a:ext cx="5921424" cy="871008"/>
          </a:xfrm>
          <a:prstGeom prst="rect">
            <a:avLst/>
          </a:prstGeom>
        </p:spPr>
        <p:txBody>
          <a:bodyPr wrap="square">
            <a:spAutoFit/>
          </a:bodyPr>
          <a:lstStyle/>
          <a:p>
            <a:pPr>
              <a:lnSpc>
                <a:spcPct val="115000"/>
              </a:lnSpc>
              <a:spcAft>
                <a:spcPts val="1000"/>
              </a:spcAft>
            </a:pPr>
            <a:r>
              <a:rPr lang="cs-CZ" sz="2200" dirty="0">
                <a:solidFill>
                  <a:srgbClr val="4F2145"/>
                </a:solidFill>
                <a:ea typeface="Calibri"/>
                <a:cs typeface="Times New Roman"/>
              </a:rPr>
              <a:t>Hans Christian Andersen, George MacDonald, Andrew Lang, J.R.R. </a:t>
            </a:r>
            <a:r>
              <a:rPr lang="cs-CZ" sz="2200" dirty="0" smtClean="0">
                <a:solidFill>
                  <a:srgbClr val="4F2145"/>
                </a:solidFill>
                <a:ea typeface="Calibri"/>
                <a:cs typeface="Times New Roman"/>
              </a:rPr>
              <a:t>Tolkien… </a:t>
            </a:r>
            <a:endParaRPr lang="cs-CZ" sz="2200" dirty="0">
              <a:solidFill>
                <a:srgbClr val="4F2145"/>
              </a:solidFill>
              <a:ea typeface="Calibri"/>
              <a:cs typeface="Times New Roman"/>
            </a:endParaRPr>
          </a:p>
        </p:txBody>
      </p:sp>
      <p:sp>
        <p:nvSpPr>
          <p:cNvPr id="4" name="Zástupný symbol pro číslo snímku 3"/>
          <p:cNvSpPr>
            <a:spLocks noGrp="1"/>
          </p:cNvSpPr>
          <p:nvPr>
            <p:ph type="sldNum" sz="quarter" idx="12"/>
          </p:nvPr>
        </p:nvSpPr>
        <p:spPr/>
        <p:txBody>
          <a:bodyPr/>
          <a:lstStyle/>
          <a:p>
            <a:fld id="{BEB6FF43-29EA-4953-87E5-F6DB6BF250CE}" type="slidenum">
              <a:rPr lang="cs-CZ" smtClean="0">
                <a:solidFill>
                  <a:srgbClr val="660033"/>
                </a:solidFill>
              </a:rPr>
              <a:pPr/>
              <a:t>13</a:t>
            </a:fld>
            <a:endParaRPr lang="cs-CZ">
              <a:solidFill>
                <a:srgbClr val="660033"/>
              </a:solidFill>
            </a:endParaRPr>
          </a:p>
        </p:txBody>
      </p:sp>
      <p:sp>
        <p:nvSpPr>
          <p:cNvPr id="9" name="Šipka doleva 8"/>
          <p:cNvSpPr/>
          <p:nvPr/>
        </p:nvSpPr>
        <p:spPr>
          <a:xfrm>
            <a:off x="3978152" y="1952739"/>
            <a:ext cx="5165848" cy="2551497"/>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S rozvojem racionálního pohledu na svět mýty považovány za pouhý pokus o </a:t>
            </a:r>
            <a:r>
              <a:rPr lang="cs-CZ" sz="2200" b="1" dirty="0" err="1" smtClean="0">
                <a:solidFill>
                  <a:srgbClr val="4F2145"/>
                </a:solidFill>
              </a:rPr>
              <a:t>předracionální</a:t>
            </a:r>
            <a:r>
              <a:rPr lang="cs-CZ" sz="2200" b="1" dirty="0" smtClean="0">
                <a:solidFill>
                  <a:srgbClr val="4F2145"/>
                </a:solidFill>
              </a:rPr>
              <a:t> vysvětlení světa.</a:t>
            </a:r>
            <a:endParaRPr lang="cs-CZ" sz="2200" b="1" dirty="0">
              <a:solidFill>
                <a:srgbClr val="4F2145"/>
              </a:solidFill>
            </a:endParaRPr>
          </a:p>
        </p:txBody>
      </p:sp>
      <p:sp>
        <p:nvSpPr>
          <p:cNvPr id="10" name="Šipka dolů 9"/>
          <p:cNvSpPr/>
          <p:nvPr/>
        </p:nvSpPr>
        <p:spPr>
          <a:xfrm>
            <a:off x="4716016" y="3861046"/>
            <a:ext cx="4427984" cy="2145419"/>
          </a:xfrm>
          <a:prstGeom prst="down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Mýtus není zastaralým nepochopením světa</a:t>
            </a:r>
            <a:endParaRPr lang="cs-CZ" sz="2200" b="1" dirty="0">
              <a:solidFill>
                <a:srgbClr val="4F2145"/>
              </a:solidFill>
            </a:endParaRPr>
          </a:p>
        </p:txBody>
      </p:sp>
      <p:sp>
        <p:nvSpPr>
          <p:cNvPr id="11" name="Šipka doleva 10"/>
          <p:cNvSpPr/>
          <p:nvPr/>
        </p:nvSpPr>
        <p:spPr>
          <a:xfrm>
            <a:off x="4644008" y="1408509"/>
            <a:ext cx="4572000" cy="1262263"/>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Obé někdy odsuzováno jako nereálné</a:t>
            </a:r>
            <a:endParaRPr lang="cs-CZ" sz="2200" b="1" dirty="0">
              <a:solidFill>
                <a:srgbClr val="4F2145"/>
              </a:solidFill>
            </a:endParaRPr>
          </a:p>
        </p:txBody>
      </p:sp>
    </p:spTree>
    <p:extLst>
      <p:ext uri="{BB962C8B-B14F-4D97-AF65-F5344CB8AC3E}">
        <p14:creationId xmlns:p14="http://schemas.microsoft.com/office/powerpoint/2010/main" val="193675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arn(inVertic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barn(inVertical)">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barn(inVertical)">
                                      <p:cBhvr>
                                        <p:cTn id="42" dur="500"/>
                                        <p:tgtEl>
                                          <p:spTgt spid="5">
                                            <p:txEl>
                                              <p:pRg st="1" end="1"/>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5">
                                            <p:txEl>
                                              <p:pRg st="2" end="2"/>
                                            </p:txEl>
                                          </p:spTgt>
                                        </p:tgtEl>
                                        <p:attrNameLst>
                                          <p:attrName>style.visibility</p:attrName>
                                        </p:attrNameLst>
                                      </p:cBhvr>
                                      <p:to>
                                        <p:strVal val="visible"/>
                                      </p:to>
                                    </p:set>
                                    <p:animEffect transition="in" filter="barn(inVertical)">
                                      <p:cBhvr>
                                        <p:cTn id="45" dur="500"/>
                                        <p:tgtEl>
                                          <p:spTgt spid="5">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
                                            <p:txEl>
                                              <p:pRg st="0" end="0"/>
                                            </p:txEl>
                                          </p:spTgt>
                                        </p:tgtEl>
                                        <p:attrNameLst>
                                          <p:attrName>style.visibility</p:attrName>
                                        </p:attrNameLst>
                                      </p:cBhvr>
                                      <p:to>
                                        <p:strVal val="visible"/>
                                      </p:to>
                                    </p:set>
                                    <p:animEffect transition="in" filter="barn(inVertical)">
                                      <p:cBhvr>
                                        <p:cTn id="55" dur="500"/>
                                        <p:tgtEl>
                                          <p:spTgt spid="6">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1"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59632" y="0"/>
            <a:ext cx="5669935" cy="836712"/>
          </a:xfrm>
          <a:effectLst>
            <a:outerShdw blurRad="50800" dist="38100" dir="2700000" algn="tl" rotWithShape="0">
              <a:prstClr val="black">
                <a:alpha val="40000"/>
              </a:prstClr>
            </a:outerShdw>
          </a:effectLst>
        </p:spPr>
        <p:txBody>
          <a:bodyPr/>
          <a:lstStyle/>
          <a:p>
            <a:r>
              <a:rPr lang="cs-CZ" dirty="0" smtClean="0">
                <a:solidFill>
                  <a:srgbClr val="FFCC00"/>
                </a:solidFill>
                <a:latin typeface="Franklin Gothic Medium" panose="020B0603020102020204" pitchFamily="34" charset="0"/>
                <a:cs typeface="Arial" panose="020B0604020202020204" pitchFamily="34" charset="0"/>
              </a:rPr>
              <a:t>Mýtus a fantastika</a:t>
            </a:r>
            <a:endParaRPr lang="cs-CZ" dirty="0">
              <a:solidFill>
                <a:srgbClr val="FFCC00"/>
              </a:solidFill>
              <a:latin typeface="Franklin Gothic Medium" panose="020B0603020102020204" pitchFamily="34" charset="0"/>
              <a:cs typeface="Arial" panose="020B0604020202020204" pitchFamily="34" charset="0"/>
            </a:endParaRPr>
          </a:p>
        </p:txBody>
      </p:sp>
      <p:sp>
        <p:nvSpPr>
          <p:cNvPr id="3" name="Zástupný symbol pro obsah 2"/>
          <p:cNvSpPr>
            <a:spLocks noGrp="1"/>
          </p:cNvSpPr>
          <p:nvPr>
            <p:ph sz="quarter" idx="4294967295"/>
          </p:nvPr>
        </p:nvSpPr>
        <p:spPr>
          <a:xfrm>
            <a:off x="0" y="764704"/>
            <a:ext cx="9036496" cy="1152128"/>
          </a:xfrm>
          <a:prstGeom prst="rect">
            <a:avLst/>
          </a:prstGeom>
        </p:spPr>
        <p:txBody>
          <a:bodyPr>
            <a:normAutofit/>
          </a:bodyPr>
          <a:lstStyle/>
          <a:p>
            <a:pPr marL="137160" indent="0" algn="just">
              <a:buNone/>
            </a:pPr>
            <a:r>
              <a:rPr lang="en-GB" sz="2200" i="1" dirty="0">
                <a:solidFill>
                  <a:srgbClr val="4F2145"/>
                </a:solidFill>
                <a:ea typeface="Times New Roman"/>
                <a:cs typeface="Arial" panose="020B0604020202020204" pitchFamily="34" charset="0"/>
              </a:rPr>
              <a:t>„</a:t>
            </a:r>
            <a:r>
              <a:rPr lang="cs-CZ" sz="2200" i="1" dirty="0">
                <a:solidFill>
                  <a:srgbClr val="4F2145"/>
                </a:solidFill>
                <a:ea typeface="Times New Roman"/>
                <a:cs typeface="Arial" panose="020B0604020202020204" pitchFamily="34" charset="0"/>
              </a:rPr>
              <a:t>Stejní lidé byli zapojeni do obého úsilí a všichni měli stejný cíl: učinit pradávné a mocné symbolické struktury srozumitelnými pro moderní čtenáře</a:t>
            </a:r>
            <a:r>
              <a:rPr lang="en-GB" sz="2200" i="1" dirty="0">
                <a:solidFill>
                  <a:srgbClr val="4F2145"/>
                </a:solidFill>
                <a:ea typeface="Times New Roman"/>
                <a:cs typeface="Arial" panose="020B0604020202020204" pitchFamily="34" charset="0"/>
              </a:rPr>
              <a:t>“ </a:t>
            </a:r>
            <a:r>
              <a:rPr lang="cs-CZ" sz="2200" dirty="0">
                <a:solidFill>
                  <a:srgbClr val="4F2145"/>
                </a:solidFill>
                <a:ea typeface="Times New Roman"/>
                <a:cs typeface="Arial" panose="020B0604020202020204" pitchFamily="34" charset="0"/>
              </a:rPr>
              <a:t>(ATTEBERY 2014: </a:t>
            </a:r>
            <a:r>
              <a:rPr lang="cs-CZ" sz="2200" dirty="0" smtClean="0">
                <a:solidFill>
                  <a:srgbClr val="4F2145"/>
                </a:solidFill>
                <a:ea typeface="Times New Roman"/>
                <a:cs typeface="Arial" panose="020B0604020202020204" pitchFamily="34" charset="0"/>
              </a:rPr>
              <a:t>5</a:t>
            </a:r>
            <a:r>
              <a:rPr lang="cs-CZ" sz="2200" dirty="0">
                <a:solidFill>
                  <a:srgbClr val="4F2145"/>
                </a:solidFill>
                <a:ea typeface="Times New Roman"/>
                <a:cs typeface="Arial" panose="020B0604020202020204" pitchFamily="34" charset="0"/>
              </a:rPr>
              <a:t>)</a:t>
            </a:r>
            <a:r>
              <a:rPr lang="cs-CZ" sz="2200" dirty="0" smtClean="0">
                <a:solidFill>
                  <a:srgbClr val="4F2145"/>
                </a:solidFill>
                <a:ea typeface="Times New Roman"/>
                <a:cs typeface="Arial" panose="020B0604020202020204" pitchFamily="34" charset="0"/>
              </a:rPr>
              <a:t>.</a:t>
            </a:r>
          </a:p>
          <a:p>
            <a:pPr marL="137160" indent="0">
              <a:buNone/>
            </a:pPr>
            <a:endParaRPr lang="cs-CZ" i="1" dirty="0" smtClean="0">
              <a:solidFill>
                <a:srgbClr val="660033"/>
              </a:solidFill>
              <a:cs typeface="Arial" panose="020B0604020202020204" pitchFamily="34" charset="0"/>
            </a:endParaRPr>
          </a:p>
          <a:p>
            <a:pPr marL="137160" indent="0">
              <a:buNone/>
            </a:pPr>
            <a:endParaRPr lang="cs-CZ" dirty="0">
              <a:solidFill>
                <a:srgbClr val="660033"/>
              </a:solidFill>
              <a:cs typeface="Arial" panose="020B0604020202020204" pitchFamily="34" charset="0"/>
            </a:endParaRPr>
          </a:p>
          <a:p>
            <a:pPr marL="137160" indent="0">
              <a:buNone/>
            </a:pPr>
            <a:endParaRPr lang="cs-CZ" dirty="0">
              <a:solidFill>
                <a:srgbClr val="660033"/>
              </a:solidFill>
              <a:cs typeface="Arial" panose="020B0604020202020204" pitchFamily="34" charset="0"/>
            </a:endParaRPr>
          </a:p>
        </p:txBody>
      </p:sp>
      <p:sp>
        <p:nvSpPr>
          <p:cNvPr id="4" name="Obdélník 3"/>
          <p:cNvSpPr/>
          <p:nvPr/>
        </p:nvSpPr>
        <p:spPr>
          <a:xfrm>
            <a:off x="0" y="1844824"/>
            <a:ext cx="9067514" cy="3139321"/>
          </a:xfrm>
          <a:prstGeom prst="rect">
            <a:avLst/>
          </a:prstGeom>
        </p:spPr>
        <p:txBody>
          <a:bodyPr wrap="square">
            <a:spAutoFit/>
          </a:bodyPr>
          <a:lstStyle/>
          <a:p>
            <a:pPr marL="228600" algn="just">
              <a:lnSpc>
                <a:spcPct val="150000"/>
              </a:lnSpc>
              <a:spcBef>
                <a:spcPct val="20000"/>
              </a:spcBef>
              <a:buClr>
                <a:srgbClr val="9D936F">
                  <a:lumMod val="75000"/>
                </a:srgbClr>
              </a:buClr>
              <a:buSzPct val="130000"/>
            </a:pPr>
            <a:r>
              <a:rPr lang="cs-CZ" sz="2200" i="1" dirty="0">
                <a:solidFill>
                  <a:srgbClr val="4F2145"/>
                </a:solidFill>
                <a:ea typeface="Times New Roman"/>
                <a:cs typeface="Arial" panose="020B0604020202020204" pitchFamily="34" charset="0"/>
              </a:rPr>
              <a:t>„Mýtus je vyjádřením jednoho z mnoha způsobů, jakým člověk, tělo/duše, vnímá, chápe a vztahuje se k světu. Jako věda, je produktem základního lidského způsobu porozumění. Předstírat, že může být nahrazen abstraktním nebo kvantitativním poznáním znamená tvrdit, že lidská bytost je, potenciálně nebo v ideálním případě, bytostí čistého rozumu, odhmotněné mysli“ </a:t>
            </a:r>
            <a:r>
              <a:rPr lang="cs-CZ" sz="2200" dirty="0">
                <a:solidFill>
                  <a:srgbClr val="4F2145"/>
                </a:solidFill>
                <a:ea typeface="Times New Roman"/>
                <a:cs typeface="Arial" panose="020B0604020202020204" pitchFamily="34" charset="0"/>
              </a:rPr>
              <a:t>(LE GUIN 1989: </a:t>
            </a:r>
            <a:r>
              <a:rPr lang="cs-CZ" sz="2200" dirty="0" smtClean="0">
                <a:solidFill>
                  <a:srgbClr val="4F2145"/>
                </a:solidFill>
                <a:ea typeface="Times New Roman"/>
                <a:cs typeface="Arial" panose="020B0604020202020204" pitchFamily="34" charset="0"/>
              </a:rPr>
              <a:t>62).</a:t>
            </a:r>
            <a:endParaRPr lang="cs-CZ" sz="2200" dirty="0">
              <a:solidFill>
                <a:srgbClr val="4F2145"/>
              </a:solidFill>
              <a:ea typeface="Calibri"/>
              <a:cs typeface="Arial" panose="020B0604020202020204" pitchFamily="34" charset="0"/>
            </a:endParaRPr>
          </a:p>
        </p:txBody>
      </p:sp>
      <p:sp>
        <p:nvSpPr>
          <p:cNvPr id="5" name="Obdélník 4"/>
          <p:cNvSpPr/>
          <p:nvPr/>
        </p:nvSpPr>
        <p:spPr>
          <a:xfrm>
            <a:off x="0" y="4965174"/>
            <a:ext cx="8635806" cy="1516825"/>
          </a:xfrm>
          <a:prstGeom prst="rect">
            <a:avLst/>
          </a:prstGeom>
        </p:spPr>
        <p:txBody>
          <a:bodyPr wrap="square">
            <a:spAutoFit/>
          </a:bodyPr>
          <a:lstStyle/>
          <a:p>
            <a:pPr>
              <a:lnSpc>
                <a:spcPct val="115000"/>
              </a:lnSpc>
              <a:spcAft>
                <a:spcPts val="1000"/>
              </a:spcAft>
            </a:pPr>
            <a:r>
              <a:rPr lang="cs-CZ" sz="2200" b="1" dirty="0">
                <a:solidFill>
                  <a:srgbClr val="4F2145"/>
                </a:solidFill>
                <a:ea typeface="Calibri"/>
                <a:cs typeface="Times New Roman"/>
              </a:rPr>
              <a:t>Mýtus jako inspirace </a:t>
            </a:r>
            <a:r>
              <a:rPr lang="cs-CZ" sz="2200" b="1" dirty="0" smtClean="0">
                <a:solidFill>
                  <a:srgbClr val="4F2145"/>
                </a:solidFill>
                <a:ea typeface="Calibri"/>
                <a:cs typeface="Times New Roman"/>
              </a:rPr>
              <a:t>fantastiky</a:t>
            </a:r>
            <a:endParaRPr lang="cs-CZ" sz="2200" b="1" dirty="0">
              <a:solidFill>
                <a:srgbClr val="4F2145"/>
              </a:solidFill>
              <a:ea typeface="Calibri"/>
              <a:cs typeface="Times New Roman"/>
            </a:endParaRPr>
          </a:p>
          <a:p>
            <a:pPr>
              <a:lnSpc>
                <a:spcPct val="115000"/>
              </a:lnSpc>
              <a:spcAft>
                <a:spcPts val="1000"/>
              </a:spcAft>
            </a:pPr>
            <a:r>
              <a:rPr lang="cs-CZ" sz="2200" b="1" dirty="0">
                <a:solidFill>
                  <a:srgbClr val="4F2145"/>
                </a:solidFill>
                <a:ea typeface="Calibri"/>
                <a:cs typeface="Times New Roman"/>
              </a:rPr>
              <a:t>Fantastika jako </a:t>
            </a:r>
            <a:r>
              <a:rPr lang="cs-CZ" sz="2200" b="1" dirty="0" smtClean="0">
                <a:solidFill>
                  <a:srgbClr val="4F2145"/>
                </a:solidFill>
                <a:ea typeface="Calibri"/>
                <a:cs typeface="Times New Roman"/>
              </a:rPr>
              <a:t>(re)interpretace mýtu</a:t>
            </a:r>
            <a:endParaRPr lang="cs-CZ" sz="2200" b="1" dirty="0">
              <a:solidFill>
                <a:srgbClr val="4F2145"/>
              </a:solidFill>
              <a:ea typeface="Calibri"/>
              <a:cs typeface="Times New Roman"/>
            </a:endParaRPr>
          </a:p>
          <a:p>
            <a:pPr>
              <a:lnSpc>
                <a:spcPct val="115000"/>
              </a:lnSpc>
              <a:spcAft>
                <a:spcPts val="1000"/>
              </a:spcAft>
            </a:pPr>
            <a:r>
              <a:rPr lang="cs-CZ" sz="2200" b="1" dirty="0">
                <a:solidFill>
                  <a:srgbClr val="4F2145"/>
                </a:solidFill>
                <a:ea typeface="Calibri"/>
                <a:cs typeface="Times New Roman"/>
              </a:rPr>
              <a:t>Obé se vztahuje k tomuto světu, </a:t>
            </a:r>
            <a:r>
              <a:rPr lang="cs-CZ" sz="2200" b="1" dirty="0" smtClean="0">
                <a:solidFill>
                  <a:srgbClr val="4F2145"/>
                </a:solidFill>
                <a:ea typeface="Calibri"/>
                <a:cs typeface="Times New Roman"/>
              </a:rPr>
              <a:t>specifický </a:t>
            </a:r>
            <a:r>
              <a:rPr lang="cs-CZ" sz="2200" b="1" dirty="0">
                <a:solidFill>
                  <a:srgbClr val="4F2145"/>
                </a:solidFill>
                <a:ea typeface="Calibri"/>
                <a:cs typeface="Times New Roman"/>
              </a:rPr>
              <a:t>způsob jeho reflexe</a:t>
            </a:r>
          </a:p>
        </p:txBody>
      </p:sp>
      <p:pic>
        <p:nvPicPr>
          <p:cNvPr id="3076" name="Picture 4" descr="http://www.creationmyths.org/images/So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8636" y="4293096"/>
            <a:ext cx="1885761" cy="1832724"/>
          </a:xfrm>
          <a:prstGeom prst="rect">
            <a:avLst/>
          </a:prstGeom>
          <a:noFill/>
          <a:extLst>
            <a:ext uri="{909E8E84-426E-40DD-AFC4-6F175D3DCCD1}">
              <a14:hiddenFill xmlns:a14="http://schemas.microsoft.com/office/drawing/2010/main">
                <a:solidFill>
                  <a:srgbClr val="FFFFFF"/>
                </a:solidFill>
              </a14:hiddenFill>
            </a:ext>
          </a:extLst>
        </p:spPr>
      </p:pic>
      <p:sp>
        <p:nvSpPr>
          <p:cNvPr id="6" name="Zástupný symbol pro číslo snímku 5"/>
          <p:cNvSpPr>
            <a:spLocks noGrp="1"/>
          </p:cNvSpPr>
          <p:nvPr>
            <p:ph type="sldNum" sz="quarter" idx="12"/>
          </p:nvPr>
        </p:nvSpPr>
        <p:spPr/>
        <p:txBody>
          <a:bodyPr/>
          <a:lstStyle/>
          <a:p>
            <a:fld id="{BEB6FF43-29EA-4953-87E5-F6DB6BF250CE}" type="slidenum">
              <a:rPr lang="cs-CZ" smtClean="0">
                <a:solidFill>
                  <a:srgbClr val="660033"/>
                </a:solidFill>
              </a:rPr>
              <a:pPr/>
              <a:t>14</a:t>
            </a:fld>
            <a:endParaRPr lang="cs-CZ">
              <a:solidFill>
                <a:srgbClr val="660033"/>
              </a:solidFill>
            </a:endParaRPr>
          </a:p>
        </p:txBody>
      </p:sp>
    </p:spTree>
    <p:extLst>
      <p:ext uri="{BB962C8B-B14F-4D97-AF65-F5344CB8AC3E}">
        <p14:creationId xmlns:p14="http://schemas.microsoft.com/office/powerpoint/2010/main" val="140453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79512" y="548680"/>
            <a:ext cx="8507288" cy="1872208"/>
          </a:xfrm>
        </p:spPr>
        <p:txBody>
          <a:bodyPr>
            <a:normAutofit/>
          </a:bodyPr>
          <a:lstStyle/>
          <a:p>
            <a:pPr marL="137160" indent="0">
              <a:buNone/>
            </a:pPr>
            <a:r>
              <a:rPr lang="cs-CZ" sz="2200" dirty="0" smtClean="0">
                <a:solidFill>
                  <a:srgbClr val="4F2145"/>
                </a:solidFill>
              </a:rPr>
              <a:t>Fantastika mnohdy čerpá z mytologie – na mnoho příkladů si určitě vzpomenete sami.</a:t>
            </a:r>
          </a:p>
          <a:p>
            <a:pPr marL="137160" indent="0">
              <a:buNone/>
            </a:pPr>
            <a:endParaRPr lang="cs-CZ" sz="2200" dirty="0" smtClean="0">
              <a:solidFill>
                <a:srgbClr val="4F2145"/>
              </a:solidFill>
            </a:endParaRPr>
          </a:p>
          <a:p>
            <a:pPr marL="137160" indent="0">
              <a:buNone/>
            </a:pPr>
            <a:r>
              <a:rPr lang="cs-CZ" sz="2200" dirty="0" smtClean="0">
                <a:solidFill>
                  <a:srgbClr val="4F2145"/>
                </a:solidFill>
              </a:rPr>
              <a:t>Poznáte příběhy na následujících dvou obrázcích?</a:t>
            </a:r>
          </a:p>
          <a:p>
            <a:pPr marL="137160" indent="0">
              <a:buNone/>
            </a:pPr>
            <a:endParaRPr lang="cs-CZ" sz="2400" dirty="0" smtClean="0">
              <a:solidFill>
                <a:srgbClr val="4F2145"/>
              </a:solidFill>
            </a:endParaRPr>
          </a:p>
        </p:txBody>
      </p:sp>
      <p:sp>
        <p:nvSpPr>
          <p:cNvPr id="4" name="Šipka doleva 3"/>
          <p:cNvSpPr/>
          <p:nvPr/>
        </p:nvSpPr>
        <p:spPr>
          <a:xfrm>
            <a:off x="323528" y="2314159"/>
            <a:ext cx="7632848" cy="1152128"/>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 lvl="0">
              <a:spcBef>
                <a:spcPct val="20000"/>
              </a:spcBef>
              <a:buClr>
                <a:srgbClr val="F2E8AC">
                  <a:shade val="95000"/>
                </a:srgbClr>
              </a:buClr>
              <a:buSzPct val="65000"/>
            </a:pPr>
            <a:r>
              <a:rPr lang="cs-CZ" sz="2200" b="1" dirty="0">
                <a:solidFill>
                  <a:srgbClr val="4F2145"/>
                </a:solidFill>
              </a:rPr>
              <a:t>Ukazují dvě časté (byť rozhodně ne jediné) metody použití mýtu ve fantastice.</a:t>
            </a:r>
            <a:endParaRPr lang="cs-CZ" sz="2200" b="1" dirty="0">
              <a:solidFill>
                <a:srgbClr val="4F2145"/>
              </a:solidFill>
            </a:endParaRPr>
          </a:p>
        </p:txBody>
      </p:sp>
    </p:spTree>
    <p:extLst>
      <p:ext uri="{BB962C8B-B14F-4D97-AF65-F5344CB8AC3E}">
        <p14:creationId xmlns:p14="http://schemas.microsoft.com/office/powerpoint/2010/main" val="191073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0" y="0"/>
            <a:ext cx="9144000" cy="4077072"/>
          </a:xfrm>
          <a:prstGeom prst="rect">
            <a:avLst/>
          </a:prstGeom>
        </p:spPr>
        <p:txBody>
          <a:bodyPr>
            <a:normAutofit lnSpcReduction="10000"/>
          </a:bodyPr>
          <a:lstStyle/>
          <a:p>
            <a:pPr marL="137160" indent="0" algn="just">
              <a:buNone/>
            </a:pPr>
            <a:r>
              <a:rPr lang="cs-CZ" sz="2000" dirty="0" smtClean="0">
                <a:solidFill>
                  <a:srgbClr val="4F2145"/>
                </a:solidFill>
              </a:rPr>
              <a:t>První </a:t>
            </a:r>
            <a:r>
              <a:rPr lang="cs-CZ" sz="2000" dirty="0">
                <a:solidFill>
                  <a:srgbClr val="4F2145"/>
                </a:solidFill>
              </a:rPr>
              <a:t>věc, kterou Tak udělal, bylo, že napsal sám sebe. Druhá věc, kterou Tak udělal, bylo, že napsal Zákony. Třetí věc, kterou Tak udělal, bylo, že napsal Svět. </a:t>
            </a:r>
            <a:r>
              <a:rPr lang="cs-CZ" sz="2000" dirty="0" smtClean="0">
                <a:solidFill>
                  <a:srgbClr val="4F2145"/>
                </a:solidFill>
              </a:rPr>
              <a:t>Čtvrtá </a:t>
            </a:r>
            <a:r>
              <a:rPr lang="cs-CZ" sz="2000" dirty="0">
                <a:solidFill>
                  <a:srgbClr val="4F2145"/>
                </a:solidFill>
              </a:rPr>
              <a:t>věc, kterou Tak udělal, bylo, že napsal jeskyni. Pátá věc, kterou Tak udělal, bylo, že napsal geodu, kamenné vejce. A v šeru jeskynního ústí geoda zahnízdila a zrodili se Bratři. První bratr se vydal za světlem, vyšel ven a zastavil se pod otevřenou oblohou. Tak příliš vyrostl. Byl to první člověk. Nenašel zákony a byl </a:t>
            </a:r>
            <a:r>
              <a:rPr lang="cs-CZ" sz="2000" dirty="0" smtClean="0">
                <a:solidFill>
                  <a:srgbClr val="4F2145"/>
                </a:solidFill>
              </a:rPr>
              <a:t>osvícen.</a:t>
            </a:r>
          </a:p>
          <a:p>
            <a:pPr marL="137160" indent="0" algn="just">
              <a:buNone/>
            </a:pPr>
            <a:r>
              <a:rPr lang="cs-CZ" sz="2000" dirty="0" smtClean="0">
                <a:solidFill>
                  <a:srgbClr val="4F2145"/>
                </a:solidFill>
              </a:rPr>
              <a:t>Druhý </a:t>
            </a:r>
            <a:r>
              <a:rPr lang="cs-CZ" sz="2000" dirty="0">
                <a:solidFill>
                  <a:srgbClr val="4F2145"/>
                </a:solidFill>
              </a:rPr>
              <a:t>bratr se vydal do tmy a zůstal stát pod kamennou klenbou. Tak dosáhl jen správné výšky. To byl první trpaslík. Našel zákony, které napsal Tak, a byl zatemněn. Ale část </a:t>
            </a:r>
            <a:r>
              <a:rPr lang="cs-CZ" sz="2000" dirty="0" err="1">
                <a:solidFill>
                  <a:srgbClr val="4F2145"/>
                </a:solidFill>
              </a:rPr>
              <a:t>Takova</a:t>
            </a:r>
            <a:r>
              <a:rPr lang="cs-CZ" sz="2000" dirty="0">
                <a:solidFill>
                  <a:srgbClr val="4F2145"/>
                </a:solidFill>
              </a:rPr>
              <a:t> živoucího ducha byla polapena v troskách kamenného vejce a stala se prvním trollem. Toulal se světem nevyžádaný a nechtěný, bez duše a cíle, bez schopnosti učit se a chápat. Ve strachu ze světla i temnoty se navěky bude pohybovat, neví nic, nenaučí se nic, nestvoří nic, není nic... </a:t>
            </a:r>
          </a:p>
          <a:p>
            <a:endParaRPr lang="cs-CZ" dirty="0">
              <a:solidFill>
                <a:srgbClr val="660033"/>
              </a:solidFill>
            </a:endParaRPr>
          </a:p>
          <a:p>
            <a:pPr marL="45720" indent="0">
              <a:buNone/>
            </a:pPr>
            <a:endParaRPr lang="cs-CZ" dirty="0" smtClean="0">
              <a:solidFill>
                <a:srgbClr val="660033"/>
              </a:solidFill>
            </a:endParaRPr>
          </a:p>
          <a:p>
            <a:pPr marL="45720" indent="0">
              <a:buNone/>
            </a:pPr>
            <a:endParaRPr lang="cs-CZ" dirty="0" smtClean="0">
              <a:solidFill>
                <a:srgbClr val="660033"/>
              </a:solidFill>
            </a:endParaRPr>
          </a:p>
          <a:p>
            <a:endParaRPr lang="cs-CZ" dirty="0" smtClean="0">
              <a:solidFill>
                <a:srgbClr val="660033"/>
              </a:solidFill>
            </a:endParaRPr>
          </a:p>
          <a:p>
            <a:endParaRPr lang="cs-CZ" dirty="0" smtClean="0">
              <a:solidFill>
                <a:srgbClr val="660033"/>
              </a:solidFill>
            </a:endParaRPr>
          </a:p>
        </p:txBody>
      </p:sp>
      <p:sp>
        <p:nvSpPr>
          <p:cNvPr id="4" name="Zástupný symbol pro číslo snímku 3"/>
          <p:cNvSpPr>
            <a:spLocks noGrp="1"/>
          </p:cNvSpPr>
          <p:nvPr>
            <p:ph type="sldNum" sz="quarter" idx="12"/>
          </p:nvPr>
        </p:nvSpPr>
        <p:spPr/>
        <p:txBody>
          <a:bodyPr/>
          <a:lstStyle/>
          <a:p>
            <a:fld id="{BEB6FF43-29EA-4953-87E5-F6DB6BF250CE}" type="slidenum">
              <a:rPr lang="cs-CZ" smtClean="0">
                <a:solidFill>
                  <a:srgbClr val="660033"/>
                </a:solidFill>
              </a:rPr>
              <a:pPr/>
              <a:t>16</a:t>
            </a:fld>
            <a:endParaRPr lang="cs-CZ" dirty="0">
              <a:solidFill>
                <a:srgbClr val="660033"/>
              </a:solidFill>
            </a:endParaRPr>
          </a:p>
        </p:txBody>
      </p:sp>
      <p:sp>
        <p:nvSpPr>
          <p:cNvPr id="5" name="Obdélník 4"/>
          <p:cNvSpPr/>
          <p:nvPr/>
        </p:nvSpPr>
        <p:spPr>
          <a:xfrm>
            <a:off x="121952" y="2276872"/>
            <a:ext cx="8892480" cy="1508105"/>
          </a:xfrm>
          <a:prstGeom prst="rect">
            <a:avLst/>
          </a:prstGeom>
          <a:solidFill>
            <a:srgbClr val="CC3300"/>
          </a:solidFill>
        </p:spPr>
        <p:txBody>
          <a:bodyPr wrap="square">
            <a:spAutoFit/>
          </a:bodyPr>
          <a:lstStyle/>
          <a:p>
            <a:pPr marL="228600" indent="-182880">
              <a:lnSpc>
                <a:spcPct val="115000"/>
              </a:lnSpc>
              <a:spcBef>
                <a:spcPct val="20000"/>
              </a:spcBef>
              <a:spcAft>
                <a:spcPts val="1000"/>
              </a:spcAft>
              <a:buClr>
                <a:srgbClr val="9D936F">
                  <a:lumMod val="75000"/>
                </a:srgbClr>
              </a:buClr>
              <a:buSzPct val="130000"/>
              <a:buFont typeface="Georgia" pitchFamily="18" charset="0"/>
              <a:buChar char="*"/>
            </a:pPr>
            <a:r>
              <a:rPr lang="cs-CZ" sz="2000" dirty="0" smtClean="0">
                <a:solidFill>
                  <a:srgbClr val="EFFE5E"/>
                </a:solidFill>
                <a:ea typeface="Calibri"/>
                <a:cs typeface="Times New Roman"/>
              </a:rPr>
              <a:t>Pak se Tak zadíval na kámen a ten se pokusil ožít, a Tak se usmál a napsal: „Všechny věci se snaží.“ A za službu, kterou mu kámen poskytl, vytvořil z něj Prvního trolla a obšťastnil jej životem přirozeným a nevyžádaným. To jsou věci, které Tak napsal. </a:t>
            </a:r>
            <a:endParaRPr lang="cs-CZ" sz="2000" dirty="0">
              <a:solidFill>
                <a:srgbClr val="EFFE5E"/>
              </a:solidFill>
              <a:ea typeface="Calibri"/>
              <a:cs typeface="Times New Roman"/>
            </a:endParaRP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538" y="3296050"/>
            <a:ext cx="2106837" cy="3483120"/>
          </a:xfrm>
          <a:prstGeom prst="roundRect">
            <a:avLst/>
          </a:prstGeom>
          <a:noFill/>
          <a:ln>
            <a:noFill/>
          </a:ln>
          <a:effectLst>
            <a:glow rad="101600">
              <a:schemeClr val="accent3">
                <a:satMod val="175000"/>
                <a:alpha val="40000"/>
              </a:schemeClr>
            </a:glow>
            <a:outerShdw dist="35921" dir="2700000" algn="ctr" rotWithShape="0">
              <a:schemeClr val="bg2"/>
            </a:outerShdw>
            <a:softEdge rad="127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délník 5"/>
          <p:cNvSpPr/>
          <p:nvPr/>
        </p:nvSpPr>
        <p:spPr>
          <a:xfrm>
            <a:off x="2393504" y="4320895"/>
            <a:ext cx="4248472" cy="2207014"/>
          </a:xfrm>
          <a:prstGeom prst="rect">
            <a:avLst/>
          </a:prstGeom>
        </p:spPr>
        <p:txBody>
          <a:bodyPr wrap="square">
            <a:spAutoFit/>
          </a:bodyPr>
          <a:lstStyle/>
          <a:p>
            <a:pPr algn="just">
              <a:lnSpc>
                <a:spcPct val="115000"/>
              </a:lnSpc>
              <a:spcAft>
                <a:spcPts val="1000"/>
              </a:spcAft>
            </a:pPr>
            <a:r>
              <a:rPr lang="cs-CZ" sz="2100" b="1" dirty="0">
                <a:solidFill>
                  <a:srgbClr val="4F2145"/>
                </a:solidFill>
                <a:ea typeface="Calibri"/>
                <a:cs typeface="Times New Roman"/>
              </a:rPr>
              <a:t>Mýtus v rámci fikčního </a:t>
            </a:r>
            <a:r>
              <a:rPr lang="cs-CZ" sz="2100" b="1" dirty="0" smtClean="0">
                <a:solidFill>
                  <a:srgbClr val="4F2145"/>
                </a:solidFill>
                <a:ea typeface="Calibri"/>
                <a:cs typeface="Times New Roman"/>
              </a:rPr>
              <a:t>světa</a:t>
            </a:r>
          </a:p>
          <a:p>
            <a:pPr algn="just">
              <a:lnSpc>
                <a:spcPct val="115000"/>
              </a:lnSpc>
              <a:spcAft>
                <a:spcPts val="1000"/>
              </a:spcAft>
            </a:pPr>
            <a:r>
              <a:rPr lang="cs-CZ" sz="2100" b="1" dirty="0">
                <a:solidFill>
                  <a:srgbClr val="4F2145"/>
                </a:solidFill>
                <a:ea typeface="Calibri"/>
                <a:cs typeface="Times New Roman"/>
              </a:rPr>
              <a:t>Simulace skutečnosti – naplňuje </a:t>
            </a:r>
            <a:r>
              <a:rPr lang="cs-CZ" sz="2100" b="1" dirty="0" smtClean="0">
                <a:solidFill>
                  <a:srgbClr val="4F2145"/>
                </a:solidFill>
                <a:ea typeface="Calibri"/>
                <a:cs typeface="Times New Roman"/>
              </a:rPr>
              <a:t>funkce </a:t>
            </a:r>
            <a:r>
              <a:rPr lang="cs-CZ" sz="2100" b="1" dirty="0">
                <a:solidFill>
                  <a:srgbClr val="4F2145"/>
                </a:solidFill>
                <a:ea typeface="Calibri"/>
                <a:cs typeface="Times New Roman"/>
              </a:rPr>
              <a:t>mýtu</a:t>
            </a:r>
          </a:p>
          <a:p>
            <a:pPr algn="just">
              <a:lnSpc>
                <a:spcPct val="115000"/>
              </a:lnSpc>
              <a:spcAft>
                <a:spcPts val="1000"/>
              </a:spcAft>
            </a:pPr>
            <a:r>
              <a:rPr lang="cs-CZ" sz="2100" b="1" dirty="0" smtClean="0">
                <a:solidFill>
                  <a:srgbClr val="4F2145"/>
                </a:solidFill>
                <a:ea typeface="Calibri"/>
                <a:cs typeface="Times New Roman"/>
              </a:rPr>
              <a:t>Komplexní fantasy světy s vlastní historií  i mytologií</a:t>
            </a:r>
            <a:endParaRPr lang="cs-CZ" sz="2100" b="1" dirty="0">
              <a:solidFill>
                <a:srgbClr val="4F2145"/>
              </a:solidFill>
              <a:ea typeface="Calibri"/>
              <a:cs typeface="Times New Roman"/>
            </a:endParaRP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52" y="4038857"/>
            <a:ext cx="2115803" cy="2771091"/>
          </a:xfrm>
          <a:prstGeom prst="roundRect">
            <a:avLst/>
          </a:prstGeom>
          <a:noFill/>
          <a:ln>
            <a:noFill/>
          </a:ln>
          <a:effectLst>
            <a:glow rad="101600">
              <a:schemeClr val="accent3">
                <a:satMod val="175000"/>
                <a:alpha val="40000"/>
              </a:schemeClr>
            </a:glo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113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 calcmode="lin" valueType="num">
                                      <p:cBhvr additive="base">
                                        <p:cTn id="18" dur="500" fill="hold"/>
                                        <p:tgtEl>
                                          <p:spTgt spid="3076"/>
                                        </p:tgtEl>
                                        <p:attrNameLst>
                                          <p:attrName>ppt_x</p:attrName>
                                        </p:attrNameLst>
                                      </p:cBhvr>
                                      <p:tavLst>
                                        <p:tav tm="0">
                                          <p:val>
                                            <p:strVal val="#ppt_x"/>
                                          </p:val>
                                        </p:tav>
                                        <p:tav tm="100000">
                                          <p:val>
                                            <p:strVal val="#ppt_x"/>
                                          </p:val>
                                        </p:tav>
                                      </p:tavLst>
                                    </p:anim>
                                    <p:anim calcmode="lin" valueType="num">
                                      <p:cBhvr additive="base">
                                        <p:cTn id="1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077"/>
                                        </p:tgtEl>
                                        <p:attrNameLst>
                                          <p:attrName>style.visibility</p:attrName>
                                        </p:attrNameLst>
                                      </p:cBhvr>
                                      <p:to>
                                        <p:strVal val="visible"/>
                                      </p:to>
                                    </p:set>
                                    <p:anim calcmode="lin" valueType="num">
                                      <p:cBhvr additive="base">
                                        <p:cTn id="24" dur="500" fill="hold"/>
                                        <p:tgtEl>
                                          <p:spTgt spid="3077"/>
                                        </p:tgtEl>
                                        <p:attrNameLst>
                                          <p:attrName>ppt_x</p:attrName>
                                        </p:attrNameLst>
                                      </p:cBhvr>
                                      <p:tavLst>
                                        <p:tav tm="0">
                                          <p:val>
                                            <p:strVal val="#ppt_x"/>
                                          </p:val>
                                        </p:tav>
                                        <p:tav tm="100000">
                                          <p:val>
                                            <p:strVal val="#ppt_x"/>
                                          </p:val>
                                        </p:tav>
                                      </p:tavLst>
                                    </p:anim>
                                    <p:anim calcmode="lin" valueType="num">
                                      <p:cBhvr additive="base">
                                        <p:cTn id="25" dur="500" fill="hold"/>
                                        <p:tgtEl>
                                          <p:spTgt spid="307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 calcmode="lin" valueType="num">
                                      <p:cBhvr additive="base">
                                        <p:cTn id="3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 calcmode="lin" valueType="num">
                                      <p:cBhvr additive="base">
                                        <p:cTn id="3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 calcmode="lin" valueType="num">
                                      <p:cBhvr additive="base">
                                        <p:cTn id="4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0" y="231510"/>
            <a:ext cx="8995199" cy="3534580"/>
          </a:xfrm>
          <a:prstGeom prst="rect">
            <a:avLst/>
          </a:prstGeom>
        </p:spPr>
        <p:txBody>
          <a:bodyPr>
            <a:normAutofit lnSpcReduction="10000"/>
          </a:bodyPr>
          <a:lstStyle/>
          <a:p>
            <a:pPr marL="45720" indent="0" algn="just">
              <a:lnSpc>
                <a:spcPct val="115000"/>
              </a:lnSpc>
              <a:spcAft>
                <a:spcPts val="1000"/>
              </a:spcAft>
              <a:buNone/>
            </a:pPr>
            <a:r>
              <a:rPr lang="cs-CZ" sz="2200" dirty="0">
                <a:solidFill>
                  <a:srgbClr val="4F2145"/>
                </a:solidFill>
                <a:ea typeface="Calibri"/>
                <a:cs typeface="Times New Roman"/>
              </a:rPr>
              <a:t>Na počátku žil </a:t>
            </a:r>
            <a:r>
              <a:rPr lang="cs-CZ" sz="2200" dirty="0" err="1">
                <a:solidFill>
                  <a:srgbClr val="4F2145"/>
                </a:solidFill>
                <a:ea typeface="Calibri"/>
                <a:cs typeface="Times New Roman"/>
              </a:rPr>
              <a:t>Ngai</a:t>
            </a:r>
            <a:r>
              <a:rPr lang="cs-CZ" sz="2200" dirty="0">
                <a:solidFill>
                  <a:srgbClr val="4F2145"/>
                </a:solidFill>
                <a:ea typeface="Calibri"/>
                <a:cs typeface="Times New Roman"/>
              </a:rPr>
              <a:t> sám na vrcholku hory zvané </a:t>
            </a:r>
            <a:r>
              <a:rPr lang="cs-CZ" sz="2200" dirty="0" err="1">
                <a:solidFill>
                  <a:srgbClr val="4F2145"/>
                </a:solidFill>
                <a:ea typeface="Calibri"/>
                <a:cs typeface="Times New Roman"/>
              </a:rPr>
              <a:t>Kirinyaga</a:t>
            </a:r>
            <a:r>
              <a:rPr lang="cs-CZ" sz="2200" dirty="0">
                <a:solidFill>
                  <a:srgbClr val="4F2145"/>
                </a:solidFill>
                <a:ea typeface="Calibri"/>
                <a:cs typeface="Times New Roman"/>
              </a:rPr>
              <a:t>. Když se čas naplnil, stvořil tři syny, kteří se stali otci Masajů, </a:t>
            </a:r>
            <a:r>
              <a:rPr lang="cs-CZ" sz="2200" dirty="0" err="1">
                <a:solidFill>
                  <a:srgbClr val="4F2145"/>
                </a:solidFill>
                <a:ea typeface="Calibri"/>
                <a:cs typeface="Times New Roman"/>
              </a:rPr>
              <a:t>Kambů</a:t>
            </a:r>
            <a:r>
              <a:rPr lang="cs-CZ" sz="2200" dirty="0">
                <a:solidFill>
                  <a:srgbClr val="4F2145"/>
                </a:solidFill>
                <a:ea typeface="Calibri"/>
                <a:cs typeface="Times New Roman"/>
              </a:rPr>
              <a:t> a </a:t>
            </a:r>
            <a:r>
              <a:rPr lang="cs-CZ" sz="2200" dirty="0" err="1">
                <a:solidFill>
                  <a:srgbClr val="4F2145"/>
                </a:solidFill>
                <a:ea typeface="Calibri"/>
                <a:cs typeface="Times New Roman"/>
              </a:rPr>
              <a:t>Kikujů</a:t>
            </a:r>
            <a:r>
              <a:rPr lang="cs-CZ" sz="2200" dirty="0">
                <a:solidFill>
                  <a:srgbClr val="4F2145"/>
                </a:solidFill>
                <a:ea typeface="Calibri"/>
                <a:cs typeface="Times New Roman"/>
              </a:rPr>
              <a:t>, a každému ze svých synů nabídl </a:t>
            </a:r>
            <a:r>
              <a:rPr lang="cs-CZ" sz="2200" dirty="0" err="1">
                <a:solidFill>
                  <a:srgbClr val="4F2145"/>
                </a:solidFill>
                <a:ea typeface="Calibri"/>
                <a:cs typeface="Times New Roman"/>
              </a:rPr>
              <a:t>pštěp</a:t>
            </a:r>
            <a:r>
              <a:rPr lang="cs-CZ" sz="2200" dirty="0">
                <a:solidFill>
                  <a:srgbClr val="4F2145"/>
                </a:solidFill>
                <a:ea typeface="Calibri"/>
                <a:cs typeface="Times New Roman"/>
              </a:rPr>
              <a:t>, luk a dřevěnou motyku. Masaj si vybral oštěp a bylo mu řečeno, aby pečoval o stáda na nesmírné savaně. </a:t>
            </a:r>
            <a:r>
              <a:rPr lang="cs-CZ" sz="2200" dirty="0" err="1">
                <a:solidFill>
                  <a:srgbClr val="4F2145"/>
                </a:solidFill>
                <a:ea typeface="Calibri"/>
                <a:cs typeface="Times New Roman"/>
              </a:rPr>
              <a:t>Kamba</a:t>
            </a:r>
            <a:r>
              <a:rPr lang="cs-CZ" sz="2200" dirty="0">
                <a:solidFill>
                  <a:srgbClr val="4F2145"/>
                </a:solidFill>
                <a:ea typeface="Calibri"/>
                <a:cs typeface="Times New Roman"/>
              </a:rPr>
              <a:t> si vybral luk a byl poslán do hlubokého pralesa, aby lovil zvěř. Ale </a:t>
            </a:r>
            <a:r>
              <a:rPr lang="cs-CZ" sz="2200" dirty="0" err="1">
                <a:solidFill>
                  <a:srgbClr val="4F2145"/>
                </a:solidFill>
                <a:ea typeface="Calibri"/>
                <a:cs typeface="Times New Roman"/>
              </a:rPr>
              <a:t>Gikuju</a:t>
            </a:r>
            <a:r>
              <a:rPr lang="cs-CZ" sz="2200" dirty="0">
                <a:solidFill>
                  <a:srgbClr val="4F2145"/>
                </a:solidFill>
                <a:ea typeface="Calibri"/>
                <a:cs typeface="Times New Roman"/>
              </a:rPr>
              <a:t>, první </a:t>
            </a:r>
            <a:r>
              <a:rPr lang="cs-CZ" sz="2200" dirty="0" err="1">
                <a:solidFill>
                  <a:srgbClr val="4F2145"/>
                </a:solidFill>
                <a:ea typeface="Calibri"/>
                <a:cs typeface="Times New Roman"/>
              </a:rPr>
              <a:t>Kikuju</a:t>
            </a:r>
            <a:r>
              <a:rPr lang="cs-CZ" sz="2200" dirty="0">
                <a:solidFill>
                  <a:srgbClr val="4F2145"/>
                </a:solidFill>
                <a:ea typeface="Calibri"/>
                <a:cs typeface="Times New Roman"/>
              </a:rPr>
              <a:t>, věděl, že </a:t>
            </a:r>
            <a:r>
              <a:rPr lang="cs-CZ" sz="2200" dirty="0" err="1">
                <a:solidFill>
                  <a:srgbClr val="4F2145"/>
                </a:solidFill>
                <a:ea typeface="Calibri"/>
                <a:cs typeface="Times New Roman"/>
              </a:rPr>
              <a:t>Ngai</a:t>
            </a:r>
            <a:r>
              <a:rPr lang="cs-CZ" sz="2200" dirty="0">
                <a:solidFill>
                  <a:srgbClr val="4F2145"/>
                </a:solidFill>
                <a:ea typeface="Calibri"/>
                <a:cs typeface="Times New Roman"/>
              </a:rPr>
              <a:t> miluje zemi a roční doby, a vybral si dřevěnou motyku. Za odměnu za to ho </a:t>
            </a:r>
            <a:r>
              <a:rPr lang="cs-CZ" sz="2200" dirty="0" err="1">
                <a:solidFill>
                  <a:srgbClr val="4F2145"/>
                </a:solidFill>
                <a:ea typeface="Calibri"/>
                <a:cs typeface="Times New Roman"/>
              </a:rPr>
              <a:t>Ngai</a:t>
            </a:r>
            <a:r>
              <a:rPr lang="cs-CZ" sz="2200" dirty="0">
                <a:solidFill>
                  <a:srgbClr val="4F2145"/>
                </a:solidFill>
                <a:ea typeface="Calibri"/>
                <a:cs typeface="Times New Roman"/>
              </a:rPr>
              <a:t> nejen zasvětil do tajemství </a:t>
            </a:r>
            <a:r>
              <a:rPr lang="cs-CZ" sz="2200" dirty="0" smtClean="0">
                <a:solidFill>
                  <a:srgbClr val="4F2145"/>
                </a:solidFill>
                <a:ea typeface="Calibri"/>
                <a:cs typeface="Times New Roman"/>
              </a:rPr>
              <a:t>setby </a:t>
            </a:r>
            <a:r>
              <a:rPr lang="cs-CZ" sz="2200" dirty="0">
                <a:solidFill>
                  <a:srgbClr val="4F2145"/>
                </a:solidFill>
                <a:ea typeface="Calibri"/>
                <a:cs typeface="Times New Roman"/>
              </a:rPr>
              <a:t>a sklizně, ale dal mu </a:t>
            </a:r>
            <a:r>
              <a:rPr lang="cs-CZ" sz="2200" dirty="0" err="1">
                <a:solidFill>
                  <a:srgbClr val="4F2145"/>
                </a:solidFill>
                <a:ea typeface="Calibri"/>
                <a:cs typeface="Times New Roman"/>
              </a:rPr>
              <a:t>Kirinyagu</a:t>
            </a:r>
            <a:r>
              <a:rPr lang="cs-CZ" sz="2200" dirty="0">
                <a:solidFill>
                  <a:srgbClr val="4F2145"/>
                </a:solidFill>
                <a:ea typeface="Calibri"/>
                <a:cs typeface="Times New Roman"/>
              </a:rPr>
              <a:t> s jejím svatým fíkovníkem a úrodnými stráněmi. </a:t>
            </a:r>
          </a:p>
          <a:p>
            <a:endParaRPr lang="cs-CZ" dirty="0">
              <a:solidFill>
                <a:srgbClr val="660033"/>
              </a:solidFill>
            </a:endParaRPr>
          </a:p>
        </p:txBody>
      </p:sp>
      <p:sp>
        <p:nvSpPr>
          <p:cNvPr id="4" name="Zástupný symbol pro číslo snímku 3"/>
          <p:cNvSpPr>
            <a:spLocks noGrp="1"/>
          </p:cNvSpPr>
          <p:nvPr>
            <p:ph type="sldNum" sz="quarter" idx="12"/>
          </p:nvPr>
        </p:nvSpPr>
        <p:spPr/>
        <p:txBody>
          <a:bodyPr/>
          <a:lstStyle/>
          <a:p>
            <a:fld id="{BEB6FF43-29EA-4953-87E5-F6DB6BF250CE}" type="slidenum">
              <a:rPr lang="cs-CZ" smtClean="0">
                <a:solidFill>
                  <a:srgbClr val="660033"/>
                </a:solidFill>
              </a:rPr>
              <a:pPr/>
              <a:t>17</a:t>
            </a:fld>
            <a:endParaRPr lang="cs-CZ">
              <a:solidFill>
                <a:srgbClr val="660033"/>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067" y="3936517"/>
            <a:ext cx="2024615" cy="2878129"/>
          </a:xfrm>
          <a:prstGeom prst="roundRect">
            <a:avLst/>
          </a:prstGeom>
          <a:noFill/>
          <a:ln>
            <a:noFill/>
          </a:ln>
          <a:effectLst>
            <a:glow rad="101600">
              <a:schemeClr val="accent3">
                <a:satMod val="175000"/>
                <a:alpha val="40000"/>
              </a:schemeClr>
            </a:glo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179512" y="3519452"/>
            <a:ext cx="8220520" cy="493277"/>
          </a:xfrm>
          <a:prstGeom prst="rect">
            <a:avLst/>
          </a:prstGeom>
        </p:spPr>
        <p:txBody>
          <a:bodyPr wrap="none">
            <a:spAutoFit/>
          </a:bodyPr>
          <a:lstStyle/>
          <a:p>
            <a:pPr>
              <a:lnSpc>
                <a:spcPct val="115000"/>
              </a:lnSpc>
              <a:spcAft>
                <a:spcPts val="1000"/>
              </a:spcAft>
            </a:pPr>
            <a:r>
              <a:rPr lang="cs-CZ" sz="2400" b="1" dirty="0">
                <a:solidFill>
                  <a:srgbClr val="4F2145"/>
                </a:solidFill>
                <a:ea typeface="Calibri"/>
                <a:cs typeface="Times New Roman"/>
              </a:rPr>
              <a:t>Převzetí existujícího </a:t>
            </a:r>
            <a:r>
              <a:rPr lang="cs-CZ" sz="2400" b="1" dirty="0" smtClean="0">
                <a:solidFill>
                  <a:srgbClr val="4F2145"/>
                </a:solidFill>
                <a:ea typeface="Calibri"/>
                <a:cs typeface="Times New Roman"/>
              </a:rPr>
              <a:t>mýtu </a:t>
            </a:r>
            <a:r>
              <a:rPr lang="cs-CZ" sz="2200" dirty="0" smtClean="0">
                <a:solidFill>
                  <a:srgbClr val="4F2145"/>
                </a:solidFill>
                <a:ea typeface="Calibri"/>
                <a:cs typeface="Times New Roman"/>
              </a:rPr>
              <a:t>a jeho včlenění do </a:t>
            </a:r>
            <a:r>
              <a:rPr lang="cs-CZ" sz="2200" dirty="0" err="1" smtClean="0">
                <a:solidFill>
                  <a:srgbClr val="4F2145"/>
                </a:solidFill>
                <a:ea typeface="Calibri"/>
                <a:cs typeface="Times New Roman"/>
              </a:rPr>
              <a:t>fantast</a:t>
            </a:r>
            <a:r>
              <a:rPr lang="cs-CZ" sz="2200" dirty="0" smtClean="0">
                <a:solidFill>
                  <a:srgbClr val="4F2145"/>
                </a:solidFill>
                <a:ea typeface="Calibri"/>
                <a:cs typeface="Times New Roman"/>
              </a:rPr>
              <a:t>. příběhu</a:t>
            </a:r>
            <a:endParaRPr lang="cs-CZ" sz="2200" b="1" dirty="0">
              <a:solidFill>
                <a:srgbClr val="4F2145"/>
              </a:solidFill>
              <a:ea typeface="Calibri"/>
              <a:cs typeface="Times New Roman"/>
            </a:endParaRPr>
          </a:p>
        </p:txBody>
      </p:sp>
      <p:sp>
        <p:nvSpPr>
          <p:cNvPr id="6" name="Obdélník 5"/>
          <p:cNvSpPr/>
          <p:nvPr/>
        </p:nvSpPr>
        <p:spPr>
          <a:xfrm>
            <a:off x="179512" y="4000994"/>
            <a:ext cx="6984775" cy="493277"/>
          </a:xfrm>
          <a:prstGeom prst="rect">
            <a:avLst/>
          </a:prstGeom>
        </p:spPr>
        <p:txBody>
          <a:bodyPr wrap="square">
            <a:spAutoFit/>
          </a:bodyPr>
          <a:lstStyle/>
          <a:p>
            <a:pPr>
              <a:lnSpc>
                <a:spcPct val="115000"/>
              </a:lnSpc>
              <a:spcAft>
                <a:spcPts val="1000"/>
              </a:spcAft>
            </a:pPr>
            <a:r>
              <a:rPr lang="cs-CZ" sz="2400" b="1" dirty="0">
                <a:solidFill>
                  <a:srgbClr val="4F2145"/>
                </a:solidFill>
                <a:ea typeface="Calibri"/>
                <a:cs typeface="Times New Roman"/>
              </a:rPr>
              <a:t>Most mezi skutečností a fantastickým příběhem</a:t>
            </a:r>
          </a:p>
        </p:txBody>
      </p:sp>
      <p:sp>
        <p:nvSpPr>
          <p:cNvPr id="2" name="Obdélník 1"/>
          <p:cNvSpPr/>
          <p:nvPr/>
        </p:nvSpPr>
        <p:spPr>
          <a:xfrm>
            <a:off x="179512" y="4592193"/>
            <a:ext cx="3453079" cy="493277"/>
          </a:xfrm>
          <a:prstGeom prst="rect">
            <a:avLst/>
          </a:prstGeom>
        </p:spPr>
        <p:txBody>
          <a:bodyPr wrap="square">
            <a:spAutoFit/>
          </a:bodyPr>
          <a:lstStyle/>
          <a:p>
            <a:pPr>
              <a:lnSpc>
                <a:spcPct val="115000"/>
              </a:lnSpc>
              <a:spcAft>
                <a:spcPts val="1000"/>
              </a:spcAft>
            </a:pPr>
            <a:r>
              <a:rPr lang="cs-CZ" sz="2400" b="1" dirty="0">
                <a:solidFill>
                  <a:srgbClr val="4F2145"/>
                </a:solidFill>
                <a:ea typeface="Calibri"/>
                <a:cs typeface="Times New Roman"/>
              </a:rPr>
              <a:t>(</a:t>
            </a:r>
            <a:r>
              <a:rPr lang="cs-CZ" sz="2400" b="1" dirty="0" smtClean="0">
                <a:solidFill>
                  <a:srgbClr val="4F2145"/>
                </a:solidFill>
                <a:ea typeface="Calibri"/>
                <a:cs typeface="Times New Roman"/>
              </a:rPr>
              <a:t>Re)Interpretace </a:t>
            </a:r>
            <a:r>
              <a:rPr lang="cs-CZ" sz="2400" b="1" dirty="0">
                <a:solidFill>
                  <a:srgbClr val="4F2145"/>
                </a:solidFill>
                <a:ea typeface="Calibri"/>
                <a:cs typeface="Times New Roman"/>
              </a:rPr>
              <a:t>mýtu</a:t>
            </a:r>
          </a:p>
        </p:txBody>
      </p:sp>
      <p:pic>
        <p:nvPicPr>
          <p:cNvPr id="1026" name="Picture 2" descr="C:\Users\jesterka\Desktop\657d1aeb212625395415e31ea936748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4987522"/>
            <a:ext cx="2239781" cy="1782294"/>
          </a:xfrm>
          <a:prstGeom prst="roundRect">
            <a:avLst/>
          </a:prstGeom>
          <a:noFill/>
          <a:effectLst>
            <a:glow rad="101600">
              <a:schemeClr val="accent3">
                <a:satMod val="175000"/>
                <a:alpha val="40000"/>
              </a:schemeClr>
            </a:glow>
            <a:softEdge rad="31750"/>
          </a:effectLst>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4592193"/>
            <a:ext cx="1428295" cy="2177623"/>
          </a:xfrm>
          <a:prstGeom prst="roundRect">
            <a:avLst/>
          </a:prstGeom>
          <a:noFill/>
          <a:ln>
            <a:noFill/>
          </a:ln>
          <a:effectLst>
            <a:glow rad="101600">
              <a:schemeClr val="accent3">
                <a:satMod val="175000"/>
                <a:alpha val="40000"/>
              </a:schemeClr>
            </a:glo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070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2" presetClass="entr" presetSubtype="4"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 calcmode="lin" valueType="num">
                                      <p:cBhvr additive="base">
                                        <p:cTn id="26" dur="500" fill="hold"/>
                                        <p:tgtEl>
                                          <p:spTgt spid="1026"/>
                                        </p:tgtEl>
                                        <p:attrNameLst>
                                          <p:attrName>ppt_x</p:attrName>
                                        </p:attrNameLst>
                                      </p:cBhvr>
                                      <p:tavLst>
                                        <p:tav tm="0">
                                          <p:val>
                                            <p:strVal val="#ppt_x"/>
                                          </p:val>
                                        </p:tav>
                                        <p:tav tm="100000">
                                          <p:val>
                                            <p:strVal val="#ppt_x"/>
                                          </p:val>
                                        </p:tav>
                                      </p:tavLst>
                                    </p:anim>
                                    <p:anim calcmode="lin" valueType="num">
                                      <p:cBhvr additive="base">
                                        <p:cTn id="27"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4294967295"/>
          </p:nvPr>
        </p:nvSpPr>
        <p:spPr>
          <a:xfrm>
            <a:off x="0" y="1412776"/>
            <a:ext cx="9036496" cy="5445224"/>
          </a:xfrm>
          <a:prstGeom prst="rect">
            <a:avLst/>
          </a:prstGeom>
          <a:noFill/>
          <a:effectLst/>
        </p:spPr>
        <p:txBody>
          <a:bodyPr>
            <a:normAutofit/>
          </a:bodyPr>
          <a:lstStyle/>
          <a:p>
            <a:pPr marL="137160" indent="0" algn="just">
              <a:buClr>
                <a:srgbClr val="FFC000"/>
              </a:buClr>
              <a:buNone/>
            </a:pPr>
            <a:r>
              <a:rPr lang="cs-CZ" sz="2200" dirty="0" smtClean="0">
                <a:solidFill>
                  <a:srgbClr val="4F2145"/>
                </a:solidFill>
              </a:rPr>
              <a:t>Pro </a:t>
            </a:r>
            <a:r>
              <a:rPr lang="cs-CZ" sz="2200" dirty="0">
                <a:solidFill>
                  <a:srgbClr val="4F2145"/>
                </a:solidFill>
              </a:rPr>
              <a:t>naše předky byla existence </a:t>
            </a:r>
            <a:r>
              <a:rPr lang="cs-CZ" sz="2200" dirty="0" smtClean="0">
                <a:solidFill>
                  <a:srgbClr val="4F2145"/>
                </a:solidFill>
              </a:rPr>
              <a:t>nadpřirozených bytostí   </a:t>
            </a:r>
            <a:endParaRPr lang="cs-CZ" sz="2200" dirty="0" smtClean="0">
              <a:solidFill>
                <a:srgbClr val="4F2145"/>
              </a:solidFill>
            </a:endParaRPr>
          </a:p>
          <a:p>
            <a:pPr marL="137160" indent="0" algn="just">
              <a:buClr>
                <a:srgbClr val="FFC000"/>
              </a:buClr>
              <a:buNone/>
            </a:pPr>
            <a:r>
              <a:rPr lang="cs-CZ" sz="2200" dirty="0" smtClean="0">
                <a:solidFill>
                  <a:srgbClr val="4F2145"/>
                </a:solidFill>
              </a:rPr>
              <a:t> logickým </a:t>
            </a:r>
            <a:r>
              <a:rPr lang="cs-CZ" sz="2200" dirty="0" smtClean="0">
                <a:solidFill>
                  <a:srgbClr val="4F2145"/>
                </a:solidFill>
              </a:rPr>
              <a:t>vysvětlením </a:t>
            </a:r>
            <a:r>
              <a:rPr lang="cs-CZ" sz="2200" dirty="0">
                <a:solidFill>
                  <a:srgbClr val="4F2145"/>
                </a:solidFill>
              </a:rPr>
              <a:t>mnoha záhadných jevů</a:t>
            </a:r>
            <a:r>
              <a:rPr lang="cs-CZ" sz="2200" dirty="0" smtClean="0">
                <a:solidFill>
                  <a:srgbClr val="4F2145"/>
                </a:solidFill>
              </a:rPr>
              <a:t>.</a:t>
            </a:r>
            <a:endParaRPr lang="cs-CZ" sz="2200" dirty="0">
              <a:solidFill>
                <a:srgbClr val="4F2145"/>
              </a:solidFill>
            </a:endParaRPr>
          </a:p>
          <a:p>
            <a:pPr marL="137160" indent="0" algn="just">
              <a:buClr>
                <a:srgbClr val="FFC000"/>
              </a:buClr>
              <a:buNone/>
            </a:pPr>
            <a:r>
              <a:rPr lang="cs-CZ" sz="2200" dirty="0">
                <a:solidFill>
                  <a:srgbClr val="4F2145"/>
                </a:solidFill>
              </a:rPr>
              <a:t>Stroje létající vzduchem, sondy na </a:t>
            </a:r>
            <a:r>
              <a:rPr lang="cs-CZ" sz="2200" dirty="0" smtClean="0">
                <a:solidFill>
                  <a:srgbClr val="4F2145"/>
                </a:solidFill>
              </a:rPr>
              <a:t>Mars a </a:t>
            </a:r>
            <a:r>
              <a:rPr lang="cs-CZ" sz="2200" dirty="0" err="1">
                <a:solidFill>
                  <a:srgbClr val="4F2145"/>
                </a:solidFill>
              </a:rPr>
              <a:t>nanoboti</a:t>
            </a:r>
            <a:r>
              <a:rPr lang="cs-CZ" sz="2200" dirty="0">
                <a:solidFill>
                  <a:srgbClr val="4F2145"/>
                </a:solidFill>
              </a:rPr>
              <a:t> </a:t>
            </a:r>
            <a:endParaRPr lang="cs-CZ" sz="2200" dirty="0" smtClean="0">
              <a:solidFill>
                <a:srgbClr val="4F2145"/>
              </a:solidFill>
            </a:endParaRPr>
          </a:p>
          <a:p>
            <a:pPr marL="0" indent="0" algn="just">
              <a:buClr>
                <a:srgbClr val="FFC000"/>
              </a:buClr>
              <a:buNone/>
            </a:pPr>
            <a:r>
              <a:rPr lang="cs-CZ" sz="2200" dirty="0">
                <a:solidFill>
                  <a:srgbClr val="4F2145"/>
                </a:solidFill>
              </a:rPr>
              <a:t> </a:t>
            </a:r>
            <a:r>
              <a:rPr lang="cs-CZ" sz="2200" dirty="0" smtClean="0">
                <a:solidFill>
                  <a:srgbClr val="4F2145"/>
                </a:solidFill>
              </a:rPr>
              <a:t>  </a:t>
            </a:r>
            <a:r>
              <a:rPr lang="cs-CZ" sz="2200" dirty="0" smtClean="0">
                <a:solidFill>
                  <a:srgbClr val="4F2145"/>
                </a:solidFill>
              </a:rPr>
              <a:t>jednoznačně </a:t>
            </a:r>
            <a:r>
              <a:rPr lang="cs-CZ" sz="2200" dirty="0">
                <a:solidFill>
                  <a:srgbClr val="4F2145"/>
                </a:solidFill>
              </a:rPr>
              <a:t>patřily do říše </a:t>
            </a:r>
            <a:r>
              <a:rPr lang="cs-CZ" sz="2200" dirty="0" smtClean="0">
                <a:solidFill>
                  <a:srgbClr val="4F2145"/>
                </a:solidFill>
              </a:rPr>
              <a:t>divoké </a:t>
            </a:r>
            <a:r>
              <a:rPr lang="cs-CZ" sz="2200" dirty="0" smtClean="0">
                <a:solidFill>
                  <a:srgbClr val="4F2145"/>
                </a:solidFill>
              </a:rPr>
              <a:t>fantazie. </a:t>
            </a:r>
            <a:endParaRPr lang="cs-CZ" sz="2200" dirty="0" smtClean="0">
              <a:solidFill>
                <a:srgbClr val="4F2145"/>
              </a:solidFill>
            </a:endParaRPr>
          </a:p>
          <a:p>
            <a:pPr marL="0" indent="0">
              <a:buClr>
                <a:srgbClr val="FFC000"/>
              </a:buClr>
              <a:buNone/>
            </a:pPr>
            <a:endParaRPr lang="cs-CZ" sz="2200" dirty="0" smtClean="0">
              <a:solidFill>
                <a:srgbClr val="4F2145"/>
              </a:solidFill>
            </a:endParaRPr>
          </a:p>
          <a:p>
            <a:pPr marL="0" lvl="0" indent="0">
              <a:buClr>
                <a:srgbClr val="FFC000"/>
              </a:buClr>
              <a:buNone/>
            </a:pPr>
            <a:r>
              <a:rPr lang="cs-CZ" sz="2200" dirty="0">
                <a:solidFill>
                  <a:srgbClr val="4F2145"/>
                </a:solidFill>
              </a:rPr>
              <a:t> </a:t>
            </a:r>
            <a:r>
              <a:rPr lang="cs-CZ" sz="2200" dirty="0" smtClean="0">
                <a:solidFill>
                  <a:srgbClr val="4F2145"/>
                </a:solidFill>
              </a:rPr>
              <a:t> </a:t>
            </a:r>
            <a:r>
              <a:rPr lang="cs-CZ" sz="2200" dirty="0" smtClean="0">
                <a:solidFill>
                  <a:srgbClr val="4F2145"/>
                </a:solidFill>
              </a:rPr>
              <a:t>Když </a:t>
            </a:r>
            <a:r>
              <a:rPr lang="cs-CZ" sz="2200" dirty="0" smtClean="0">
                <a:solidFill>
                  <a:srgbClr val="4F2145"/>
                </a:solidFill>
              </a:rPr>
              <a:t>čtete povídku </a:t>
            </a:r>
            <a:r>
              <a:rPr lang="cs-CZ" sz="2200" dirty="0">
                <a:solidFill>
                  <a:srgbClr val="4F2145"/>
                </a:solidFill>
              </a:rPr>
              <a:t>začínající takto</a:t>
            </a:r>
            <a:r>
              <a:rPr lang="cs-CZ" sz="2200" dirty="0" smtClean="0">
                <a:solidFill>
                  <a:srgbClr val="4F2145"/>
                </a:solidFill>
              </a:rPr>
              <a:t>: </a:t>
            </a:r>
            <a:r>
              <a:rPr lang="cs-CZ" sz="2200" i="1" dirty="0" smtClean="0">
                <a:solidFill>
                  <a:srgbClr val="4F2145"/>
                </a:solidFill>
              </a:rPr>
              <a:t>„Když </a:t>
            </a:r>
            <a:r>
              <a:rPr lang="cs-CZ" sz="2200" i="1" dirty="0" err="1">
                <a:solidFill>
                  <a:srgbClr val="4F2145"/>
                </a:solidFill>
              </a:rPr>
              <a:t>Narsim</a:t>
            </a:r>
            <a:r>
              <a:rPr lang="cs-CZ" sz="2200" i="1" dirty="0">
                <a:solidFill>
                  <a:srgbClr val="4F2145"/>
                </a:solidFill>
              </a:rPr>
              <a:t> uvažoval o vlastnostech vzduchu, naprosto nepochyboval, že by bylo možné sestrojit stroj vhodný k plavbě onou řídkou hmotou</a:t>
            </a:r>
            <a:r>
              <a:rPr lang="cs-CZ" sz="2200" i="1" dirty="0" smtClean="0">
                <a:solidFill>
                  <a:srgbClr val="4F2145"/>
                </a:solidFill>
              </a:rPr>
              <a:t>.“</a:t>
            </a:r>
            <a:endParaRPr lang="cs-CZ" sz="2200" dirty="0" smtClean="0">
              <a:solidFill>
                <a:srgbClr val="4F2145"/>
              </a:solidFill>
            </a:endParaRPr>
          </a:p>
          <a:p>
            <a:pPr marL="0" indent="0">
              <a:buClr>
                <a:srgbClr val="FFC000"/>
              </a:buClr>
              <a:buNone/>
            </a:pPr>
            <a:r>
              <a:rPr lang="cs-CZ" sz="2200" dirty="0" smtClean="0">
                <a:solidFill>
                  <a:srgbClr val="4F2145"/>
                </a:solidFill>
              </a:rPr>
              <a:t>Vasilij </a:t>
            </a:r>
            <a:r>
              <a:rPr lang="cs-CZ" sz="2200" dirty="0" err="1" smtClean="0">
                <a:solidFill>
                  <a:srgbClr val="4F2145"/>
                </a:solidFill>
              </a:rPr>
              <a:t>Levšin</a:t>
            </a:r>
            <a:r>
              <a:rPr lang="cs-CZ" sz="2200" dirty="0" smtClean="0">
                <a:solidFill>
                  <a:srgbClr val="4F2145"/>
                </a:solidFill>
              </a:rPr>
              <a:t>: Nejnovější cestopis napsaný v městě </a:t>
            </a:r>
            <a:r>
              <a:rPr lang="cs-CZ" sz="2200" dirty="0" err="1" smtClean="0">
                <a:solidFill>
                  <a:srgbClr val="4F2145"/>
                </a:solidFill>
              </a:rPr>
              <a:t>Bělevu</a:t>
            </a:r>
            <a:r>
              <a:rPr lang="cs-CZ" sz="2200" dirty="0">
                <a:solidFill>
                  <a:srgbClr val="4F2145"/>
                </a:solidFill>
              </a:rPr>
              <a:t> </a:t>
            </a:r>
            <a:r>
              <a:rPr lang="cs-CZ" sz="2200" dirty="0" smtClean="0">
                <a:solidFill>
                  <a:srgbClr val="4F2145"/>
                </a:solidFill>
              </a:rPr>
              <a:t>(1784)</a:t>
            </a:r>
            <a:endParaRPr lang="cs-CZ" sz="2200" dirty="0">
              <a:solidFill>
                <a:srgbClr val="4F2145"/>
              </a:solidFill>
            </a:endParaRPr>
          </a:p>
          <a:p>
            <a:pPr marL="0" indent="0">
              <a:buClr>
                <a:srgbClr val="FFC000"/>
              </a:buClr>
              <a:buNone/>
            </a:pPr>
            <a:endParaRPr lang="cs-CZ" sz="2200" dirty="0" smtClean="0">
              <a:solidFill>
                <a:srgbClr val="4F2145"/>
              </a:solidFill>
            </a:endParaRPr>
          </a:p>
          <a:p>
            <a:pPr marL="137160" lvl="0" indent="0">
              <a:buClr>
                <a:srgbClr val="FFC000"/>
              </a:buClr>
              <a:buNone/>
            </a:pPr>
            <a:endParaRPr lang="cs-CZ" sz="2200" dirty="0">
              <a:solidFill>
                <a:srgbClr val="4F2145"/>
              </a:solidFill>
            </a:endParaRPr>
          </a:p>
          <a:p>
            <a:pPr marL="137160" indent="0">
              <a:buClr>
                <a:srgbClr val="FFC000"/>
              </a:buClr>
              <a:buNone/>
            </a:pPr>
            <a:r>
              <a:rPr lang="cs-CZ" sz="2400" dirty="0">
                <a:solidFill>
                  <a:srgbClr val="4D3052"/>
                </a:solidFill>
                <a:latin typeface="Franklin Gothic Medium" panose="020B0603020102020204" pitchFamily="34" charset="0"/>
              </a:rPr>
              <a:t> </a:t>
            </a:r>
            <a:r>
              <a:rPr lang="cs-CZ" sz="2200" dirty="0" smtClean="0">
                <a:solidFill>
                  <a:srgbClr val="4D3052"/>
                </a:solidFill>
              </a:rPr>
              <a:t>Povídka posléze popisuje fantastickou cestu  </a:t>
            </a:r>
            <a:r>
              <a:rPr lang="cs-CZ" sz="2200" dirty="0" smtClean="0">
                <a:solidFill>
                  <a:srgbClr val="4D3052"/>
                </a:solidFill>
              </a:rPr>
              <a:t>                                        </a:t>
            </a:r>
            <a:r>
              <a:rPr lang="cs-CZ" sz="2200" dirty="0" smtClean="0">
                <a:solidFill>
                  <a:srgbClr val="4D3052"/>
                </a:solidFill>
              </a:rPr>
              <a:t>na Měsíc, co kdyby ale zůstala jen u popisu letadla?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9410" y="1243282"/>
            <a:ext cx="1698378" cy="2171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descr="C:\Users\jesterka\Desktop\airplane_by_paullus23-d58794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17232" y="5013176"/>
            <a:ext cx="2343219" cy="1464512"/>
          </a:xfrm>
          <a:prstGeom prst="roundRect">
            <a:avLst/>
          </a:prstGeom>
          <a:noFill/>
          <a:effectLst/>
          <a:extLst>
            <a:ext uri="{909E8E84-426E-40DD-AFC4-6F175D3DCCD1}">
              <a14:hiddenFill xmlns:a14="http://schemas.microsoft.com/office/drawing/2010/main">
                <a:solidFill>
                  <a:srgbClr val="FFFFFF"/>
                </a:solidFill>
              </a14:hiddenFill>
            </a:ext>
          </a:extLst>
        </p:spPr>
      </p:pic>
      <p:sp>
        <p:nvSpPr>
          <p:cNvPr id="3" name="Zástupný symbol pro číslo snímku 2"/>
          <p:cNvSpPr>
            <a:spLocks noGrp="1"/>
          </p:cNvSpPr>
          <p:nvPr>
            <p:ph type="sldNum" sz="quarter" idx="4294967295"/>
          </p:nvPr>
        </p:nvSpPr>
        <p:spPr>
          <a:xfrm>
            <a:off x="7886700" y="6543676"/>
            <a:ext cx="876300" cy="247650"/>
          </a:xfrm>
          <a:prstGeom prst="rect">
            <a:avLst/>
          </a:prstGeom>
        </p:spPr>
        <p:txBody>
          <a:bodyPr/>
          <a:lstStyle/>
          <a:p>
            <a:fld id="{E16EF6DA-FB22-4A4B-9D47-E41F874BAA9A}" type="slidenum">
              <a:rPr lang="cs-CZ" smtClean="0"/>
              <a:pPr/>
              <a:t>18</a:t>
            </a:fld>
            <a:endParaRPr lang="cs-CZ"/>
          </a:p>
        </p:txBody>
      </p:sp>
      <p:sp>
        <p:nvSpPr>
          <p:cNvPr id="4" name="Obdélník 3"/>
          <p:cNvSpPr/>
          <p:nvPr/>
        </p:nvSpPr>
        <p:spPr>
          <a:xfrm>
            <a:off x="0" y="73731"/>
            <a:ext cx="9144000" cy="1169551"/>
          </a:xfrm>
          <a:prstGeom prst="rect">
            <a:avLst/>
          </a:prstGeom>
          <a:effectLst>
            <a:outerShdw blurRad="50800" dist="38100" dir="2700000" algn="tl" rotWithShape="0">
              <a:prstClr val="black">
                <a:alpha val="40000"/>
              </a:prstClr>
            </a:outerShdw>
          </a:effectLst>
        </p:spPr>
        <p:txBody>
          <a:bodyPr wrap="square">
            <a:spAutoFit/>
          </a:bodyPr>
          <a:lstStyle/>
          <a:p>
            <a:pPr algn="ctr"/>
            <a:r>
              <a:rPr lang="cs-CZ" sz="3500" b="1" dirty="0">
                <a:ln w="6350">
                  <a:noFill/>
                </a:ln>
                <a:solidFill>
                  <a:srgbClr val="FFC000"/>
                </a:solidFill>
                <a:effectLst>
                  <a:outerShdw blurRad="38100" dist="38100" dir="2700000" algn="tl">
                    <a:srgbClr val="000000">
                      <a:alpha val="43137"/>
                    </a:srgbClr>
                  </a:outerShdw>
                </a:effectLst>
                <a:latin typeface="Lucida Sans"/>
                <a:ea typeface="+mj-ea"/>
                <a:cs typeface="+mj-cs"/>
              </a:rPr>
              <a:t>Historické hledisko ve vztahu přirozeného a fantastického (i v literatuře)</a:t>
            </a:r>
            <a:endParaRPr lang="cs-CZ" sz="3500" b="1" dirty="0">
              <a:effectLst>
                <a:outerShdw blurRad="38100" dist="38100" dir="2700000" algn="tl">
                  <a:srgbClr val="000000">
                    <a:alpha val="43137"/>
                  </a:srgbClr>
                </a:outerShdw>
              </a:effectLst>
            </a:endParaRPr>
          </a:p>
        </p:txBody>
      </p:sp>
      <p:sp>
        <p:nvSpPr>
          <p:cNvPr id="5" name="Šipka doleva 4"/>
          <p:cNvSpPr/>
          <p:nvPr/>
        </p:nvSpPr>
        <p:spPr>
          <a:xfrm>
            <a:off x="0" y="4845177"/>
            <a:ext cx="7092280" cy="960087"/>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D3052"/>
                </a:solidFill>
              </a:rPr>
              <a:t>Co myslíte: JE TO I DNES SCIENCE FICTION?</a:t>
            </a:r>
            <a:r>
              <a:rPr lang="cs-CZ" dirty="0" smtClean="0"/>
              <a:t>: </a:t>
            </a:r>
            <a:endParaRPr lang="cs-CZ" dirty="0"/>
          </a:p>
        </p:txBody>
      </p:sp>
    </p:spTree>
    <p:extLst>
      <p:ext uri="{BB962C8B-B14F-4D97-AF65-F5344CB8AC3E}">
        <p14:creationId xmlns:p14="http://schemas.microsoft.com/office/powerpoint/2010/main" val="122266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barn(inVertical)">
                                      <p:cBhvr>
                                        <p:cTn id="21" dur="500"/>
                                        <p:tgtEl>
                                          <p:spTgt spid="2">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barn(inVertical)">
                                      <p:cBhvr>
                                        <p:cTn id="24" dur="500"/>
                                        <p:tgtEl>
                                          <p:spTgt spid="2">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Effect transition="in" filter="barn(inVertical)">
                                      <p:cBhvr>
                                        <p:cTn id="29" dur="500"/>
                                        <p:tgtEl>
                                          <p:spTgt spid="2">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arn(inVertical)">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1+#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xEl>
                                              <p:pRg st="9" end="9"/>
                                            </p:txEl>
                                          </p:spTgt>
                                        </p:tgtEl>
                                        <p:attrNameLst>
                                          <p:attrName>style.visibility</p:attrName>
                                        </p:attrNameLst>
                                      </p:cBhvr>
                                      <p:to>
                                        <p:strVal val="visible"/>
                                      </p:to>
                                    </p:set>
                                    <p:animEffect transition="in" filter="barn(inVertical)">
                                      <p:cBhvr>
                                        <p:cTn id="43" dur="500"/>
                                        <p:tgtEl>
                                          <p:spTgt spid="2">
                                            <p:txEl>
                                              <p:pRg st="9" end="9"/>
                                            </p:txEl>
                                          </p:spTgt>
                                        </p:tgtEl>
                                      </p:cBhvr>
                                    </p:animEffect>
                                  </p:childTnLst>
                                </p:cTn>
                              </p:par>
                            </p:childTnLst>
                          </p:cTn>
                        </p:par>
                        <p:par>
                          <p:cTn id="44" fill="hold">
                            <p:stCondLst>
                              <p:cond delay="500"/>
                            </p:stCondLst>
                            <p:childTnLst>
                              <p:par>
                                <p:cTn id="45" presetID="2" presetClass="entr" presetSubtype="4" fill="hold" nodeType="afterEffect">
                                  <p:stCondLst>
                                    <p:cond delay="0"/>
                                  </p:stCondLst>
                                  <p:childTnLst>
                                    <p:set>
                                      <p:cBhvr>
                                        <p:cTn id="46" dur="1" fill="hold">
                                          <p:stCondLst>
                                            <p:cond delay="0"/>
                                          </p:stCondLst>
                                        </p:cTn>
                                        <p:tgtEl>
                                          <p:spTgt spid="2055"/>
                                        </p:tgtEl>
                                        <p:attrNameLst>
                                          <p:attrName>style.visibility</p:attrName>
                                        </p:attrNameLst>
                                      </p:cBhvr>
                                      <p:to>
                                        <p:strVal val="visible"/>
                                      </p:to>
                                    </p:set>
                                    <p:anim calcmode="lin" valueType="num">
                                      <p:cBhvr additive="base">
                                        <p:cTn id="47" dur="500" fill="hold"/>
                                        <p:tgtEl>
                                          <p:spTgt spid="2055"/>
                                        </p:tgtEl>
                                        <p:attrNameLst>
                                          <p:attrName>ppt_x</p:attrName>
                                        </p:attrNameLst>
                                      </p:cBhvr>
                                      <p:tavLst>
                                        <p:tav tm="0">
                                          <p:val>
                                            <p:strVal val="#ppt_x"/>
                                          </p:val>
                                        </p:tav>
                                        <p:tav tm="100000">
                                          <p:val>
                                            <p:strVal val="#ppt_x"/>
                                          </p:val>
                                        </p:tav>
                                      </p:tavLst>
                                    </p:anim>
                                    <p:anim calcmode="lin" valueType="num">
                                      <p:cBhvr additive="base">
                                        <p:cTn id="48"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effectLst>
            <a:outerShdw blurRad="50800" dist="38100" dir="2700000" algn="tl" rotWithShape="0">
              <a:prstClr val="black">
                <a:alpha val="40000"/>
              </a:prstClr>
            </a:outerShdw>
          </a:effectLst>
        </p:spPr>
        <p:txBody>
          <a:bodyPr>
            <a:normAutofit fontScale="90000"/>
          </a:bodyPr>
          <a:lstStyle/>
          <a:p>
            <a:r>
              <a:rPr lang="cs-CZ" dirty="0" smtClean="0">
                <a:solidFill>
                  <a:srgbClr val="FFC000"/>
                </a:solidFill>
              </a:rPr>
              <a:t>A co při pohledu opačným směrem – jak se budou budoucí lidé dívat na současnou fantastiku?</a:t>
            </a:r>
            <a:endParaRPr lang="cs-CZ" dirty="0">
              <a:solidFill>
                <a:srgbClr val="FFC000"/>
              </a:solidFill>
            </a:endParaRPr>
          </a:p>
        </p:txBody>
      </p:sp>
      <p:sp>
        <p:nvSpPr>
          <p:cNvPr id="3" name="Zástupný symbol pro obsah 2"/>
          <p:cNvSpPr>
            <a:spLocks noGrp="1"/>
          </p:cNvSpPr>
          <p:nvPr>
            <p:ph idx="1"/>
          </p:nvPr>
        </p:nvSpPr>
        <p:spPr/>
        <p:txBody>
          <a:bodyPr/>
          <a:lstStyle/>
          <a:p>
            <a:pPr lvl="0">
              <a:buClr>
                <a:srgbClr val="FFC000"/>
              </a:buClr>
              <a:buFont typeface="Wingdings" panose="05000000000000000000" pitchFamily="2" charset="2"/>
              <a:buChar char="Ø"/>
            </a:pPr>
            <a:endParaRPr lang="cs-CZ" sz="2200" b="1" dirty="0" smtClean="0">
              <a:solidFill>
                <a:srgbClr val="4F2145"/>
              </a:solidFill>
            </a:endParaRPr>
          </a:p>
          <a:p>
            <a:pPr marL="137160" lvl="0" indent="0">
              <a:buClr>
                <a:srgbClr val="FFC000"/>
              </a:buClr>
              <a:buNone/>
            </a:pPr>
            <a:r>
              <a:rPr lang="cs-CZ" sz="2200" dirty="0" smtClean="0">
                <a:solidFill>
                  <a:srgbClr val="4F2145"/>
                </a:solidFill>
              </a:rPr>
              <a:t>Je hodně toho, co ještě </a:t>
            </a:r>
            <a:r>
              <a:rPr lang="cs-CZ" sz="2200" dirty="0">
                <a:solidFill>
                  <a:srgbClr val="4F2145"/>
                </a:solidFill>
              </a:rPr>
              <a:t>neznáme </a:t>
            </a:r>
            <a:r>
              <a:rPr lang="cs-CZ" sz="2200" dirty="0" smtClean="0">
                <a:solidFill>
                  <a:srgbClr val="4F2145"/>
                </a:solidFill>
              </a:rPr>
              <a:t>a </a:t>
            </a:r>
            <a:r>
              <a:rPr lang="cs-CZ" sz="2200" dirty="0">
                <a:solidFill>
                  <a:srgbClr val="4F2145"/>
                </a:solidFill>
              </a:rPr>
              <a:t>nedokážeme </a:t>
            </a:r>
            <a:r>
              <a:rPr lang="cs-CZ" sz="2200" dirty="0" smtClean="0">
                <a:solidFill>
                  <a:srgbClr val="4F2145"/>
                </a:solidFill>
              </a:rPr>
              <a:t>pochopit.</a:t>
            </a:r>
          </a:p>
          <a:p>
            <a:pPr marL="137160" lvl="0" indent="0">
              <a:buClr>
                <a:srgbClr val="FFC000"/>
              </a:buClr>
              <a:buNone/>
            </a:pPr>
            <a:r>
              <a:rPr lang="cs-CZ" sz="2200" dirty="0" smtClean="0">
                <a:solidFill>
                  <a:srgbClr val="4F2145"/>
                </a:solidFill>
              </a:rPr>
              <a:t>Možná k tomu jednou bude patřit i telepatie a levitace?</a:t>
            </a:r>
            <a:endParaRPr lang="cs-CZ" sz="2200" dirty="0">
              <a:solidFill>
                <a:srgbClr val="4F2145"/>
              </a:solidFill>
            </a:endParaRPr>
          </a:p>
          <a:p>
            <a:endParaRPr lang="cs-CZ"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996952"/>
            <a:ext cx="2938463" cy="306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2887415"/>
            <a:ext cx="2268537"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Šipka doleva 3"/>
          <p:cNvSpPr/>
          <p:nvPr/>
        </p:nvSpPr>
        <p:spPr>
          <a:xfrm>
            <a:off x="0" y="3029106"/>
            <a:ext cx="5148064" cy="3828894"/>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FFC000"/>
                </a:solidFill>
                <a:effectLst>
                  <a:outerShdw blurRad="38100" dist="38100" dir="2700000" algn="tl">
                    <a:srgbClr val="000000">
                      <a:alpha val="43137"/>
                    </a:srgbClr>
                  </a:outerShdw>
                </a:effectLst>
              </a:rPr>
              <a:t>A ještě na druhou stranu: </a:t>
            </a:r>
            <a:r>
              <a:rPr lang="cs-CZ" sz="2200" b="1" dirty="0" smtClean="0">
                <a:solidFill>
                  <a:srgbClr val="4F2145"/>
                </a:solidFill>
              </a:rPr>
              <a:t>můžeme vyloučit, že se naši vzdálení potomci nebudou číst naši mimetickou (realistickou) literaturu jako fantastiku?</a:t>
            </a:r>
            <a:endParaRPr lang="cs-CZ" sz="2200" b="1" dirty="0">
              <a:solidFill>
                <a:srgbClr val="4F2145"/>
              </a:solidFill>
            </a:endParaRPr>
          </a:p>
        </p:txBody>
      </p:sp>
    </p:spTree>
    <p:extLst>
      <p:ext uri="{BB962C8B-B14F-4D97-AF65-F5344CB8AC3E}">
        <p14:creationId xmlns:p14="http://schemas.microsoft.com/office/powerpoint/2010/main" val="224795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additive="base">
                                        <p:cTn id="14" dur="500" fill="hold"/>
                                        <p:tgtEl>
                                          <p:spTgt spid="1027"/>
                                        </p:tgtEl>
                                        <p:attrNameLst>
                                          <p:attrName>ppt_x</p:attrName>
                                        </p:attrNameLst>
                                      </p:cBhvr>
                                      <p:tavLst>
                                        <p:tav tm="0">
                                          <p:val>
                                            <p:strVal val="#ppt_x"/>
                                          </p:val>
                                        </p:tav>
                                        <p:tav tm="100000">
                                          <p:val>
                                            <p:strVal val="#ppt_x"/>
                                          </p:val>
                                        </p:tav>
                                      </p:tavLst>
                                    </p:anim>
                                    <p:anim calcmode="lin" valueType="num">
                                      <p:cBhvr additive="base">
                                        <p:cTn id="15" dur="500" fill="hold"/>
                                        <p:tgtEl>
                                          <p:spTgt spid="1027"/>
                                        </p:tgtEl>
                                        <p:attrNameLst>
                                          <p:attrName>ppt_y</p:attrName>
                                        </p:attrNameLst>
                                      </p:cBhvr>
                                      <p:tavLst>
                                        <p:tav tm="0">
                                          <p:val>
                                            <p:strVal val="1+#ppt_h/2"/>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1+#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effectLst>
            <a:outerShdw blurRad="50800" dist="38100" dir="2700000" algn="tl" rotWithShape="0">
              <a:prstClr val="black">
                <a:alpha val="40000"/>
              </a:prstClr>
            </a:outerShdw>
          </a:effectLst>
        </p:spPr>
        <p:txBody>
          <a:bodyPr>
            <a:normAutofit/>
          </a:bodyPr>
          <a:lstStyle/>
          <a:p>
            <a:pPr marL="571500" indent="-571500">
              <a:buFont typeface="Wingdings" panose="05000000000000000000" pitchFamily="2" charset="2"/>
              <a:buChar char="Ø"/>
            </a:pPr>
            <a:r>
              <a:rPr lang="cs-CZ" dirty="0" smtClean="0">
                <a:solidFill>
                  <a:srgbClr val="FFC000"/>
                </a:solidFill>
              </a:rPr>
              <a:t>O předmětu</a:t>
            </a:r>
            <a:endParaRPr lang="cs-CZ" dirty="0">
              <a:solidFill>
                <a:srgbClr val="FFC000"/>
              </a:solidFill>
            </a:endParaRPr>
          </a:p>
        </p:txBody>
      </p:sp>
      <p:sp>
        <p:nvSpPr>
          <p:cNvPr id="3" name="Zástupný symbol pro obsah 2"/>
          <p:cNvSpPr>
            <a:spLocks noGrp="1"/>
          </p:cNvSpPr>
          <p:nvPr>
            <p:ph idx="1"/>
          </p:nvPr>
        </p:nvSpPr>
        <p:spPr>
          <a:xfrm>
            <a:off x="899592" y="1556792"/>
            <a:ext cx="7272808" cy="4752528"/>
          </a:xfrm>
        </p:spPr>
        <p:txBody>
          <a:bodyPr/>
          <a:lstStyle/>
          <a:p>
            <a:pPr algn="just">
              <a:buClr>
                <a:srgbClr val="FFC000"/>
              </a:buClr>
              <a:buFont typeface="Wingdings" panose="05000000000000000000" pitchFamily="2" charset="2"/>
              <a:buChar char="v"/>
            </a:pPr>
            <a:r>
              <a:rPr lang="cs-CZ" sz="2400" dirty="0">
                <a:solidFill>
                  <a:srgbClr val="4F2145"/>
                </a:solidFill>
              </a:rPr>
              <a:t>Cyklus přednášek</a:t>
            </a:r>
          </a:p>
          <a:p>
            <a:pPr algn="just">
              <a:buClr>
                <a:srgbClr val="FFC000"/>
              </a:buClr>
              <a:buFont typeface="Wingdings" panose="05000000000000000000" pitchFamily="2" charset="2"/>
              <a:buChar char="v"/>
            </a:pPr>
            <a:r>
              <a:rPr lang="cs-CZ" sz="2400" dirty="0" smtClean="0">
                <a:solidFill>
                  <a:srgbClr val="4F2145"/>
                </a:solidFill>
              </a:rPr>
              <a:t>Navazuje předmět </a:t>
            </a:r>
            <a:r>
              <a:rPr lang="cs-CZ" sz="2400" b="1" dirty="0">
                <a:solidFill>
                  <a:srgbClr val="4F2145"/>
                </a:solidFill>
              </a:rPr>
              <a:t>Fantastická literatura v mezioborovém zkoumání II </a:t>
            </a:r>
            <a:r>
              <a:rPr lang="cs-CZ" sz="2400" dirty="0">
                <a:solidFill>
                  <a:srgbClr val="4F2145"/>
                </a:solidFill>
              </a:rPr>
              <a:t>– PS </a:t>
            </a:r>
            <a:r>
              <a:rPr lang="cs-CZ" sz="2400" dirty="0" smtClean="0">
                <a:solidFill>
                  <a:srgbClr val="4F2145"/>
                </a:solidFill>
              </a:rPr>
              <a:t>2017</a:t>
            </a:r>
          </a:p>
          <a:p>
            <a:pPr algn="just">
              <a:buClr>
                <a:srgbClr val="FFC000"/>
              </a:buClr>
              <a:buFont typeface="Wingdings" panose="05000000000000000000" pitchFamily="2" charset="2"/>
              <a:buChar char="v"/>
            </a:pPr>
            <a:r>
              <a:rPr lang="cs-CZ" sz="2400" dirty="0" smtClean="0">
                <a:solidFill>
                  <a:srgbClr val="4F2145"/>
                </a:solidFill>
              </a:rPr>
              <a:t>Není nutné absolvovat oba předměty</a:t>
            </a:r>
          </a:p>
          <a:p>
            <a:pPr algn="just">
              <a:buClr>
                <a:srgbClr val="FFC000"/>
              </a:buClr>
              <a:buFont typeface="Wingdings" panose="05000000000000000000" pitchFamily="2" charset="2"/>
              <a:buChar char="v"/>
            </a:pPr>
            <a:r>
              <a:rPr lang="cs-CZ" sz="2400" dirty="0" smtClean="0">
                <a:solidFill>
                  <a:srgbClr val="4F2145"/>
                </a:solidFill>
              </a:rPr>
              <a:t>Ukončení </a:t>
            </a:r>
            <a:r>
              <a:rPr lang="cs-CZ" sz="2400" dirty="0">
                <a:solidFill>
                  <a:srgbClr val="4F2145"/>
                </a:solidFill>
              </a:rPr>
              <a:t>– zápočtový test</a:t>
            </a:r>
          </a:p>
          <a:p>
            <a:pPr algn="just">
              <a:buClr>
                <a:srgbClr val="FFC000"/>
              </a:buClr>
              <a:buFont typeface="Wingdings" panose="05000000000000000000" pitchFamily="2" charset="2"/>
              <a:buChar char="v"/>
            </a:pPr>
            <a:r>
              <a:rPr lang="cs-CZ" sz="2400" dirty="0">
                <a:solidFill>
                  <a:srgbClr val="4F2145"/>
                </a:solidFill>
              </a:rPr>
              <a:t>Více informací v IS</a:t>
            </a:r>
          </a:p>
          <a:p>
            <a:pPr algn="just">
              <a:buClr>
                <a:srgbClr val="FFC000"/>
              </a:buClr>
              <a:buFont typeface="Wingdings" panose="05000000000000000000" pitchFamily="2" charset="2"/>
              <a:buChar char="v"/>
            </a:pPr>
            <a:r>
              <a:rPr lang="cs-CZ" sz="2400" dirty="0">
                <a:solidFill>
                  <a:srgbClr val="4F2145"/>
                </a:solidFill>
              </a:rPr>
              <a:t>Interaktivní osnova předmětu: zveřejněné anotace, aktuální informace, změny apod</a:t>
            </a:r>
            <a:r>
              <a:rPr lang="cs-CZ" sz="2400" dirty="0" smtClean="0">
                <a:solidFill>
                  <a:srgbClr val="4F2145"/>
                </a:solidFill>
              </a:rPr>
              <a:t>.</a:t>
            </a:r>
          </a:p>
          <a:p>
            <a:pPr algn="just">
              <a:buClr>
                <a:srgbClr val="FFC000"/>
              </a:buClr>
              <a:buFont typeface="Wingdings" panose="05000000000000000000" pitchFamily="2" charset="2"/>
              <a:buChar char="v"/>
            </a:pPr>
            <a:endParaRPr lang="cs-CZ" sz="2400" dirty="0">
              <a:solidFill>
                <a:srgbClr val="4F2145"/>
              </a:solidFill>
            </a:endParaRPr>
          </a:p>
          <a:p>
            <a:pPr algn="just">
              <a:buClr>
                <a:srgbClr val="FFC000"/>
              </a:buClr>
              <a:buFont typeface="Wingdings" panose="05000000000000000000" pitchFamily="2" charset="2"/>
              <a:buChar char="v"/>
            </a:pPr>
            <a:r>
              <a:rPr lang="cs-CZ" sz="2400" dirty="0" smtClean="0">
                <a:solidFill>
                  <a:srgbClr val="4F2145"/>
                </a:solidFill>
              </a:rPr>
              <a:t>Kontakt: Tereza Dědinová</a:t>
            </a:r>
            <a:endParaRPr lang="cs-CZ" sz="2400" dirty="0">
              <a:solidFill>
                <a:srgbClr val="4F2145"/>
              </a:solidFill>
            </a:endParaRPr>
          </a:p>
        </p:txBody>
      </p:sp>
    </p:spTree>
    <p:extLst>
      <p:ext uri="{BB962C8B-B14F-4D97-AF65-F5344CB8AC3E}">
        <p14:creationId xmlns:p14="http://schemas.microsoft.com/office/powerpoint/2010/main" val="32832354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4294967295"/>
          </p:nvPr>
        </p:nvSpPr>
        <p:spPr>
          <a:xfrm>
            <a:off x="0" y="1385392"/>
            <a:ext cx="9144000" cy="5472608"/>
          </a:xfrm>
          <a:prstGeom prst="rect">
            <a:avLst/>
          </a:prstGeom>
          <a:noFill/>
          <a:effectLst/>
        </p:spPr>
        <p:txBody>
          <a:bodyPr>
            <a:noAutofit/>
          </a:bodyPr>
          <a:lstStyle/>
          <a:p>
            <a:pPr marL="137160" indent="0" algn="just">
              <a:buNone/>
            </a:pPr>
            <a:r>
              <a:rPr lang="cs-CZ" sz="2200" b="1" dirty="0" err="1" smtClean="0">
                <a:solidFill>
                  <a:srgbClr val="4F2145"/>
                </a:solidFill>
              </a:rPr>
              <a:t>Eric</a:t>
            </a:r>
            <a:r>
              <a:rPr lang="cs-CZ" sz="2200" b="1" dirty="0" smtClean="0">
                <a:solidFill>
                  <a:srgbClr val="4F2145"/>
                </a:solidFill>
              </a:rPr>
              <a:t> </a:t>
            </a:r>
            <a:r>
              <a:rPr lang="cs-CZ" sz="2200" b="1" dirty="0" err="1" smtClean="0">
                <a:solidFill>
                  <a:srgbClr val="4F2145"/>
                </a:solidFill>
              </a:rPr>
              <a:t>Rabkin</a:t>
            </a:r>
            <a:r>
              <a:rPr lang="cs-CZ" sz="2200" dirty="0">
                <a:solidFill>
                  <a:srgbClr val="4F2145"/>
                </a:solidFill>
              </a:rPr>
              <a:t>: </a:t>
            </a:r>
            <a:r>
              <a:rPr lang="en-US" sz="2200" dirty="0" smtClean="0">
                <a:solidFill>
                  <a:srgbClr val="4F2145"/>
                </a:solidFill>
              </a:rPr>
              <a:t>The </a:t>
            </a:r>
            <a:r>
              <a:rPr lang="en-US" sz="2200" dirty="0">
                <a:solidFill>
                  <a:srgbClr val="4F2145"/>
                </a:solidFill>
              </a:rPr>
              <a:t>Fantastic in </a:t>
            </a:r>
            <a:r>
              <a:rPr lang="en-US" sz="2200" dirty="0" smtClean="0">
                <a:solidFill>
                  <a:srgbClr val="4F2145"/>
                </a:solidFill>
              </a:rPr>
              <a:t>Literature</a:t>
            </a:r>
            <a:r>
              <a:rPr lang="cs-CZ" sz="2200" dirty="0" smtClean="0">
                <a:solidFill>
                  <a:srgbClr val="4F2145"/>
                </a:solidFill>
              </a:rPr>
              <a:t> (</a:t>
            </a:r>
            <a:r>
              <a:rPr lang="en-US" sz="2200" dirty="0" smtClean="0">
                <a:solidFill>
                  <a:srgbClr val="4F2145"/>
                </a:solidFill>
              </a:rPr>
              <a:t>1977</a:t>
            </a:r>
            <a:r>
              <a:rPr lang="cs-CZ" sz="2200" dirty="0" smtClean="0">
                <a:solidFill>
                  <a:srgbClr val="4F2145"/>
                </a:solidFill>
              </a:rPr>
              <a:t>)</a:t>
            </a:r>
            <a:r>
              <a:rPr lang="en-US" sz="2200" dirty="0" smtClean="0">
                <a:solidFill>
                  <a:srgbClr val="4F2145"/>
                </a:solidFill>
              </a:rPr>
              <a:t> </a:t>
            </a:r>
            <a:endParaRPr lang="cs-CZ" sz="2200" dirty="0" smtClean="0">
              <a:solidFill>
                <a:srgbClr val="4F2145"/>
              </a:solidFill>
            </a:endParaRPr>
          </a:p>
          <a:p>
            <a:pPr marL="137160" indent="0" algn="just">
              <a:buNone/>
            </a:pPr>
            <a:r>
              <a:rPr lang="cs-CZ" sz="2200" dirty="0" smtClean="0">
                <a:solidFill>
                  <a:srgbClr val="4F2145"/>
                </a:solidFill>
              </a:rPr>
              <a:t>Podle </a:t>
            </a:r>
            <a:r>
              <a:rPr lang="cs-CZ" sz="2200" dirty="0" err="1" smtClean="0">
                <a:solidFill>
                  <a:srgbClr val="4F2145"/>
                </a:solidFill>
              </a:rPr>
              <a:t>Rabkina</a:t>
            </a:r>
            <a:r>
              <a:rPr lang="cs-CZ" sz="2200" dirty="0" smtClean="0">
                <a:solidFill>
                  <a:srgbClr val="4F2145"/>
                </a:solidFill>
              </a:rPr>
              <a:t> jsou indikátory </a:t>
            </a:r>
            <a:r>
              <a:rPr lang="cs-CZ" sz="2200" dirty="0">
                <a:solidFill>
                  <a:srgbClr val="4F2145"/>
                </a:solidFill>
              </a:rPr>
              <a:t>fantastična inherentní součástí textu; </a:t>
            </a:r>
            <a:endParaRPr lang="cs-CZ" sz="2200" dirty="0" smtClean="0">
              <a:solidFill>
                <a:srgbClr val="4F2145"/>
              </a:solidFill>
            </a:endParaRPr>
          </a:p>
          <a:p>
            <a:pPr marL="137160" indent="0" algn="just">
              <a:buNone/>
            </a:pPr>
            <a:r>
              <a:rPr lang="cs-CZ" sz="2200" dirty="0" smtClean="0">
                <a:solidFill>
                  <a:srgbClr val="4F2145"/>
                </a:solidFill>
              </a:rPr>
              <a:t>Projevují se reakcemi </a:t>
            </a:r>
            <a:r>
              <a:rPr lang="cs-CZ" sz="2200" dirty="0">
                <a:solidFill>
                  <a:srgbClr val="4F2145"/>
                </a:solidFill>
              </a:rPr>
              <a:t>postavy,  </a:t>
            </a:r>
            <a:r>
              <a:rPr lang="cs-CZ" sz="2200" dirty="0" smtClean="0">
                <a:solidFill>
                  <a:srgbClr val="4F2145"/>
                </a:solidFill>
              </a:rPr>
              <a:t>vypravěče a implikovaného autora.</a:t>
            </a:r>
          </a:p>
          <a:p>
            <a:pPr marL="137160" indent="0">
              <a:buNone/>
            </a:pPr>
            <a:endParaRPr lang="cs-CZ" sz="2200" dirty="0" smtClean="0">
              <a:solidFill>
                <a:srgbClr val="4F2145"/>
              </a:solidFill>
            </a:endParaRPr>
          </a:p>
          <a:p>
            <a:pPr marL="137160" indent="0">
              <a:buNone/>
            </a:pPr>
            <a:endParaRPr lang="cs-CZ" sz="2200" dirty="0">
              <a:solidFill>
                <a:srgbClr val="4F2145"/>
              </a:solidFill>
            </a:endParaRPr>
          </a:p>
          <a:p>
            <a:pPr marL="137160" indent="0">
              <a:buNone/>
            </a:pPr>
            <a:endParaRPr lang="cs-CZ" sz="2200" dirty="0" smtClean="0">
              <a:solidFill>
                <a:srgbClr val="4F2145"/>
              </a:solidFill>
            </a:endParaRPr>
          </a:p>
          <a:p>
            <a:pPr marL="137160" indent="0">
              <a:buNone/>
            </a:pPr>
            <a:endParaRPr lang="cs-CZ" sz="2200" dirty="0" smtClean="0">
              <a:solidFill>
                <a:srgbClr val="4F2145"/>
              </a:solidFill>
            </a:endParaRPr>
          </a:p>
          <a:p>
            <a:pPr marL="137160" indent="0">
              <a:buNone/>
            </a:pPr>
            <a:endParaRPr lang="cs-CZ" sz="2200" dirty="0">
              <a:solidFill>
                <a:srgbClr val="4F2145"/>
              </a:solidFill>
            </a:endParaRPr>
          </a:p>
          <a:p>
            <a:pPr marL="137160" indent="0">
              <a:buNone/>
            </a:pPr>
            <a:r>
              <a:rPr lang="cs-CZ" sz="2200" dirty="0" smtClean="0">
                <a:solidFill>
                  <a:srgbClr val="4F2145"/>
                </a:solidFill>
              </a:rPr>
              <a:t>Čtenář přistupuje na pravidla fikčního světa:</a:t>
            </a:r>
          </a:p>
          <a:p>
            <a:pPr marL="137160" indent="0">
              <a:buNone/>
            </a:pPr>
            <a:r>
              <a:rPr lang="cs-CZ" sz="2200" dirty="0" smtClean="0">
                <a:solidFill>
                  <a:srgbClr val="4F2145"/>
                </a:solidFill>
              </a:rPr>
              <a:t>Žasne spolu s postavami příběhu,                                                             nebo se o to alespoň pokouší. Text tak zůstává                                                       </a:t>
            </a:r>
          </a:p>
          <a:p>
            <a:pPr marL="137160" indent="0">
              <a:buNone/>
            </a:pPr>
            <a:r>
              <a:rPr lang="cs-CZ" sz="2200" dirty="0">
                <a:solidFill>
                  <a:srgbClr val="4F2145"/>
                </a:solidFill>
              </a:rPr>
              <a:t>s</a:t>
            </a:r>
            <a:r>
              <a:rPr lang="cs-CZ" sz="2200" dirty="0" smtClean="0">
                <a:solidFill>
                  <a:srgbClr val="4F2145"/>
                </a:solidFill>
              </a:rPr>
              <a:t>cience fiction, jakkoli na současného čtenáře                                                             </a:t>
            </a:r>
            <a:endParaRPr lang="cs-CZ" sz="2200" dirty="0">
              <a:solidFill>
                <a:srgbClr val="4F2145"/>
              </a:solidFill>
            </a:endParaRPr>
          </a:p>
          <a:p>
            <a:pPr marL="137160" indent="0">
              <a:buNone/>
            </a:pPr>
            <a:r>
              <a:rPr lang="cs-CZ" sz="2200" dirty="0" smtClean="0">
                <a:solidFill>
                  <a:srgbClr val="4F2145"/>
                </a:solidFill>
              </a:rPr>
              <a:t>nepůsobí tak, jako na dobového. </a:t>
            </a:r>
          </a:p>
          <a:p>
            <a:pPr marL="137160" indent="0">
              <a:buNone/>
            </a:pPr>
            <a:endParaRPr lang="cs-CZ" sz="2200" dirty="0" smtClean="0">
              <a:solidFill>
                <a:srgbClr val="4F2145"/>
              </a:solidFill>
            </a:endParaRPr>
          </a:p>
        </p:txBody>
      </p:sp>
      <p:sp>
        <p:nvSpPr>
          <p:cNvPr id="3" name="Nadpis 2"/>
          <p:cNvSpPr>
            <a:spLocks noGrp="1"/>
          </p:cNvSpPr>
          <p:nvPr>
            <p:ph type="title"/>
          </p:nvPr>
        </p:nvSpPr>
        <p:spPr>
          <a:xfrm>
            <a:off x="467544" y="0"/>
            <a:ext cx="8229600" cy="1143000"/>
          </a:xfrm>
          <a:effectLst>
            <a:outerShdw blurRad="50800" dist="38100" dir="2700000" algn="tl" rotWithShape="0">
              <a:prstClr val="black">
                <a:alpha val="40000"/>
              </a:prstClr>
            </a:outerShdw>
          </a:effectLst>
        </p:spPr>
        <p:txBody>
          <a:bodyPr>
            <a:noAutofit/>
          </a:bodyPr>
          <a:lstStyle/>
          <a:p>
            <a:pPr algn="ctr"/>
            <a:r>
              <a:rPr lang="cs-CZ" b="1" dirty="0" smtClean="0">
                <a:solidFill>
                  <a:srgbClr val="FFC000"/>
                </a:solidFill>
              </a:rPr>
              <a:t>Pro fantastičnost díla je určující fikční svět, ne aktuální</a:t>
            </a:r>
            <a:endParaRPr lang="cs-CZ" b="1" dirty="0">
              <a:solidFill>
                <a:srgbClr val="FFC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184" y="4031270"/>
            <a:ext cx="2527244" cy="2162198"/>
          </a:xfrm>
          <a:prstGeom prst="round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ástupný symbol pro číslo snímku 4"/>
          <p:cNvSpPr>
            <a:spLocks noGrp="1"/>
          </p:cNvSpPr>
          <p:nvPr>
            <p:ph type="sldNum" sz="quarter" idx="4294967295"/>
          </p:nvPr>
        </p:nvSpPr>
        <p:spPr>
          <a:xfrm>
            <a:off x="7886700" y="6543676"/>
            <a:ext cx="876300" cy="247650"/>
          </a:xfrm>
          <a:prstGeom prst="rect">
            <a:avLst/>
          </a:prstGeom>
        </p:spPr>
        <p:txBody>
          <a:bodyPr/>
          <a:lstStyle/>
          <a:p>
            <a:fld id="{E16EF6DA-FB22-4A4B-9D47-E41F874BAA9A}" type="slidenum">
              <a:rPr lang="cs-CZ" smtClean="0"/>
              <a:t>20</a:t>
            </a:fld>
            <a:endParaRPr lang="cs-CZ"/>
          </a:p>
        </p:txBody>
      </p:sp>
      <p:sp>
        <p:nvSpPr>
          <p:cNvPr id="6" name="Šipka doleva 5"/>
          <p:cNvSpPr/>
          <p:nvPr/>
        </p:nvSpPr>
        <p:spPr>
          <a:xfrm>
            <a:off x="106776" y="2348880"/>
            <a:ext cx="8864676" cy="1944216"/>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160" lvl="0">
              <a:spcBef>
                <a:spcPct val="20000"/>
              </a:spcBef>
              <a:buClr>
                <a:srgbClr val="F2E8AC">
                  <a:shade val="95000"/>
                </a:srgbClr>
              </a:buClr>
              <a:buSzPct val="65000"/>
            </a:pPr>
            <a:r>
              <a:rPr lang="cs-CZ" sz="2200" dirty="0">
                <a:solidFill>
                  <a:srgbClr val="4F2145"/>
                </a:solidFill>
              </a:rPr>
              <a:t>Pokud se hrdina z 18. století setká s letadlem, bude velmi pravděpodobně reagovat jinak než hrdina ze současné Západní Evropy.</a:t>
            </a:r>
          </a:p>
        </p:txBody>
      </p:sp>
      <p:sp>
        <p:nvSpPr>
          <p:cNvPr id="7" name="Obdélník 6"/>
          <p:cNvSpPr/>
          <p:nvPr/>
        </p:nvSpPr>
        <p:spPr>
          <a:xfrm>
            <a:off x="4824594" y="6057781"/>
            <a:ext cx="2807179" cy="800219"/>
          </a:xfrm>
          <a:prstGeom prst="rect">
            <a:avLst/>
          </a:prstGeom>
        </p:spPr>
        <p:txBody>
          <a:bodyPr wrap="none">
            <a:spAutoFit/>
          </a:bodyPr>
          <a:lstStyle/>
          <a:p>
            <a:pPr lvl="0">
              <a:lnSpc>
                <a:spcPct val="115000"/>
              </a:lnSpc>
              <a:spcAft>
                <a:spcPts val="1000"/>
              </a:spcAft>
            </a:pPr>
            <a:r>
              <a:rPr lang="cs-CZ" sz="4000" b="1" dirty="0">
                <a:solidFill>
                  <a:srgbClr val="C00000"/>
                </a:solidFill>
                <a:effectLst>
                  <a:outerShdw blurRad="38100" dist="38100" dir="2700000" algn="tl">
                    <a:srgbClr val="000000">
                      <a:alpha val="43137"/>
                    </a:srgbClr>
                  </a:outerShdw>
                </a:effectLst>
                <a:ea typeface="Calibri"/>
                <a:cs typeface="Times New Roman"/>
              </a:rPr>
              <a:t>Nicméně…</a:t>
            </a:r>
            <a:endParaRPr lang="cs-CZ" sz="1400" b="1" dirty="0">
              <a:solidFill>
                <a:srgbClr val="C00000"/>
              </a:solidFill>
              <a:effectLst>
                <a:outerShdw blurRad="38100" dist="38100" dir="2700000" algn="tl">
                  <a:srgbClr val="000000">
                    <a:alpha val="43137"/>
                  </a:srgbClr>
                </a:outerShdw>
              </a:effectLst>
              <a:ea typeface="Calibri"/>
              <a:cs typeface="Times New Roman"/>
            </a:endParaRPr>
          </a:p>
        </p:txBody>
      </p:sp>
    </p:spTree>
    <p:extLst>
      <p:ext uri="{BB962C8B-B14F-4D97-AF65-F5344CB8AC3E}">
        <p14:creationId xmlns:p14="http://schemas.microsoft.com/office/powerpoint/2010/main" val="107849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xEl>
                                              <p:pRg st="8" end="8"/>
                                            </p:txEl>
                                          </p:spTgt>
                                        </p:tgtEl>
                                        <p:attrNameLst>
                                          <p:attrName>style.visibility</p:attrName>
                                        </p:attrNameLst>
                                      </p:cBhvr>
                                      <p:to>
                                        <p:strVal val="visible"/>
                                      </p:to>
                                    </p:set>
                                    <p:animEffect transition="in" filter="barn(inVertical)">
                                      <p:cBhvr>
                                        <p:cTn id="26" dur="500"/>
                                        <p:tgtEl>
                                          <p:spTgt spid="2">
                                            <p:txEl>
                                              <p:pRg st="8" end="8"/>
                                            </p:txEl>
                                          </p:spTgt>
                                        </p:tgtEl>
                                      </p:cBhvr>
                                    </p:animEffect>
                                  </p:childTnLst>
                                </p:cTn>
                              </p:par>
                            </p:childTnLst>
                          </p:cTn>
                        </p:par>
                        <p:par>
                          <p:cTn id="27" fill="hold">
                            <p:stCondLst>
                              <p:cond delay="500"/>
                            </p:stCondLst>
                            <p:childTnLst>
                              <p:par>
                                <p:cTn id="28" presetID="2" presetClass="entr" presetSubtype="1" fill="hold" nodeType="after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additive="base">
                                        <p:cTn id="30" dur="500" fill="hold"/>
                                        <p:tgtEl>
                                          <p:spTgt spid="1026"/>
                                        </p:tgtEl>
                                        <p:attrNameLst>
                                          <p:attrName>ppt_x</p:attrName>
                                        </p:attrNameLst>
                                      </p:cBhvr>
                                      <p:tavLst>
                                        <p:tav tm="0">
                                          <p:val>
                                            <p:strVal val="#ppt_x"/>
                                          </p:val>
                                        </p:tav>
                                        <p:tav tm="100000">
                                          <p:val>
                                            <p:strVal val="#ppt_x"/>
                                          </p:val>
                                        </p:tav>
                                      </p:tavLst>
                                    </p:anim>
                                    <p:anim calcmode="lin" valueType="num">
                                      <p:cBhvr additive="base">
                                        <p:cTn id="31" dur="500" fill="hold"/>
                                        <p:tgtEl>
                                          <p:spTgt spid="1026"/>
                                        </p:tgtEl>
                                        <p:attrNameLst>
                                          <p:attrName>ppt_y</p:attrName>
                                        </p:attrNameLst>
                                      </p:cBhvr>
                                      <p:tavLst>
                                        <p:tav tm="0">
                                          <p:val>
                                            <p:strVal val="0-#ppt_h/2"/>
                                          </p:val>
                                        </p:tav>
                                        <p:tav tm="100000">
                                          <p:val>
                                            <p:strVal val="#ppt_y"/>
                                          </p:val>
                                        </p:tav>
                                      </p:tavLst>
                                    </p:anim>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Effect transition="in" filter="barn(inVertical)">
                                      <p:cBhvr>
                                        <p:cTn id="37" dur="500"/>
                                        <p:tgtEl>
                                          <p:spTgt spid="2">
                                            <p:txEl>
                                              <p:pRg st="10" end="1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2">
                                            <p:txEl>
                                              <p:pRg st="11" end="11"/>
                                            </p:txEl>
                                          </p:spTgt>
                                        </p:tgtEl>
                                        <p:attrNameLst>
                                          <p:attrName>style.visibility</p:attrName>
                                        </p:attrNameLst>
                                      </p:cBhvr>
                                      <p:to>
                                        <p:strVal val="visible"/>
                                      </p:to>
                                    </p:set>
                                    <p:animEffect transition="in" filter="barn(inVertical)">
                                      <p:cBhvr>
                                        <p:cTn id="40" dur="500"/>
                                        <p:tgtEl>
                                          <p:spTgt spid="2">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barn(inVertical)">
                                      <p:cBhvr>
                                        <p:cTn id="4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80728"/>
          </a:xfrm>
          <a:effectLst>
            <a:outerShdw blurRad="50800" dist="38100" dir="2700000" algn="tl" rotWithShape="0">
              <a:prstClr val="black">
                <a:alpha val="40000"/>
              </a:prstClr>
            </a:outerShdw>
          </a:effectLst>
        </p:spPr>
        <p:txBody>
          <a:bodyPr/>
          <a:lstStyle/>
          <a:p>
            <a:r>
              <a:rPr lang="cs-CZ" dirty="0" smtClean="0">
                <a:solidFill>
                  <a:srgbClr val="FFC000"/>
                </a:solidFill>
              </a:rPr>
              <a:t>Ani toto není bez komplikací</a:t>
            </a:r>
            <a:endParaRPr lang="cs-CZ" dirty="0">
              <a:solidFill>
                <a:srgbClr val="FFC000"/>
              </a:solidFill>
            </a:endParaRPr>
          </a:p>
        </p:txBody>
      </p:sp>
      <p:sp>
        <p:nvSpPr>
          <p:cNvPr id="3" name="Zástupný symbol pro obsah 2"/>
          <p:cNvSpPr>
            <a:spLocks noGrp="1"/>
          </p:cNvSpPr>
          <p:nvPr>
            <p:ph idx="1"/>
          </p:nvPr>
        </p:nvSpPr>
        <p:spPr>
          <a:xfrm>
            <a:off x="0" y="908720"/>
            <a:ext cx="9144000" cy="5949280"/>
          </a:xfrm>
        </p:spPr>
        <p:txBody>
          <a:bodyPr/>
          <a:lstStyle/>
          <a:p>
            <a:pPr marL="137160" lvl="0" indent="0" algn="just">
              <a:buClr>
                <a:srgbClr val="F2E8AC">
                  <a:shade val="95000"/>
                </a:srgbClr>
              </a:buClr>
              <a:buNone/>
            </a:pPr>
            <a:r>
              <a:rPr lang="cs-CZ" sz="2200" b="1" dirty="0">
                <a:solidFill>
                  <a:srgbClr val="4F2145"/>
                </a:solidFill>
              </a:rPr>
              <a:t>Alena </a:t>
            </a:r>
            <a:r>
              <a:rPr lang="cs-CZ" sz="2200" b="1" dirty="0" err="1">
                <a:solidFill>
                  <a:srgbClr val="4F2145"/>
                </a:solidFill>
              </a:rPr>
              <a:t>Einhornová</a:t>
            </a:r>
            <a:r>
              <a:rPr lang="cs-CZ" sz="2200" b="1" dirty="0">
                <a:solidFill>
                  <a:srgbClr val="4F2145"/>
                </a:solidFill>
              </a:rPr>
              <a:t> - </a:t>
            </a:r>
            <a:r>
              <a:rPr lang="fr-FR" sz="2200" b="1" dirty="0">
                <a:solidFill>
                  <a:srgbClr val="4F2145"/>
                </a:solidFill>
              </a:rPr>
              <a:t>Fantastika v literatuře science </a:t>
            </a:r>
            <a:r>
              <a:rPr lang="fr-FR" sz="2200" b="1" dirty="0" smtClean="0">
                <a:solidFill>
                  <a:srgbClr val="4F2145"/>
                </a:solidFill>
              </a:rPr>
              <a:t>fiction</a:t>
            </a:r>
            <a:r>
              <a:rPr lang="cs-CZ" sz="2200" b="1" dirty="0" smtClean="0">
                <a:solidFill>
                  <a:srgbClr val="4F2145"/>
                </a:solidFill>
              </a:rPr>
              <a:t> (1971)</a:t>
            </a:r>
          </a:p>
          <a:p>
            <a:pPr marL="137160" lvl="0" indent="0" algn="just">
              <a:buClr>
                <a:srgbClr val="F2E8AC">
                  <a:shade val="95000"/>
                </a:srgbClr>
              </a:buClr>
              <a:buNone/>
            </a:pPr>
            <a:r>
              <a:rPr lang="cs-CZ" sz="2200" b="1" dirty="0" err="1" smtClean="0">
                <a:solidFill>
                  <a:srgbClr val="4F2145"/>
                </a:solidFill>
              </a:rPr>
              <a:t>Rabkinův</a:t>
            </a:r>
            <a:r>
              <a:rPr lang="cs-CZ" sz="2200" b="1" dirty="0" smtClean="0">
                <a:solidFill>
                  <a:srgbClr val="4F2145"/>
                </a:solidFill>
              </a:rPr>
              <a:t> předpoklad by mohl snadněji platit před 2. pol. 20. století, již </a:t>
            </a:r>
            <a:r>
              <a:rPr lang="cs-CZ" sz="2200" b="1" dirty="0" err="1" smtClean="0">
                <a:solidFill>
                  <a:srgbClr val="4F2145"/>
                </a:solidFill>
              </a:rPr>
              <a:t>Einhornová</a:t>
            </a:r>
            <a:r>
              <a:rPr lang="cs-CZ" sz="2200" b="1" dirty="0" smtClean="0">
                <a:solidFill>
                  <a:srgbClr val="4F2145"/>
                </a:solidFill>
              </a:rPr>
              <a:t> nazývá </a:t>
            </a:r>
            <a:r>
              <a:rPr lang="cs-CZ" sz="2200" b="1" dirty="0">
                <a:solidFill>
                  <a:srgbClr val="FFC000"/>
                </a:solidFill>
                <a:effectLst>
                  <a:outerShdw blurRad="38100" dist="38100" dir="2700000" algn="tl">
                    <a:srgbClr val="000000">
                      <a:alpha val="43137"/>
                    </a:srgbClr>
                  </a:outerShdw>
                </a:effectLst>
              </a:rPr>
              <a:t>o</a:t>
            </a:r>
            <a:r>
              <a:rPr lang="cs-CZ" sz="2200" b="1" dirty="0" smtClean="0">
                <a:solidFill>
                  <a:srgbClr val="FFC000"/>
                </a:solidFill>
                <a:effectLst>
                  <a:outerShdw blurRad="38100" dist="38100" dir="2700000" algn="tl">
                    <a:srgbClr val="000000">
                      <a:alpha val="43137"/>
                    </a:srgbClr>
                  </a:outerShdw>
                </a:effectLst>
              </a:rPr>
              <a:t>bdobím </a:t>
            </a:r>
            <a:r>
              <a:rPr lang="cs-CZ" sz="2200" b="1" dirty="0">
                <a:solidFill>
                  <a:srgbClr val="FFC000"/>
                </a:solidFill>
                <a:effectLst>
                  <a:outerShdw blurRad="38100" dist="38100" dir="2700000" algn="tl">
                    <a:srgbClr val="000000">
                      <a:alpha val="43137"/>
                    </a:srgbClr>
                  </a:outerShdw>
                </a:effectLst>
              </a:rPr>
              <a:t>zázračné fantastiky </a:t>
            </a:r>
            <a:endParaRPr lang="cs-CZ" sz="2200" b="1" dirty="0" smtClean="0">
              <a:solidFill>
                <a:srgbClr val="FFC000"/>
              </a:solidFill>
              <a:effectLst>
                <a:outerShdw blurRad="38100" dist="38100" dir="2700000" algn="tl">
                  <a:srgbClr val="000000">
                    <a:alpha val="43137"/>
                  </a:srgbClr>
                </a:outerShdw>
              </a:effectLst>
            </a:endParaRPr>
          </a:p>
          <a:p>
            <a:pPr marL="137160" indent="0" algn="just">
              <a:buClr>
                <a:srgbClr val="F2E8AC">
                  <a:shade val="95000"/>
                </a:srgbClr>
              </a:buClr>
              <a:buNone/>
            </a:pPr>
            <a:r>
              <a:rPr lang="cs-CZ" sz="2400" b="1" dirty="0">
                <a:solidFill>
                  <a:srgbClr val="C00000"/>
                </a:solidFill>
              </a:rPr>
              <a:t>x</a:t>
            </a:r>
            <a:r>
              <a:rPr lang="cs-CZ" sz="2200" dirty="0">
                <a:solidFill>
                  <a:srgbClr val="4F2145"/>
                </a:solidFill>
              </a:rPr>
              <a:t> </a:t>
            </a:r>
            <a:r>
              <a:rPr lang="cs-CZ" sz="2200" b="1" dirty="0">
                <a:solidFill>
                  <a:srgbClr val="FFC000"/>
                </a:solidFill>
                <a:effectLst>
                  <a:outerShdw blurRad="38100" dist="38100" dir="2700000" algn="tl">
                    <a:srgbClr val="000000">
                      <a:alpha val="43137"/>
                    </a:srgbClr>
                  </a:outerShdw>
                </a:effectLst>
              </a:rPr>
              <a:t>období všedního zázraku </a:t>
            </a:r>
            <a:r>
              <a:rPr lang="cs-CZ" sz="2200" dirty="0">
                <a:solidFill>
                  <a:srgbClr val="4F2145"/>
                </a:solidFill>
              </a:rPr>
              <a:t>(od 2. pol. 20. stol.)</a:t>
            </a:r>
          </a:p>
          <a:p>
            <a:pPr marL="137160" lvl="0" indent="0" algn="just">
              <a:buClr>
                <a:srgbClr val="F2E8AC">
                  <a:shade val="95000"/>
                </a:srgbClr>
              </a:buClr>
              <a:buNone/>
            </a:pPr>
            <a:r>
              <a:rPr lang="cs-CZ" sz="2200" b="1" dirty="0" smtClean="0">
                <a:solidFill>
                  <a:srgbClr val="4F2145"/>
                </a:solidFill>
              </a:rPr>
              <a:t>Co se změnilo?</a:t>
            </a:r>
          </a:p>
          <a:p>
            <a:pPr marL="137160" lvl="0" indent="0" algn="just">
              <a:buClr>
                <a:srgbClr val="F2E8AC">
                  <a:shade val="95000"/>
                </a:srgbClr>
              </a:buClr>
              <a:buNone/>
            </a:pPr>
            <a:r>
              <a:rPr lang="cs-CZ" sz="2200" b="1" dirty="0" smtClean="0">
                <a:solidFill>
                  <a:srgbClr val="FFC000"/>
                </a:solidFill>
                <a:effectLst>
                  <a:outerShdw blurRad="38100" dist="38100" dir="2700000" algn="tl">
                    <a:srgbClr val="000000">
                      <a:alpha val="43137"/>
                    </a:srgbClr>
                  </a:outerShdw>
                </a:effectLst>
              </a:rPr>
              <a:t>Období </a:t>
            </a:r>
            <a:r>
              <a:rPr lang="cs-CZ" sz="2200" b="1" dirty="0">
                <a:solidFill>
                  <a:srgbClr val="FFC000"/>
                </a:solidFill>
                <a:effectLst>
                  <a:outerShdw blurRad="38100" dist="38100" dir="2700000" algn="tl">
                    <a:srgbClr val="000000">
                      <a:alpha val="43137"/>
                    </a:srgbClr>
                  </a:outerShdw>
                </a:effectLst>
              </a:rPr>
              <a:t>zázračné </a:t>
            </a:r>
            <a:r>
              <a:rPr lang="cs-CZ" sz="2200" b="1" dirty="0" smtClean="0">
                <a:solidFill>
                  <a:srgbClr val="FFC000"/>
                </a:solidFill>
                <a:effectLst>
                  <a:outerShdw blurRad="38100" dist="38100" dir="2700000" algn="tl">
                    <a:srgbClr val="000000">
                      <a:alpha val="43137"/>
                    </a:srgbClr>
                  </a:outerShdw>
                </a:effectLst>
              </a:rPr>
              <a:t>fantastiky</a:t>
            </a:r>
            <a:r>
              <a:rPr lang="cs-CZ" sz="2200" dirty="0" smtClean="0">
                <a:solidFill>
                  <a:srgbClr val="4F2145"/>
                </a:solidFill>
              </a:rPr>
              <a:t>: typický model: Šílený </a:t>
            </a:r>
            <a:r>
              <a:rPr lang="cs-CZ" sz="2200" dirty="0">
                <a:solidFill>
                  <a:srgbClr val="4F2145"/>
                </a:solidFill>
              </a:rPr>
              <a:t>vědec, vynálezce, romantismus – geniální šílenec umírá, trosky zázraku, vítězství reality – </a:t>
            </a:r>
            <a:r>
              <a:rPr lang="cs-CZ" sz="2200" u="sng" dirty="0">
                <a:solidFill>
                  <a:srgbClr val="4F2145"/>
                </a:solidFill>
              </a:rPr>
              <a:t>nutnost odlišit science fiction od </a:t>
            </a:r>
            <a:r>
              <a:rPr lang="cs-CZ" sz="2200" u="sng" dirty="0" smtClean="0">
                <a:solidFill>
                  <a:srgbClr val="4F2145"/>
                </a:solidFill>
              </a:rPr>
              <a:t>pohádky.</a:t>
            </a:r>
            <a:endParaRPr lang="cs-CZ" sz="2200" u="sng" dirty="0">
              <a:solidFill>
                <a:srgbClr val="4F2145"/>
              </a:solidFill>
            </a:endParaRPr>
          </a:p>
          <a:p>
            <a:pPr marL="137160" lvl="0" indent="0" algn="just">
              <a:buClr>
                <a:srgbClr val="F2E8AC">
                  <a:shade val="95000"/>
                </a:srgbClr>
              </a:buClr>
              <a:buNone/>
            </a:pPr>
            <a:r>
              <a:rPr lang="cs-CZ" sz="2200" dirty="0">
                <a:solidFill>
                  <a:srgbClr val="4F2145"/>
                </a:solidFill>
              </a:rPr>
              <a:t>Zázračnost moderní techniky</a:t>
            </a:r>
            <a:r>
              <a:rPr lang="cs-CZ" sz="2200" b="1" dirty="0">
                <a:solidFill>
                  <a:srgbClr val="C00000"/>
                </a:solidFill>
              </a:rPr>
              <a:t> ≠ </a:t>
            </a:r>
            <a:r>
              <a:rPr lang="cs-CZ" sz="2200" dirty="0">
                <a:solidFill>
                  <a:srgbClr val="4F2145"/>
                </a:solidFill>
              </a:rPr>
              <a:t>kouzlo (rozdíl mezi dynamitem a kouzelnou </a:t>
            </a:r>
            <a:r>
              <a:rPr lang="cs-CZ" sz="2200" dirty="0" smtClean="0">
                <a:solidFill>
                  <a:srgbClr val="4F2145"/>
                </a:solidFill>
              </a:rPr>
              <a:t>hůlkou – byť účinek může vypadat stejně).</a:t>
            </a:r>
          </a:p>
          <a:p>
            <a:pPr marL="137160" lvl="0" indent="0" algn="just">
              <a:buClr>
                <a:srgbClr val="F2E8AC">
                  <a:shade val="95000"/>
                </a:srgbClr>
              </a:buClr>
              <a:buNone/>
            </a:pPr>
            <a:endParaRPr lang="cs-CZ" sz="2200" dirty="0">
              <a:solidFill>
                <a:srgbClr val="4F2145"/>
              </a:solidFill>
            </a:endParaRPr>
          </a:p>
          <a:p>
            <a:pPr marL="137160" lvl="0" indent="0" algn="just">
              <a:buClr>
                <a:srgbClr val="F2E8AC">
                  <a:shade val="95000"/>
                </a:srgbClr>
              </a:buClr>
              <a:buNone/>
            </a:pPr>
            <a:r>
              <a:rPr lang="cs-CZ" sz="2200" dirty="0">
                <a:solidFill>
                  <a:srgbClr val="4F2145"/>
                </a:solidFill>
              </a:rPr>
              <a:t>Postupné zevšednění techniky</a:t>
            </a:r>
            <a:r>
              <a:rPr lang="cs-CZ" sz="2200" b="1" dirty="0">
                <a:solidFill>
                  <a:srgbClr val="C00000"/>
                </a:solidFill>
              </a:rPr>
              <a:t> → </a:t>
            </a:r>
            <a:r>
              <a:rPr lang="cs-CZ" sz="2200" dirty="0">
                <a:solidFill>
                  <a:srgbClr val="4F2145"/>
                </a:solidFill>
              </a:rPr>
              <a:t>vynález přirozenou součástí </a:t>
            </a:r>
            <a:r>
              <a:rPr lang="cs-CZ" sz="2200" dirty="0" smtClean="0">
                <a:solidFill>
                  <a:srgbClr val="4F2145"/>
                </a:solidFill>
              </a:rPr>
              <a:t>světa.</a:t>
            </a:r>
            <a:endParaRPr lang="cs-CZ" sz="2200" dirty="0">
              <a:solidFill>
                <a:srgbClr val="4F2145"/>
              </a:solidFill>
            </a:endParaRPr>
          </a:p>
          <a:p>
            <a:pPr marL="137160" lvl="0" indent="0" algn="just">
              <a:buClr>
                <a:srgbClr val="F2E8AC">
                  <a:shade val="95000"/>
                </a:srgbClr>
              </a:buClr>
              <a:buNone/>
            </a:pPr>
            <a:r>
              <a:rPr lang="cs-CZ" sz="2200" dirty="0" smtClean="0">
                <a:solidFill>
                  <a:srgbClr val="4F2145"/>
                </a:solidFill>
              </a:rPr>
              <a:t>V </a:t>
            </a:r>
            <a:r>
              <a:rPr lang="cs-CZ" sz="2200" b="1" dirty="0">
                <a:solidFill>
                  <a:srgbClr val="FFC000"/>
                </a:solidFill>
                <a:effectLst>
                  <a:outerShdw blurRad="38100" dist="38100" dir="2700000" algn="tl">
                    <a:srgbClr val="000000">
                      <a:alpha val="43137"/>
                    </a:srgbClr>
                  </a:outerShdw>
                </a:effectLst>
              </a:rPr>
              <a:t>období všedního zázraku </a:t>
            </a:r>
            <a:r>
              <a:rPr lang="cs-CZ" sz="2200" b="1" u="sng" dirty="0">
                <a:solidFill>
                  <a:srgbClr val="4F2145"/>
                </a:solidFill>
              </a:rPr>
              <a:t>i</a:t>
            </a:r>
            <a:r>
              <a:rPr lang="cs-CZ" sz="2200" b="1" u="sng" dirty="0" smtClean="0">
                <a:solidFill>
                  <a:srgbClr val="4F2145"/>
                </a:solidFill>
              </a:rPr>
              <a:t>ndikátory </a:t>
            </a:r>
            <a:r>
              <a:rPr lang="cs-CZ" sz="2200" b="1" u="sng" dirty="0">
                <a:solidFill>
                  <a:srgbClr val="4F2145"/>
                </a:solidFill>
              </a:rPr>
              <a:t>fantastična z textu </a:t>
            </a:r>
            <a:r>
              <a:rPr lang="cs-CZ" sz="2200" b="1" u="sng" dirty="0" smtClean="0">
                <a:solidFill>
                  <a:srgbClr val="4F2145"/>
                </a:solidFill>
              </a:rPr>
              <a:t>mizí.</a:t>
            </a:r>
          </a:p>
          <a:p>
            <a:pPr marL="137160" lvl="0" indent="0" algn="just">
              <a:buClr>
                <a:srgbClr val="F2E8AC">
                  <a:shade val="95000"/>
                </a:srgbClr>
              </a:buClr>
              <a:buNone/>
            </a:pPr>
            <a:r>
              <a:rPr lang="cs-CZ" sz="2200" dirty="0" smtClean="0">
                <a:solidFill>
                  <a:srgbClr val="4F2145"/>
                </a:solidFill>
              </a:rPr>
              <a:t>V současné science fiction bývá pokročilá (pro nás fantastická) technika součástí běžného světa – nikdo nad ní nežasne.</a:t>
            </a:r>
            <a:endParaRPr lang="cs-CZ" sz="2200" dirty="0">
              <a:solidFill>
                <a:srgbClr val="4F2145"/>
              </a:solidFill>
            </a:endParaRPr>
          </a:p>
          <a:p>
            <a:endParaRPr lang="cs-CZ" dirty="0"/>
          </a:p>
        </p:txBody>
      </p:sp>
    </p:spTree>
    <p:extLst>
      <p:ext uri="{BB962C8B-B14F-4D97-AF65-F5344CB8AC3E}">
        <p14:creationId xmlns:p14="http://schemas.microsoft.com/office/powerpoint/2010/main" val="348030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arn(inVertical)">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barn(inVertical)">
                                      <p:cBhvr>
                                        <p:cTn id="30" dur="500"/>
                                        <p:tgtEl>
                                          <p:spTgt spid="3">
                                            <p:txEl>
                                              <p:pRg st="7" end="7"/>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barn(inVertical)">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arn(inVertical)">
                                      <p:cBhvr>
                                        <p:cTn id="3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0" y="1268760"/>
            <a:ext cx="8784976" cy="3024336"/>
          </a:xfrm>
          <a:effectLst>
            <a:outerShdw blurRad="50800" dist="38100" dir="2700000" algn="tl" rotWithShape="0">
              <a:prstClr val="black">
                <a:alpha val="40000"/>
              </a:prstClr>
            </a:outerShdw>
          </a:effectLst>
        </p:spPr>
        <p:txBody>
          <a:bodyPr/>
          <a:lstStyle/>
          <a:p>
            <a:r>
              <a:rPr lang="cs-CZ" dirty="0" smtClean="0">
                <a:solidFill>
                  <a:srgbClr val="FFC000"/>
                </a:solidFill>
              </a:rPr>
              <a:t>Komplikací spojených s uvažováním o fantastice je ale víc.</a:t>
            </a:r>
            <a:endParaRPr lang="cs-CZ" dirty="0">
              <a:solidFill>
                <a:srgbClr val="FFC000"/>
              </a:solidFill>
            </a:endParaRPr>
          </a:p>
        </p:txBody>
      </p:sp>
    </p:spTree>
    <p:extLst>
      <p:ext uri="{BB962C8B-B14F-4D97-AF65-F5344CB8AC3E}">
        <p14:creationId xmlns:p14="http://schemas.microsoft.com/office/powerpoint/2010/main" val="18800482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681931"/>
            <a:ext cx="7272815" cy="4240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0" y="0"/>
            <a:ext cx="9144000" cy="2677656"/>
          </a:xfrm>
          <a:prstGeom prst="rect">
            <a:avLst/>
          </a:prstGeom>
        </p:spPr>
        <p:txBody>
          <a:bodyPr wrap="square">
            <a:spAutoFit/>
          </a:bodyPr>
          <a:lstStyle/>
          <a:p>
            <a:r>
              <a:rPr lang="cs-CZ" sz="2100" i="1" dirty="0">
                <a:solidFill>
                  <a:srgbClr val="4F2145"/>
                </a:solidFill>
              </a:rPr>
              <a:t>Žili jsme spolu plných 12 let v konkubinátu a stále jsem váhal se s ní oficiálně oženit, neboť zde zuřila hitlerovská válka, do které chudák se zrovna dostala z té jejich </a:t>
            </a:r>
            <a:r>
              <a:rPr lang="cs-CZ" sz="2100" i="1" dirty="0" err="1">
                <a:solidFill>
                  <a:srgbClr val="4F2145"/>
                </a:solidFill>
              </a:rPr>
              <a:t>fujpalibonské</a:t>
            </a:r>
            <a:r>
              <a:rPr lang="cs-CZ" sz="2100" i="1" dirty="0">
                <a:solidFill>
                  <a:srgbClr val="4F2145"/>
                </a:solidFill>
              </a:rPr>
              <a:t> revoluce, a obával jsem se, že nacisté by mohli můj poměr s </a:t>
            </a:r>
            <a:r>
              <a:rPr lang="cs-CZ" sz="2100" i="1" dirty="0" err="1">
                <a:solidFill>
                  <a:srgbClr val="4F2145"/>
                </a:solidFill>
              </a:rPr>
              <a:t>Astroňankou</a:t>
            </a:r>
            <a:r>
              <a:rPr lang="cs-CZ" sz="2100" i="1" dirty="0">
                <a:solidFill>
                  <a:srgbClr val="4F2145"/>
                </a:solidFill>
              </a:rPr>
              <a:t> kvalifikovat jako zprznění árijské rasy. Hlavně jsem vytrvale čekal, podaří-li se mně </a:t>
            </a:r>
            <a:r>
              <a:rPr lang="cs-CZ" sz="2100" i="1" dirty="0" err="1">
                <a:solidFill>
                  <a:srgbClr val="4F2145"/>
                </a:solidFill>
              </a:rPr>
              <a:t>Dahorjané</a:t>
            </a:r>
            <a:r>
              <a:rPr lang="cs-CZ" sz="2100" i="1" dirty="0">
                <a:solidFill>
                  <a:srgbClr val="4F2145"/>
                </a:solidFill>
              </a:rPr>
              <a:t> obrátiti na křesťanství, neboť mně bylo jaksi proti srsti ženiti se s </a:t>
            </a:r>
            <a:r>
              <a:rPr lang="cs-CZ" sz="2100" i="1" dirty="0" smtClean="0">
                <a:solidFill>
                  <a:srgbClr val="4F2145"/>
                </a:solidFill>
              </a:rPr>
              <a:t>pohankou</a:t>
            </a:r>
            <a:r>
              <a:rPr lang="cs-CZ" sz="2100" i="1" dirty="0">
                <a:solidFill>
                  <a:srgbClr val="4F2145"/>
                </a:solidFill>
              </a:rPr>
              <a:t>, čemuž </a:t>
            </a:r>
            <a:r>
              <a:rPr lang="cs-CZ" sz="2100" i="1" dirty="0" smtClean="0">
                <a:solidFill>
                  <a:srgbClr val="4F2145"/>
                </a:solidFill>
              </a:rPr>
              <a:t>zvláště </a:t>
            </a:r>
            <a:r>
              <a:rPr lang="cs-CZ" sz="2100" i="1" dirty="0">
                <a:solidFill>
                  <a:srgbClr val="4F2145"/>
                </a:solidFill>
              </a:rPr>
              <a:t>bigotní matka odporovala. </a:t>
            </a:r>
            <a:r>
              <a:rPr lang="cs-CZ" sz="2100" i="1" dirty="0" err="1">
                <a:solidFill>
                  <a:srgbClr val="4F2145"/>
                </a:solidFill>
              </a:rPr>
              <a:t>Dahorjáné</a:t>
            </a:r>
            <a:r>
              <a:rPr lang="cs-CZ" sz="2100" i="1" dirty="0">
                <a:solidFill>
                  <a:srgbClr val="4F2145"/>
                </a:solidFill>
              </a:rPr>
              <a:t> byla </a:t>
            </a:r>
            <a:r>
              <a:rPr lang="cs-CZ" sz="2100" i="1" dirty="0" err="1">
                <a:solidFill>
                  <a:srgbClr val="4F2145"/>
                </a:solidFill>
              </a:rPr>
              <a:t>ašmahovské</a:t>
            </a:r>
            <a:r>
              <a:rPr lang="cs-CZ" sz="2100" i="1" dirty="0">
                <a:solidFill>
                  <a:srgbClr val="4F2145"/>
                </a:solidFill>
              </a:rPr>
              <a:t> víry, uctívajíc proroka </a:t>
            </a:r>
            <a:r>
              <a:rPr lang="cs-CZ" sz="2100" i="1" dirty="0" err="1">
                <a:solidFill>
                  <a:srgbClr val="4F2145"/>
                </a:solidFill>
              </a:rPr>
              <a:t>Mikjoliho</a:t>
            </a:r>
            <a:r>
              <a:rPr lang="cs-CZ" sz="2100" i="1" dirty="0">
                <a:solidFill>
                  <a:srgbClr val="4F2145"/>
                </a:solidFill>
              </a:rPr>
              <a:t>, z jehož knihy „</a:t>
            </a:r>
            <a:r>
              <a:rPr lang="cs-CZ" sz="2100" i="1" dirty="0" err="1">
                <a:solidFill>
                  <a:srgbClr val="4F2145"/>
                </a:solidFill>
              </a:rPr>
              <a:t>Kádíš</a:t>
            </a:r>
            <a:r>
              <a:rPr lang="cs-CZ" sz="2100" i="1" dirty="0">
                <a:solidFill>
                  <a:srgbClr val="4F2145"/>
                </a:solidFill>
              </a:rPr>
              <a:t>“ se pravidelně 4x denně modlila, sedajíc na bobku před zrcadlem s dýkou v ruce.</a:t>
            </a:r>
          </a:p>
        </p:txBody>
      </p:sp>
      <p:sp>
        <p:nvSpPr>
          <p:cNvPr id="5" name="Obdélník 4"/>
          <p:cNvSpPr/>
          <p:nvPr/>
        </p:nvSpPr>
        <p:spPr>
          <a:xfrm>
            <a:off x="24786" y="3717472"/>
            <a:ext cx="6516216" cy="1689693"/>
          </a:xfrm>
          <a:prstGeom prst="rect">
            <a:avLst/>
          </a:prstGeom>
          <a:effectLst>
            <a:outerShdw blurRad="50800" dist="38100" dir="2700000" algn="tl" rotWithShape="0">
              <a:prstClr val="black">
                <a:alpha val="40000"/>
              </a:prstClr>
            </a:outerShdw>
          </a:effectLst>
        </p:spPr>
        <p:txBody>
          <a:bodyPr wrap="square">
            <a:spAutoFit/>
          </a:bodyPr>
          <a:lstStyle/>
          <a:p>
            <a:pPr marL="45720">
              <a:spcBef>
                <a:spcPct val="20000"/>
              </a:spcBef>
              <a:spcAft>
                <a:spcPts val="300"/>
              </a:spcAft>
              <a:buClr>
                <a:srgbClr val="9D936F">
                  <a:lumMod val="75000"/>
                </a:srgbClr>
              </a:buClr>
              <a:buSzPct val="130000"/>
            </a:pPr>
            <a:r>
              <a:rPr lang="cs-CZ" sz="2400" b="1" dirty="0">
                <a:solidFill>
                  <a:srgbClr val="4F2145"/>
                </a:solidFill>
                <a:hlinkClick r:id="rId3"/>
              </a:rPr>
              <a:t>Jan Lukeš </a:t>
            </a:r>
            <a:r>
              <a:rPr lang="cs-CZ" sz="2400" b="1" dirty="0">
                <a:solidFill>
                  <a:srgbClr val="4F2145"/>
                </a:solidFill>
              </a:rPr>
              <a:t>– </a:t>
            </a:r>
            <a:r>
              <a:rPr lang="cs-CZ" sz="2400" b="1" i="1" dirty="0">
                <a:solidFill>
                  <a:srgbClr val="4F2145"/>
                </a:solidFill>
              </a:rPr>
              <a:t>Z knižnice </a:t>
            </a:r>
            <a:r>
              <a:rPr lang="cs-CZ" sz="2400" b="1" i="1" dirty="0" err="1">
                <a:solidFill>
                  <a:srgbClr val="4F2145"/>
                </a:solidFill>
              </a:rPr>
              <a:t>iškovské</a:t>
            </a:r>
            <a:r>
              <a:rPr lang="cs-CZ" sz="2400" b="1" i="1" dirty="0">
                <a:solidFill>
                  <a:srgbClr val="4F2145"/>
                </a:solidFill>
              </a:rPr>
              <a:t> </a:t>
            </a:r>
            <a:r>
              <a:rPr lang="cs-CZ" sz="2400" b="1" i="1" dirty="0" err="1" smtClean="0">
                <a:solidFill>
                  <a:srgbClr val="4F2145"/>
                </a:solidFill>
              </a:rPr>
              <a:t>kultůry</a:t>
            </a:r>
            <a:endParaRPr lang="cs-CZ" sz="2400" b="1" i="1" dirty="0" smtClean="0">
              <a:solidFill>
                <a:srgbClr val="4F2145"/>
              </a:solidFill>
            </a:endParaRPr>
          </a:p>
          <a:p>
            <a:pPr marL="45720">
              <a:spcBef>
                <a:spcPct val="20000"/>
              </a:spcBef>
              <a:spcAft>
                <a:spcPts val="300"/>
              </a:spcAft>
              <a:buClr>
                <a:srgbClr val="9D936F">
                  <a:lumMod val="75000"/>
                </a:srgbClr>
              </a:buClr>
              <a:buSzPct val="130000"/>
            </a:pPr>
            <a:r>
              <a:rPr lang="cs-CZ" sz="2200" b="1" dirty="0" smtClean="0">
                <a:solidFill>
                  <a:srgbClr val="4F2145"/>
                </a:solidFill>
              </a:rPr>
              <a:t>Diagnóza autora: paranoidní schizofrenie</a:t>
            </a:r>
          </a:p>
          <a:p>
            <a:pPr marL="45720">
              <a:spcBef>
                <a:spcPct val="20000"/>
              </a:spcBef>
              <a:spcAft>
                <a:spcPts val="300"/>
              </a:spcAft>
              <a:buClr>
                <a:srgbClr val="9D936F">
                  <a:lumMod val="75000"/>
                </a:srgbClr>
              </a:buClr>
              <a:buSzPct val="130000"/>
            </a:pPr>
            <a:r>
              <a:rPr lang="cs-CZ" sz="2200" b="1" dirty="0" smtClean="0">
                <a:solidFill>
                  <a:srgbClr val="FFC000"/>
                </a:solidFill>
                <a:effectLst>
                  <a:outerShdw blurRad="38100" dist="38100" dir="2700000" algn="tl">
                    <a:srgbClr val="000000">
                      <a:alpha val="43137"/>
                    </a:srgbClr>
                  </a:outerShdw>
                </a:effectLst>
              </a:rPr>
              <a:t>Velmi pravděpodobně věřil, že popisuje skutečnost</a:t>
            </a:r>
            <a:endParaRPr lang="cs-CZ" sz="2200" b="1" dirty="0">
              <a:solidFill>
                <a:srgbClr val="FFC000"/>
              </a:solidFill>
              <a:effectLst>
                <a:outerShdw blurRad="38100" dist="38100" dir="2700000" algn="tl">
                  <a:srgbClr val="000000">
                    <a:alpha val="43137"/>
                  </a:srgbClr>
                </a:outerShdw>
              </a:effectLst>
            </a:endParaRPr>
          </a:p>
        </p:txBody>
      </p:sp>
      <p:sp>
        <p:nvSpPr>
          <p:cNvPr id="2" name="Zástupný symbol pro číslo snímku 1"/>
          <p:cNvSpPr>
            <a:spLocks noGrp="1"/>
          </p:cNvSpPr>
          <p:nvPr>
            <p:ph type="sldNum" sz="quarter" idx="12"/>
          </p:nvPr>
        </p:nvSpPr>
        <p:spPr/>
        <p:txBody>
          <a:bodyPr/>
          <a:lstStyle/>
          <a:p>
            <a:fld id="{BEB6FF43-29EA-4953-87E5-F6DB6BF250CE}" type="slidenum">
              <a:rPr lang="cs-CZ" smtClean="0">
                <a:solidFill>
                  <a:srgbClr val="660033"/>
                </a:solidFill>
              </a:rPr>
              <a:pPr/>
              <a:t>23</a:t>
            </a:fld>
            <a:endParaRPr lang="cs-CZ">
              <a:solidFill>
                <a:srgbClr val="660033"/>
              </a:solidFill>
            </a:endParaRPr>
          </a:p>
        </p:txBody>
      </p:sp>
      <p:sp>
        <p:nvSpPr>
          <p:cNvPr id="6" name="Obdélník 5"/>
          <p:cNvSpPr/>
          <p:nvPr/>
        </p:nvSpPr>
        <p:spPr>
          <a:xfrm>
            <a:off x="6156176" y="3717472"/>
            <a:ext cx="2839843" cy="3025444"/>
          </a:xfrm>
          <a:prstGeom prst="rect">
            <a:avLst/>
          </a:prstGeom>
          <a:effectLst>
            <a:outerShdw blurRad="50800" dist="38100" dir="2700000" algn="tl" rotWithShape="0">
              <a:prstClr val="black">
                <a:alpha val="40000"/>
              </a:prstClr>
            </a:outerShdw>
          </a:effectLst>
        </p:spPr>
        <p:txBody>
          <a:bodyPr wrap="square">
            <a:spAutoFit/>
          </a:bodyPr>
          <a:lstStyle/>
          <a:p>
            <a:pPr>
              <a:lnSpc>
                <a:spcPct val="115000"/>
              </a:lnSpc>
              <a:spcAft>
                <a:spcPts val="1000"/>
              </a:spcAft>
            </a:pPr>
            <a:r>
              <a:rPr lang="cs-CZ" sz="2400" b="1" dirty="0">
                <a:solidFill>
                  <a:srgbClr val="FFC000"/>
                </a:solidFill>
                <a:effectLst>
                  <a:outerShdw blurRad="38100" dist="38100" dir="2700000" algn="tl">
                    <a:srgbClr val="000000">
                      <a:alpha val="43137"/>
                    </a:srgbClr>
                  </a:outerShdw>
                </a:effectLst>
                <a:ea typeface="Calibri"/>
                <a:cs typeface="Times New Roman"/>
              </a:rPr>
              <a:t>Záměrné ozvláštnění </a:t>
            </a:r>
            <a:r>
              <a:rPr lang="cs-CZ" sz="2400" b="1" dirty="0" smtClean="0">
                <a:solidFill>
                  <a:srgbClr val="FFC000"/>
                </a:solidFill>
                <a:effectLst>
                  <a:outerShdw blurRad="38100" dist="38100" dir="2700000" algn="tl">
                    <a:srgbClr val="000000">
                      <a:alpha val="43137"/>
                    </a:srgbClr>
                  </a:outerShdw>
                </a:effectLst>
                <a:ea typeface="Calibri"/>
                <a:cs typeface="Times New Roman"/>
              </a:rPr>
              <a:t>reality</a:t>
            </a:r>
          </a:p>
          <a:p>
            <a:pPr>
              <a:lnSpc>
                <a:spcPct val="115000"/>
              </a:lnSpc>
              <a:spcAft>
                <a:spcPts val="1000"/>
              </a:spcAft>
            </a:pPr>
            <a:r>
              <a:rPr lang="cs-CZ" sz="2400" b="1" dirty="0" smtClean="0">
                <a:solidFill>
                  <a:srgbClr val="FFC000"/>
                </a:solidFill>
                <a:effectLst>
                  <a:outerShdw blurRad="38100" dist="38100" dir="2700000" algn="tl">
                    <a:srgbClr val="000000">
                      <a:alpha val="43137"/>
                    </a:srgbClr>
                  </a:outerShdw>
                </a:effectLst>
                <a:ea typeface="Calibri"/>
                <a:cs typeface="Times New Roman"/>
              </a:rPr>
              <a:t>FANTASTIKA</a:t>
            </a:r>
            <a:endParaRPr lang="cs-CZ" sz="2400" b="1" dirty="0">
              <a:solidFill>
                <a:srgbClr val="FFC000"/>
              </a:solidFill>
              <a:effectLst>
                <a:outerShdw blurRad="38100" dist="38100" dir="2700000" algn="tl">
                  <a:srgbClr val="000000">
                    <a:alpha val="43137"/>
                  </a:srgbClr>
                </a:outerShdw>
              </a:effectLst>
              <a:ea typeface="Calibri"/>
              <a:cs typeface="Times New Roman"/>
            </a:endParaRPr>
          </a:p>
          <a:p>
            <a:pPr>
              <a:lnSpc>
                <a:spcPct val="115000"/>
              </a:lnSpc>
              <a:spcAft>
                <a:spcPts val="1000"/>
              </a:spcAft>
            </a:pPr>
            <a:r>
              <a:rPr lang="cs-CZ" sz="2400" b="1" dirty="0" smtClean="0">
                <a:solidFill>
                  <a:srgbClr val="FFC000"/>
                </a:solidFill>
                <a:effectLst>
                  <a:outerShdw blurRad="38100" dist="38100" dir="2700000" algn="tl">
                    <a:srgbClr val="000000">
                      <a:alpha val="43137"/>
                    </a:srgbClr>
                  </a:outerShdw>
                </a:effectLst>
                <a:ea typeface="Calibri"/>
                <a:cs typeface="Times New Roman"/>
              </a:rPr>
              <a:t>	 </a:t>
            </a:r>
            <a:r>
              <a:rPr lang="cs-CZ" sz="2400" b="1" dirty="0" smtClean="0">
                <a:solidFill>
                  <a:srgbClr val="C00000"/>
                </a:solidFill>
                <a:effectLst>
                  <a:outerShdw blurRad="38100" dist="38100" dir="2700000" algn="tl">
                    <a:srgbClr val="000000">
                      <a:alpha val="43137"/>
                    </a:srgbClr>
                  </a:outerShdw>
                </a:effectLst>
                <a:ea typeface="Calibri"/>
                <a:cs typeface="Times New Roman"/>
              </a:rPr>
              <a:t> X</a:t>
            </a:r>
          </a:p>
          <a:p>
            <a:pPr>
              <a:lnSpc>
                <a:spcPct val="115000"/>
              </a:lnSpc>
              <a:spcAft>
                <a:spcPts val="1000"/>
              </a:spcAft>
            </a:pPr>
            <a:r>
              <a:rPr lang="cs-CZ" sz="2400" b="1" dirty="0" smtClean="0">
                <a:solidFill>
                  <a:srgbClr val="FFC000"/>
                </a:solidFill>
                <a:effectLst>
                  <a:outerShdw blurRad="38100" dist="38100" dir="2700000" algn="tl">
                    <a:srgbClr val="000000">
                      <a:alpha val="43137"/>
                    </a:srgbClr>
                  </a:outerShdw>
                </a:effectLst>
                <a:ea typeface="Calibri"/>
                <a:cs typeface="Times New Roman"/>
              </a:rPr>
              <a:t>Popis </a:t>
            </a:r>
            <a:r>
              <a:rPr lang="cs-CZ" sz="2400" b="1" dirty="0">
                <a:solidFill>
                  <a:srgbClr val="FFC000"/>
                </a:solidFill>
                <a:effectLst>
                  <a:outerShdw blurRad="38100" dist="38100" dir="2700000" algn="tl">
                    <a:srgbClr val="000000">
                      <a:alpha val="43137"/>
                    </a:srgbClr>
                  </a:outerShdw>
                </a:effectLst>
                <a:ea typeface="Calibri"/>
                <a:cs typeface="Times New Roman"/>
              </a:rPr>
              <a:t>(domnělé) skutečnosti</a:t>
            </a:r>
          </a:p>
        </p:txBody>
      </p:sp>
      <p:sp>
        <p:nvSpPr>
          <p:cNvPr id="7" name="Šipka doleva 6"/>
          <p:cNvSpPr/>
          <p:nvPr/>
        </p:nvSpPr>
        <p:spPr>
          <a:xfrm>
            <a:off x="0" y="2420888"/>
            <a:ext cx="8532440" cy="1208225"/>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Tipnete si, z jakého typu textu jsou tyto úryvky?</a:t>
            </a:r>
            <a:endParaRPr lang="cs-CZ" sz="2200" b="1" dirty="0">
              <a:solidFill>
                <a:srgbClr val="4F2145"/>
              </a:solidFill>
            </a:endParaRPr>
          </a:p>
        </p:txBody>
      </p:sp>
      <p:sp>
        <p:nvSpPr>
          <p:cNvPr id="8" name="Obdélník 7"/>
          <p:cNvSpPr/>
          <p:nvPr/>
        </p:nvSpPr>
        <p:spPr>
          <a:xfrm>
            <a:off x="3383597" y="3223559"/>
            <a:ext cx="3220753" cy="459869"/>
          </a:xfrm>
          <a:prstGeom prst="rect">
            <a:avLst/>
          </a:prstGeom>
          <a:effectLst>
            <a:outerShdw blurRad="50800" dist="38100" dir="2700000" algn="tl" rotWithShape="0">
              <a:prstClr val="black">
                <a:alpha val="40000"/>
              </a:prstClr>
            </a:outerShdw>
          </a:effectLst>
        </p:spPr>
        <p:txBody>
          <a:bodyPr wrap="none">
            <a:spAutoFit/>
          </a:bodyPr>
          <a:lstStyle/>
          <a:p>
            <a:pPr>
              <a:lnSpc>
                <a:spcPct val="115000"/>
              </a:lnSpc>
              <a:spcAft>
                <a:spcPts val="1000"/>
              </a:spcAft>
            </a:pPr>
            <a:r>
              <a:rPr lang="cs-CZ" sz="2200" b="1" dirty="0">
                <a:solidFill>
                  <a:srgbClr val="FFC000"/>
                </a:solidFill>
                <a:effectLst>
                  <a:outerShdw blurRad="38100" dist="38100" dir="2700000" algn="tl">
                    <a:srgbClr val="000000">
                      <a:alpha val="43137"/>
                    </a:srgbClr>
                  </a:outerShdw>
                </a:effectLst>
                <a:ea typeface="Calibri"/>
                <a:cs typeface="Times New Roman"/>
              </a:rPr>
              <a:t>Nějaká science fiction? </a:t>
            </a:r>
          </a:p>
        </p:txBody>
      </p:sp>
    </p:spTree>
    <p:extLst>
      <p:ext uri="{BB962C8B-B14F-4D97-AF65-F5344CB8AC3E}">
        <p14:creationId xmlns:p14="http://schemas.microsoft.com/office/powerpoint/2010/main" val="334010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arn(inVertical)">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barn(inVertical)">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barn(inVertical)">
                                      <p:cBhvr>
                                        <p:cTn id="33" dur="500"/>
                                        <p:tgtEl>
                                          <p:spTgt spid="6">
                                            <p:txEl>
                                              <p:pRg st="0" end="0"/>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barn(inVertical)">
                                      <p:cBhvr>
                                        <p:cTn id="36" dur="500"/>
                                        <p:tgtEl>
                                          <p:spTgt spid="6">
                                            <p:txEl>
                                              <p:pRg st="1" end="1"/>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barn(inVertical)">
                                      <p:cBhvr>
                                        <p:cTn id="39" dur="500"/>
                                        <p:tgtEl>
                                          <p:spTgt spid="6">
                                            <p:txEl>
                                              <p:pRg st="2" end="2"/>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barn(inVertical)">
                                      <p:cBhvr>
                                        <p:cTn id="4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787208" cy="706090"/>
          </a:xfrm>
          <a:effectLst>
            <a:outerShdw blurRad="50800" dist="38100" dir="2700000" algn="tl" rotWithShape="0">
              <a:prstClr val="black">
                <a:alpha val="40000"/>
              </a:prstClr>
            </a:outerShdw>
          </a:effectLst>
        </p:spPr>
        <p:txBody>
          <a:bodyPr>
            <a:normAutofit fontScale="90000"/>
          </a:bodyPr>
          <a:lstStyle/>
          <a:p>
            <a:r>
              <a:rPr lang="cs-CZ" dirty="0" smtClean="0">
                <a:solidFill>
                  <a:srgbClr val="FFC000"/>
                </a:solidFill>
              </a:rPr>
              <a:t>Příkladů najdeme více…</a:t>
            </a:r>
            <a:endParaRPr lang="cs-CZ" dirty="0">
              <a:solidFill>
                <a:srgbClr val="FFC000"/>
              </a:solidFill>
            </a:endParaRPr>
          </a:p>
        </p:txBody>
      </p:sp>
      <p:sp>
        <p:nvSpPr>
          <p:cNvPr id="3" name="Zástupný symbol pro obsah 2"/>
          <p:cNvSpPr>
            <a:spLocks noGrp="1"/>
          </p:cNvSpPr>
          <p:nvPr>
            <p:ph idx="1"/>
          </p:nvPr>
        </p:nvSpPr>
        <p:spPr>
          <a:xfrm>
            <a:off x="251520" y="3212976"/>
            <a:ext cx="8352928" cy="3024336"/>
          </a:xfrm>
        </p:spPr>
        <p:txBody>
          <a:bodyPr>
            <a:normAutofit/>
          </a:bodyPr>
          <a:lstStyle/>
          <a:p>
            <a:pPr marL="137160" indent="0" algn="just">
              <a:buNone/>
            </a:pPr>
            <a:r>
              <a:rPr lang="cs-CZ" sz="2200" dirty="0" smtClean="0">
                <a:solidFill>
                  <a:srgbClr val="4F2145"/>
                </a:solidFill>
                <a:ea typeface="Calibri"/>
              </a:rPr>
              <a:t>Hlášení </a:t>
            </a:r>
            <a:r>
              <a:rPr lang="cs-CZ" sz="2200" dirty="0">
                <a:solidFill>
                  <a:srgbClr val="4F2145"/>
                </a:solidFill>
                <a:ea typeface="Calibri"/>
              </a:rPr>
              <a:t>o únosech mimozemšťany, </a:t>
            </a:r>
            <a:r>
              <a:rPr lang="cs-CZ" sz="2200" dirty="0">
                <a:solidFill>
                  <a:srgbClr val="4F2145"/>
                </a:solidFill>
                <a:ea typeface="Calibri"/>
              </a:rPr>
              <a:t> </a:t>
            </a:r>
            <a:r>
              <a:rPr lang="cs-CZ" sz="2200" dirty="0" smtClean="0">
                <a:solidFill>
                  <a:srgbClr val="4F2145"/>
                </a:solidFill>
                <a:ea typeface="Calibri"/>
              </a:rPr>
              <a:t>jejichž </a:t>
            </a:r>
            <a:r>
              <a:rPr lang="cs-CZ" sz="2200" dirty="0">
                <a:solidFill>
                  <a:srgbClr val="4F2145"/>
                </a:solidFill>
                <a:ea typeface="Calibri"/>
              </a:rPr>
              <a:t>oběti byly detailně zkoumány, </a:t>
            </a:r>
            <a:r>
              <a:rPr lang="cs-CZ" sz="2200" dirty="0" smtClean="0">
                <a:solidFill>
                  <a:srgbClr val="4F2145"/>
                </a:solidFill>
                <a:ea typeface="Calibri"/>
              </a:rPr>
              <a:t>popřípadě </a:t>
            </a:r>
            <a:r>
              <a:rPr lang="cs-CZ" sz="2200" dirty="0">
                <a:solidFill>
                  <a:srgbClr val="4F2145"/>
                </a:solidFill>
                <a:ea typeface="Calibri"/>
              </a:rPr>
              <a:t>jim byl implantován čip, mohou být výsledkem touhy po vyvolání pozornosti, ale také něčím, v co „unesený“ hluboce věří a co nezvratně poznamená jeho život. Nehledě na to, z jakého zdroje jeho přesvědčení vychází, stane se neoddělitelnou součástí jeho reality. </a:t>
            </a:r>
            <a:endParaRPr lang="cs-CZ" sz="2200" dirty="0" smtClean="0">
              <a:solidFill>
                <a:srgbClr val="4F2145"/>
              </a:solidFill>
              <a:ea typeface="Calibri"/>
            </a:endParaRPr>
          </a:p>
          <a:p>
            <a:pPr marL="137160" indent="0" algn="just">
              <a:buNone/>
            </a:pPr>
            <a:r>
              <a:rPr lang="cs-CZ" sz="2400" b="1" u="sng" dirty="0" smtClean="0">
                <a:solidFill>
                  <a:srgbClr val="FFC000"/>
                </a:solidFill>
                <a:effectLst>
                  <a:outerShdw blurRad="38100" dist="38100" dir="2700000" algn="tl">
                    <a:srgbClr val="000000">
                      <a:alpha val="43137"/>
                    </a:srgbClr>
                  </a:outerShdw>
                </a:effectLst>
                <a:ea typeface="Calibri"/>
              </a:rPr>
              <a:t>Román </a:t>
            </a:r>
            <a:r>
              <a:rPr lang="cs-CZ" sz="2400" b="1" u="sng" dirty="0">
                <a:solidFill>
                  <a:srgbClr val="FFC000"/>
                </a:solidFill>
                <a:effectLst>
                  <a:outerShdw blurRad="38100" dist="38100" dir="2700000" algn="tl">
                    <a:srgbClr val="000000">
                      <a:alpha val="43137"/>
                    </a:srgbClr>
                  </a:outerShdw>
                </a:effectLst>
                <a:ea typeface="Calibri"/>
              </a:rPr>
              <a:t>vycházející z takových zážitků pak nelze jednoduše označit za fantastické vyprávění.</a:t>
            </a:r>
            <a:endParaRPr lang="cs-CZ" sz="2200" b="1" u="sng" dirty="0">
              <a:solidFill>
                <a:srgbClr val="FFC000"/>
              </a:solidFill>
              <a:effectLst>
                <a:outerShdw blurRad="38100" dist="38100" dir="2700000" algn="tl">
                  <a:srgbClr val="000000">
                    <a:alpha val="43137"/>
                  </a:srgbClr>
                </a:outerShdw>
              </a:effectLs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908721"/>
            <a:ext cx="2323952" cy="2323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bdélník 3"/>
          <p:cNvSpPr/>
          <p:nvPr/>
        </p:nvSpPr>
        <p:spPr>
          <a:xfrm>
            <a:off x="251520" y="1278810"/>
            <a:ext cx="5472608" cy="1446550"/>
          </a:xfrm>
          <a:prstGeom prst="rect">
            <a:avLst/>
          </a:prstGeom>
        </p:spPr>
        <p:txBody>
          <a:bodyPr wrap="square">
            <a:spAutoFit/>
          </a:bodyPr>
          <a:lstStyle/>
          <a:p>
            <a:pPr algn="just"/>
            <a:r>
              <a:rPr lang="cs-CZ" sz="2200" b="1" dirty="0">
                <a:solidFill>
                  <a:srgbClr val="4F2145"/>
                </a:solidFill>
              </a:rPr>
              <a:t>Text popisující únos mimozemšťany bude pro většinu z nás fantastickou fikcí, pro někoho jiného ale záznamem skutečných událostí.</a:t>
            </a:r>
            <a:endParaRPr lang="cs-CZ" dirty="0">
              <a:solidFill>
                <a:srgbClr val="4F2145"/>
              </a:solidFill>
            </a:endParaRPr>
          </a:p>
        </p:txBody>
      </p:sp>
      <p:sp>
        <p:nvSpPr>
          <p:cNvPr id="5" name="Obdélník 4"/>
          <p:cNvSpPr/>
          <p:nvPr/>
        </p:nvSpPr>
        <p:spPr>
          <a:xfrm>
            <a:off x="3548971" y="6186476"/>
            <a:ext cx="5572245" cy="517065"/>
          </a:xfrm>
          <a:prstGeom prst="rect">
            <a:avLst/>
          </a:prstGeom>
        </p:spPr>
        <p:txBody>
          <a:bodyPr wrap="square">
            <a:spAutoFit/>
          </a:bodyPr>
          <a:lstStyle/>
          <a:p>
            <a:pPr lvl="0">
              <a:lnSpc>
                <a:spcPct val="115000"/>
              </a:lnSpc>
              <a:spcAft>
                <a:spcPts val="1000"/>
              </a:spcAft>
            </a:pPr>
            <a:r>
              <a:rPr lang="cs-CZ" sz="2400" b="1" dirty="0">
                <a:solidFill>
                  <a:srgbClr val="FFC000"/>
                </a:solidFill>
                <a:effectLst>
                  <a:outerShdw blurRad="38100" dist="38100" dir="2700000" algn="tl">
                    <a:srgbClr val="000000">
                      <a:alpha val="43137"/>
                    </a:srgbClr>
                  </a:outerShdw>
                </a:effectLst>
                <a:latin typeface="Lucida Sans"/>
                <a:ea typeface="Calibri"/>
                <a:cs typeface="Times New Roman"/>
              </a:rPr>
              <a:t>Psychiatrické meze fantastična</a:t>
            </a:r>
          </a:p>
        </p:txBody>
      </p:sp>
    </p:spTree>
    <p:extLst>
      <p:ext uri="{BB962C8B-B14F-4D97-AF65-F5344CB8AC3E}">
        <p14:creationId xmlns:p14="http://schemas.microsoft.com/office/powerpoint/2010/main" val="4246231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581" y="0"/>
            <a:ext cx="5278903" cy="980728"/>
          </a:xfrm>
          <a:effectLst>
            <a:outerShdw blurRad="50800" dist="38100" dir="2700000" algn="tl" rotWithShape="0">
              <a:prstClr val="black">
                <a:alpha val="40000"/>
              </a:prstClr>
            </a:outerShdw>
          </a:effectLst>
        </p:spPr>
        <p:txBody>
          <a:bodyPr/>
          <a:lstStyle/>
          <a:p>
            <a:pPr algn="l"/>
            <a:r>
              <a:rPr lang="cs-CZ" dirty="0" smtClean="0">
                <a:solidFill>
                  <a:srgbClr val="FFC000"/>
                </a:solidFill>
                <a:latin typeface="+mn-lt"/>
              </a:rPr>
              <a:t>Meze fantastična</a:t>
            </a:r>
            <a:endParaRPr lang="cs-CZ" dirty="0">
              <a:solidFill>
                <a:srgbClr val="FFC000"/>
              </a:solidFill>
              <a:latin typeface="+mn-lt"/>
            </a:endParaRPr>
          </a:p>
        </p:txBody>
      </p:sp>
      <p:sp>
        <p:nvSpPr>
          <p:cNvPr id="3" name="Zástupný symbol pro obsah 2"/>
          <p:cNvSpPr>
            <a:spLocks noGrp="1"/>
          </p:cNvSpPr>
          <p:nvPr>
            <p:ph sz="quarter" idx="4294967295"/>
          </p:nvPr>
        </p:nvSpPr>
        <p:spPr>
          <a:xfrm>
            <a:off x="-1" y="1196752"/>
            <a:ext cx="3937761" cy="2448272"/>
          </a:xfrm>
          <a:prstGeom prst="rect">
            <a:avLst/>
          </a:prstGeom>
        </p:spPr>
        <p:txBody>
          <a:bodyPr>
            <a:normAutofit fontScale="92500"/>
          </a:bodyPr>
          <a:lstStyle/>
          <a:p>
            <a:pPr>
              <a:buClr>
                <a:srgbClr val="FFC000"/>
              </a:buClr>
              <a:buFont typeface="Wingdings" panose="05000000000000000000" pitchFamily="2" charset="2"/>
              <a:buChar char="Ø"/>
            </a:pPr>
            <a:r>
              <a:rPr lang="cs-CZ" sz="2600" b="1" dirty="0" smtClean="0">
                <a:solidFill>
                  <a:srgbClr val="FFC000"/>
                </a:solidFill>
                <a:effectLst>
                  <a:outerShdw blurRad="38100" dist="38100" dir="2700000" algn="tl">
                    <a:srgbClr val="000000">
                      <a:alpha val="43137"/>
                    </a:srgbClr>
                  </a:outerShdw>
                </a:effectLst>
              </a:rPr>
              <a:t>Psychiatrické</a:t>
            </a:r>
          </a:p>
          <a:p>
            <a:pPr marL="502920" indent="-457200">
              <a:buClr>
                <a:srgbClr val="FFC000"/>
              </a:buClr>
              <a:buFont typeface="Wingdings" panose="05000000000000000000" pitchFamily="2" charset="2"/>
              <a:buChar char="Ø"/>
            </a:pPr>
            <a:endParaRPr lang="cs-CZ" sz="2600" b="1" dirty="0">
              <a:solidFill>
                <a:srgbClr val="FFC000"/>
              </a:solidFill>
              <a:effectLst>
                <a:outerShdw blurRad="38100" dist="38100" dir="2700000" algn="tl">
                  <a:srgbClr val="000000">
                    <a:alpha val="43137"/>
                  </a:srgbClr>
                </a:outerShdw>
              </a:effectLst>
            </a:endParaRPr>
          </a:p>
          <a:p>
            <a:pPr>
              <a:buClr>
                <a:srgbClr val="FFC000"/>
              </a:buClr>
              <a:buFont typeface="Wingdings" panose="05000000000000000000" pitchFamily="2" charset="2"/>
              <a:buChar char="Ø"/>
            </a:pPr>
            <a:r>
              <a:rPr lang="cs-CZ" sz="2600" b="1" dirty="0" smtClean="0">
                <a:solidFill>
                  <a:srgbClr val="FFC000"/>
                </a:solidFill>
                <a:effectLst>
                  <a:outerShdw blurRad="38100" dist="38100" dir="2700000" algn="tl">
                    <a:srgbClr val="000000">
                      <a:alpha val="43137"/>
                    </a:srgbClr>
                  </a:outerShdw>
                </a:effectLst>
              </a:rPr>
              <a:t>Kulturní a náboženské</a:t>
            </a:r>
          </a:p>
          <a:p>
            <a:pPr>
              <a:buClr>
                <a:srgbClr val="FFC000"/>
              </a:buClr>
              <a:buFont typeface="Wingdings" panose="05000000000000000000" pitchFamily="2" charset="2"/>
              <a:buChar char="Ø"/>
            </a:pPr>
            <a:endParaRPr lang="cs-CZ" sz="2600" b="1" dirty="0">
              <a:solidFill>
                <a:srgbClr val="FFC000"/>
              </a:solidFill>
              <a:effectLst>
                <a:outerShdw blurRad="38100" dist="38100" dir="2700000" algn="tl">
                  <a:srgbClr val="000000">
                    <a:alpha val="43137"/>
                  </a:srgbClr>
                </a:outerShdw>
              </a:effectLst>
            </a:endParaRPr>
          </a:p>
          <a:p>
            <a:pPr>
              <a:buClr>
                <a:srgbClr val="FFC000"/>
              </a:buClr>
              <a:buFont typeface="Wingdings" panose="05000000000000000000" pitchFamily="2" charset="2"/>
              <a:buChar char="Ø"/>
            </a:pPr>
            <a:r>
              <a:rPr lang="cs-CZ" sz="2600" b="1" dirty="0" smtClean="0">
                <a:solidFill>
                  <a:srgbClr val="FFC000"/>
                </a:solidFill>
                <a:effectLst>
                  <a:outerShdw blurRad="38100" dist="38100" dir="2700000" algn="tl">
                    <a:srgbClr val="000000">
                      <a:alpha val="43137"/>
                    </a:srgbClr>
                  </a:outerShdw>
                </a:effectLst>
              </a:rPr>
              <a:t>Historické</a:t>
            </a:r>
            <a:endParaRPr lang="cs-CZ" sz="2600" b="1" dirty="0">
              <a:solidFill>
                <a:srgbClr val="FFC000"/>
              </a:solidFill>
              <a:effectLst>
                <a:outerShdw blurRad="38100" dist="38100" dir="2700000" algn="tl">
                  <a:srgbClr val="000000">
                    <a:alpha val="43137"/>
                  </a:srgbClr>
                </a:outerShdw>
              </a:effectLst>
            </a:endParaRPr>
          </a:p>
          <a:p>
            <a:endParaRPr lang="cs-CZ" dirty="0"/>
          </a:p>
        </p:txBody>
      </p:sp>
      <p:sp>
        <p:nvSpPr>
          <p:cNvPr id="4" name="Obdélník 3"/>
          <p:cNvSpPr/>
          <p:nvPr/>
        </p:nvSpPr>
        <p:spPr>
          <a:xfrm>
            <a:off x="3807426" y="1491862"/>
            <a:ext cx="2552302" cy="461217"/>
          </a:xfrm>
          <a:prstGeom prst="rect">
            <a:avLst/>
          </a:prstGeom>
        </p:spPr>
        <p:txBody>
          <a:bodyPr wrap="none">
            <a:spAutoFit/>
          </a:bodyPr>
          <a:lstStyle/>
          <a:p>
            <a:pPr>
              <a:lnSpc>
                <a:spcPct val="115000"/>
              </a:lnSpc>
              <a:spcAft>
                <a:spcPts val="1000"/>
              </a:spcAft>
            </a:pPr>
            <a:r>
              <a:rPr lang="cs-CZ" sz="2200" dirty="0">
                <a:solidFill>
                  <a:srgbClr val="4F2145"/>
                </a:solidFill>
                <a:ea typeface="Calibri"/>
                <a:cs typeface="Times New Roman"/>
              </a:rPr>
              <a:t>Záznam halucinací</a:t>
            </a:r>
            <a:endParaRPr lang="cs-CZ" sz="2200" dirty="0">
              <a:solidFill>
                <a:srgbClr val="4F2145"/>
              </a:solidFill>
              <a:effectLst/>
              <a:ea typeface="Calibri"/>
              <a:cs typeface="Times New Roman"/>
            </a:endParaRPr>
          </a:p>
        </p:txBody>
      </p:sp>
      <p:sp>
        <p:nvSpPr>
          <p:cNvPr id="6" name="Obdélník 5"/>
          <p:cNvSpPr/>
          <p:nvPr/>
        </p:nvSpPr>
        <p:spPr>
          <a:xfrm>
            <a:off x="3807426" y="2636912"/>
            <a:ext cx="1988045" cy="461217"/>
          </a:xfrm>
          <a:prstGeom prst="rect">
            <a:avLst/>
          </a:prstGeom>
        </p:spPr>
        <p:txBody>
          <a:bodyPr wrap="none">
            <a:spAutoFit/>
          </a:bodyPr>
          <a:lstStyle/>
          <a:p>
            <a:pPr>
              <a:lnSpc>
                <a:spcPct val="115000"/>
              </a:lnSpc>
              <a:spcAft>
                <a:spcPts val="1000"/>
              </a:spcAft>
            </a:pPr>
            <a:r>
              <a:rPr lang="cs-CZ" sz="2200" dirty="0">
                <a:solidFill>
                  <a:srgbClr val="4F2145"/>
                </a:solidFill>
                <a:ea typeface="Calibri"/>
                <a:cs typeface="Times New Roman"/>
              </a:rPr>
              <a:t>Mýty, zázraky</a:t>
            </a:r>
            <a:endParaRPr lang="cs-CZ" sz="2200" dirty="0">
              <a:solidFill>
                <a:srgbClr val="4F2145"/>
              </a:solidFill>
              <a:effectLst/>
              <a:ea typeface="Calibri"/>
              <a:cs typeface="Times New Roman"/>
            </a:endParaRPr>
          </a:p>
        </p:txBody>
      </p:sp>
      <p:pic>
        <p:nvPicPr>
          <p:cNvPr id="1026" name="Picture 2" descr="http://doupe.websnadno.cz/oneleg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589" y="307991"/>
            <a:ext cx="1970248" cy="3260294"/>
          </a:xfrm>
          <a:prstGeom prst="roundRect">
            <a:avLst/>
          </a:prstGeom>
          <a:noFill/>
          <a:effectLst>
            <a:glow rad="101600">
              <a:schemeClr val="accent6">
                <a:satMod val="175000"/>
                <a:alpha val="40000"/>
              </a:schemeClr>
            </a:glow>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pic>
        <p:nvPicPr>
          <p:cNvPr id="1028" name="Picture 4" descr="http://www.jasoncolavito.com/uploads/3/7/5/9/3759274/773049_or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 y="5082848"/>
            <a:ext cx="2696942" cy="1742541"/>
          </a:xfrm>
          <a:prstGeom prst="rect">
            <a:avLst/>
          </a:prstGeom>
          <a:noFill/>
          <a:effectLst>
            <a:glow rad="101600">
              <a:schemeClr val="accent6">
                <a:satMod val="175000"/>
                <a:alpha val="40000"/>
              </a:schemeClr>
            </a:glow>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1030" name="Picture 6" descr="http://www.studentpoint.cz/files/cestovani/kolumbus/mil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4371" y="5084256"/>
            <a:ext cx="3551089" cy="1756810"/>
          </a:xfrm>
          <a:prstGeom prst="rect">
            <a:avLst/>
          </a:prstGeom>
          <a:noFill/>
          <a:effectLst>
            <a:glow rad="101600">
              <a:schemeClr val="accent4">
                <a:satMod val="175000"/>
                <a:alpha val="40000"/>
              </a:schemeClr>
            </a:glow>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pic>
        <p:nvPicPr>
          <p:cNvPr id="1032" name="Picture 8" descr="http://nd01.jxs.cz/623/558/c96c44b0e1_35770350_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5460" y="5084255"/>
            <a:ext cx="3143171" cy="1684822"/>
          </a:xfrm>
          <a:prstGeom prst="rect">
            <a:avLst/>
          </a:prstGeom>
          <a:noFill/>
          <a:effectLst>
            <a:glow rad="101600">
              <a:schemeClr val="accent4">
                <a:satMod val="175000"/>
                <a:alpha val="40000"/>
              </a:schemeClr>
            </a:glow>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rgbClr val="FFFFFF"/>
                </a:solidFill>
              </a14:hiddenFill>
            </a:ext>
          </a:extLst>
        </p:spPr>
      </p:pic>
      <p:sp>
        <p:nvSpPr>
          <p:cNvPr id="11" name="Obdélník 10"/>
          <p:cNvSpPr/>
          <p:nvPr/>
        </p:nvSpPr>
        <p:spPr>
          <a:xfrm>
            <a:off x="8604448" y="282730"/>
            <a:ext cx="271554" cy="4708981"/>
          </a:xfrm>
          <a:prstGeom prst="rect">
            <a:avLst/>
          </a:prstGeom>
        </p:spPr>
        <p:txBody>
          <a:bodyPr wrap="square">
            <a:spAutoFit/>
          </a:bodyPr>
          <a:lstStyle/>
          <a:p>
            <a:pPr lvl="0"/>
            <a:r>
              <a:rPr lang="cs-CZ" sz="2000" b="1" dirty="0">
                <a:solidFill>
                  <a:srgbClr val="FF0000"/>
                </a:solidFill>
                <a:ea typeface="Calibri"/>
              </a:rPr>
              <a:t>Hic </a:t>
            </a:r>
            <a:r>
              <a:rPr lang="cs-CZ" sz="2000" b="1" dirty="0" err="1">
                <a:solidFill>
                  <a:srgbClr val="FF0000"/>
                </a:solidFill>
                <a:ea typeface="Calibri"/>
              </a:rPr>
              <a:t>sunt</a:t>
            </a:r>
            <a:r>
              <a:rPr lang="cs-CZ" sz="2000" b="1" dirty="0">
                <a:solidFill>
                  <a:srgbClr val="FF0000"/>
                </a:solidFill>
                <a:ea typeface="Calibri"/>
              </a:rPr>
              <a:t> </a:t>
            </a:r>
            <a:r>
              <a:rPr lang="cs-CZ" sz="2000" b="1" dirty="0" err="1">
                <a:solidFill>
                  <a:srgbClr val="FF0000"/>
                </a:solidFill>
                <a:ea typeface="Calibri"/>
              </a:rPr>
              <a:t>leones</a:t>
            </a:r>
            <a:endParaRPr lang="cs-CZ" sz="2000" b="1" dirty="0">
              <a:solidFill>
                <a:srgbClr val="FF0000"/>
              </a:solidFill>
            </a:endParaRPr>
          </a:p>
        </p:txBody>
      </p:sp>
      <p:sp>
        <p:nvSpPr>
          <p:cNvPr id="12" name="Obdélník 11"/>
          <p:cNvSpPr/>
          <p:nvPr/>
        </p:nvSpPr>
        <p:spPr>
          <a:xfrm>
            <a:off x="3743305" y="3450043"/>
            <a:ext cx="2116285" cy="999248"/>
          </a:xfrm>
          <a:prstGeom prst="rect">
            <a:avLst/>
          </a:prstGeom>
        </p:spPr>
        <p:txBody>
          <a:bodyPr wrap="none">
            <a:spAutoFit/>
          </a:bodyPr>
          <a:lstStyle/>
          <a:p>
            <a:pPr>
              <a:lnSpc>
                <a:spcPct val="115000"/>
              </a:lnSpc>
              <a:spcAft>
                <a:spcPts val="1000"/>
              </a:spcAft>
            </a:pPr>
            <a:r>
              <a:rPr lang="cs-CZ" sz="2200" dirty="0" smtClean="0">
                <a:solidFill>
                  <a:srgbClr val="4F2145"/>
                </a:solidFill>
                <a:ea typeface="Calibri"/>
                <a:cs typeface="Times New Roman"/>
              </a:rPr>
              <a:t>Chápání reality</a:t>
            </a:r>
          </a:p>
          <a:p>
            <a:pPr>
              <a:lnSpc>
                <a:spcPct val="115000"/>
              </a:lnSpc>
              <a:spcAft>
                <a:spcPts val="1000"/>
              </a:spcAft>
            </a:pPr>
            <a:r>
              <a:rPr lang="cs-CZ" sz="2200" dirty="0" smtClean="0">
                <a:solidFill>
                  <a:srgbClr val="4F2145"/>
                </a:solidFill>
                <a:effectLst/>
                <a:ea typeface="Calibri"/>
                <a:cs typeface="Times New Roman"/>
              </a:rPr>
              <a:t>Kořenové texty</a:t>
            </a:r>
            <a:endParaRPr lang="cs-CZ" sz="2200" dirty="0">
              <a:solidFill>
                <a:srgbClr val="4F2145"/>
              </a:solidFill>
              <a:effectLst/>
              <a:ea typeface="Calibri"/>
              <a:cs typeface="Times New Roman"/>
            </a:endParaRPr>
          </a:p>
        </p:txBody>
      </p:sp>
      <p:sp>
        <p:nvSpPr>
          <p:cNvPr id="5" name="Zástupný symbol pro číslo snímku 4"/>
          <p:cNvSpPr>
            <a:spLocks noGrp="1"/>
          </p:cNvSpPr>
          <p:nvPr>
            <p:ph type="sldNum" sz="quarter" idx="12"/>
          </p:nvPr>
        </p:nvSpPr>
        <p:spPr/>
        <p:txBody>
          <a:bodyPr/>
          <a:lstStyle/>
          <a:p>
            <a:fld id="{BEB6FF43-29EA-4953-87E5-F6DB6BF250CE}" type="slidenum">
              <a:rPr lang="cs-CZ" smtClean="0"/>
              <a:t>25</a:t>
            </a:fld>
            <a:endParaRPr lang="cs-CZ"/>
          </a:p>
        </p:txBody>
      </p:sp>
    </p:spTree>
    <p:extLst>
      <p:ext uri="{BB962C8B-B14F-4D97-AF65-F5344CB8AC3E}">
        <p14:creationId xmlns:p14="http://schemas.microsoft.com/office/powerpoint/2010/main" val="2285427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16" presetClass="entr" presetSubtype="21"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barn(inVertical)">
                                      <p:cBhvr>
                                        <p:cTn id="31" dur="500"/>
                                        <p:tgtEl>
                                          <p:spTgt spid="1026"/>
                                        </p:tgtEl>
                                      </p:cBhvr>
                                    </p:animEffec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barn(inVertical)">
                                      <p:cBhvr>
                                        <p:cTn id="35" dur="500"/>
                                        <p:tgtEl>
                                          <p:spTgt spid="12">
                                            <p:txEl>
                                              <p:pRg st="0" end="0"/>
                                            </p:txEl>
                                          </p:spTgt>
                                        </p:tgtEl>
                                      </p:cBhvr>
                                    </p:animEffect>
                                  </p:childTnLst>
                                </p:cTn>
                              </p:par>
                            </p:childTnLst>
                          </p:cTn>
                        </p:par>
                        <p:par>
                          <p:cTn id="36" fill="hold">
                            <p:stCondLst>
                              <p:cond delay="1000"/>
                            </p:stCondLst>
                            <p:childTnLst>
                              <p:par>
                                <p:cTn id="37" presetID="16" presetClass="entr" presetSubtype="21" fill="hold" nodeType="after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Effect transition="in" filter="barn(inVertical)">
                                      <p:cBhvr>
                                        <p:cTn id="39" dur="500"/>
                                        <p:tgtEl>
                                          <p:spTgt spid="12">
                                            <p:txEl>
                                              <p:pRg st="1" end="1"/>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barn(inVertical)">
                                      <p:cBhvr>
                                        <p:cTn id="42" dur="500"/>
                                        <p:tgtEl>
                                          <p:spTgt spid="1028"/>
                                        </p:tgtEl>
                                      </p:cBhvr>
                                    </p:animEffect>
                                  </p:childTnLst>
                                </p:cTn>
                              </p:par>
                              <p:par>
                                <p:cTn id="43" presetID="16" presetClass="entr" presetSubtype="21" fill="hold" nodeType="withEffect">
                                  <p:stCondLst>
                                    <p:cond delay="0"/>
                                  </p:stCondLst>
                                  <p:childTnLst>
                                    <p:set>
                                      <p:cBhvr>
                                        <p:cTn id="44" dur="1" fill="hold">
                                          <p:stCondLst>
                                            <p:cond delay="0"/>
                                          </p:stCondLst>
                                        </p:cTn>
                                        <p:tgtEl>
                                          <p:spTgt spid="1030"/>
                                        </p:tgtEl>
                                        <p:attrNameLst>
                                          <p:attrName>style.visibility</p:attrName>
                                        </p:attrNameLst>
                                      </p:cBhvr>
                                      <p:to>
                                        <p:strVal val="visible"/>
                                      </p:to>
                                    </p:set>
                                    <p:animEffect transition="in" filter="barn(inVertical)">
                                      <p:cBhvr>
                                        <p:cTn id="45" dur="500"/>
                                        <p:tgtEl>
                                          <p:spTgt spid="1030"/>
                                        </p:tgtEl>
                                      </p:cBhvr>
                                    </p:animEffect>
                                  </p:childTnLst>
                                </p:cTn>
                              </p:par>
                              <p:par>
                                <p:cTn id="46" presetID="16" presetClass="entr" presetSubtype="21" fill="hold" nodeType="withEffect">
                                  <p:stCondLst>
                                    <p:cond delay="0"/>
                                  </p:stCondLst>
                                  <p:childTnLst>
                                    <p:set>
                                      <p:cBhvr>
                                        <p:cTn id="47" dur="1" fill="hold">
                                          <p:stCondLst>
                                            <p:cond delay="0"/>
                                          </p:stCondLst>
                                        </p:cTn>
                                        <p:tgtEl>
                                          <p:spTgt spid="1032"/>
                                        </p:tgtEl>
                                        <p:attrNameLst>
                                          <p:attrName>style.visibility</p:attrName>
                                        </p:attrNameLst>
                                      </p:cBhvr>
                                      <p:to>
                                        <p:strVal val="visible"/>
                                      </p:to>
                                    </p:set>
                                    <p:animEffect transition="in" filter="barn(inVertical)">
                                      <p:cBhvr>
                                        <p:cTn id="48"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effectLst>
            <a:outerShdw blurRad="50800" dist="38100" dir="2700000" algn="tl" rotWithShape="0">
              <a:prstClr val="black">
                <a:alpha val="40000"/>
              </a:prstClr>
            </a:outerShdw>
          </a:effectLst>
        </p:spPr>
        <p:txBody>
          <a:bodyPr>
            <a:normAutofit fontScale="90000"/>
          </a:bodyPr>
          <a:lstStyle/>
          <a:p>
            <a:r>
              <a:rPr lang="cs-CZ" dirty="0" smtClean="0">
                <a:solidFill>
                  <a:srgbClr val="FFC000"/>
                </a:solidFill>
              </a:rPr>
              <a:t>Takže hranice, za které při úvahách o </a:t>
            </a:r>
            <a:r>
              <a:rPr lang="cs-CZ" dirty="0" err="1" smtClean="0">
                <a:solidFill>
                  <a:srgbClr val="FFC000"/>
                </a:solidFill>
              </a:rPr>
              <a:t>fantastičnu</a:t>
            </a:r>
            <a:r>
              <a:rPr lang="cs-CZ" dirty="0" smtClean="0">
                <a:solidFill>
                  <a:srgbClr val="FFC000"/>
                </a:solidFill>
              </a:rPr>
              <a:t> nejít, bychom měli</a:t>
            </a:r>
            <a:endParaRPr lang="cs-CZ" dirty="0">
              <a:solidFill>
                <a:srgbClr val="FFC000"/>
              </a:solidFill>
            </a:endParaRPr>
          </a:p>
        </p:txBody>
      </p:sp>
      <p:sp>
        <p:nvSpPr>
          <p:cNvPr id="3" name="Zástupný symbol pro obsah 2"/>
          <p:cNvSpPr>
            <a:spLocks noGrp="1"/>
          </p:cNvSpPr>
          <p:nvPr>
            <p:ph idx="1"/>
          </p:nvPr>
        </p:nvSpPr>
        <p:spPr>
          <a:xfrm>
            <a:off x="0" y="2028658"/>
            <a:ext cx="8964488" cy="4829342"/>
          </a:xfrm>
        </p:spPr>
        <p:txBody>
          <a:bodyPr>
            <a:normAutofit/>
          </a:bodyPr>
          <a:lstStyle/>
          <a:p>
            <a:pPr marL="137160" indent="0">
              <a:buNone/>
            </a:pPr>
            <a:r>
              <a:rPr lang="cs-CZ" sz="2200" dirty="0" smtClean="0">
                <a:solidFill>
                  <a:srgbClr val="4F2145"/>
                </a:solidFill>
              </a:rPr>
              <a:t>Definic je víc než dost a často jedna druhé odporuje</a:t>
            </a:r>
            <a:r>
              <a:rPr lang="cs-CZ" sz="2200" dirty="0">
                <a:solidFill>
                  <a:srgbClr val="4F2145"/>
                </a:solidFill>
              </a:rPr>
              <a:t>: podívejte se na </a:t>
            </a:r>
            <a:r>
              <a:rPr lang="cs-CZ" sz="2200" dirty="0">
                <a:solidFill>
                  <a:srgbClr val="4F2145"/>
                </a:solidFill>
                <a:hlinkClick r:id="rId2"/>
              </a:rPr>
              <a:t>http://</a:t>
            </a:r>
            <a:r>
              <a:rPr lang="cs-CZ" sz="2200" dirty="0" smtClean="0">
                <a:solidFill>
                  <a:srgbClr val="4F2145"/>
                </a:solidFill>
                <a:hlinkClick r:id="rId2"/>
              </a:rPr>
              <a:t>www.sf-encyclopedia.com/entry/definitions_of_sf</a:t>
            </a:r>
            <a:endParaRPr lang="cs-CZ" sz="2200" dirty="0" smtClean="0">
              <a:solidFill>
                <a:srgbClr val="4F2145"/>
              </a:solidFill>
            </a:endParaRPr>
          </a:p>
          <a:p>
            <a:pPr marL="137160" indent="0">
              <a:buNone/>
            </a:pPr>
            <a:r>
              <a:rPr lang="cs-CZ" sz="2200" dirty="0">
                <a:solidFill>
                  <a:srgbClr val="4F2145"/>
                </a:solidFill>
              </a:rPr>
              <a:t>a na </a:t>
            </a:r>
            <a:r>
              <a:rPr lang="cs-CZ" sz="2200" dirty="0">
                <a:solidFill>
                  <a:srgbClr val="4F2145"/>
                </a:solidFill>
                <a:hlinkClick r:id="rId3"/>
              </a:rPr>
              <a:t>http://</a:t>
            </a:r>
            <a:r>
              <a:rPr lang="cs-CZ" sz="2200" dirty="0" smtClean="0">
                <a:solidFill>
                  <a:srgbClr val="4F2145"/>
                </a:solidFill>
                <a:hlinkClick r:id="rId3"/>
              </a:rPr>
              <a:t>www.sf-encyclopedia.com/entry/fantasy</a:t>
            </a:r>
            <a:endParaRPr lang="cs-CZ" sz="2200" dirty="0" smtClean="0">
              <a:solidFill>
                <a:srgbClr val="4F2145"/>
              </a:solidFill>
            </a:endParaRPr>
          </a:p>
          <a:p>
            <a:pPr marL="137160" indent="0">
              <a:buNone/>
            </a:pPr>
            <a:endParaRPr lang="cs-CZ" sz="2200" dirty="0">
              <a:solidFill>
                <a:srgbClr val="4F2145"/>
              </a:solidFill>
            </a:endParaRPr>
          </a:p>
          <a:p>
            <a:pPr marL="137160" indent="0">
              <a:buNone/>
            </a:pPr>
            <a:r>
              <a:rPr lang="cs-CZ" sz="2200" dirty="0" smtClean="0">
                <a:solidFill>
                  <a:srgbClr val="4F2145"/>
                </a:solidFill>
              </a:rPr>
              <a:t>Obecně můžeme tyto definice rozdělit na 2 typy:</a:t>
            </a:r>
          </a:p>
          <a:p>
            <a:pPr marL="137160" indent="0">
              <a:buNone/>
            </a:pPr>
            <a:r>
              <a:rPr lang="cs-CZ" sz="2200" b="1" dirty="0" smtClean="0">
                <a:solidFill>
                  <a:srgbClr val="FFC000"/>
                </a:solidFill>
                <a:effectLst>
                  <a:outerShdw blurRad="38100" dist="38100" dir="2700000" algn="tl">
                    <a:srgbClr val="000000">
                      <a:alpha val="43137"/>
                    </a:srgbClr>
                  </a:outerShdw>
                </a:effectLst>
              </a:rPr>
              <a:t>EXKLUZIVNÍ </a:t>
            </a:r>
            <a:r>
              <a:rPr lang="cs-CZ" sz="2200" dirty="0">
                <a:solidFill>
                  <a:srgbClr val="4F2145"/>
                </a:solidFill>
              </a:rPr>
              <a:t> </a:t>
            </a:r>
            <a:endParaRPr lang="cs-CZ" sz="2200" dirty="0" smtClean="0">
              <a:solidFill>
                <a:srgbClr val="4F2145"/>
              </a:solidFill>
            </a:endParaRPr>
          </a:p>
          <a:p>
            <a:pPr marL="0" lvl="0" indent="0" algn="just">
              <a:spcBef>
                <a:spcPts val="0"/>
              </a:spcBef>
              <a:buClrTx/>
              <a:buSzTx/>
              <a:buNone/>
            </a:pPr>
            <a:r>
              <a:rPr lang="cs-CZ" sz="2200" dirty="0" smtClean="0">
                <a:solidFill>
                  <a:srgbClr val="4F2145"/>
                </a:solidFill>
              </a:rPr>
              <a:t>- např. </a:t>
            </a:r>
            <a:r>
              <a:rPr lang="fr-FR" sz="2200" dirty="0">
                <a:solidFill>
                  <a:srgbClr val="4F2145"/>
                </a:solidFill>
              </a:rPr>
              <a:t>Louis </a:t>
            </a:r>
            <a:r>
              <a:rPr lang="fr-FR" sz="2200" dirty="0" smtClean="0">
                <a:solidFill>
                  <a:srgbClr val="4F2145"/>
                </a:solidFill>
              </a:rPr>
              <a:t>Vax</a:t>
            </a:r>
            <a:r>
              <a:rPr lang="cs-CZ" sz="2200" i="1" dirty="0" smtClean="0">
                <a:solidFill>
                  <a:srgbClr val="4F2145"/>
                </a:solidFill>
              </a:rPr>
              <a:t>:</a:t>
            </a:r>
            <a:r>
              <a:rPr lang="fr-FR" sz="2200" i="1" dirty="0" smtClean="0">
                <a:solidFill>
                  <a:srgbClr val="4F2145"/>
                </a:solidFill>
              </a:rPr>
              <a:t> </a:t>
            </a:r>
            <a:r>
              <a:rPr lang="fr-FR" sz="2200" i="1" dirty="0">
                <a:solidFill>
                  <a:srgbClr val="4F2145"/>
                </a:solidFill>
              </a:rPr>
              <a:t>L’art et la Littérature </a:t>
            </a:r>
            <a:r>
              <a:rPr lang="fr-FR" sz="2200" i="1" dirty="0" smtClean="0">
                <a:solidFill>
                  <a:srgbClr val="4F2145"/>
                </a:solidFill>
              </a:rPr>
              <a:t>fantastique</a:t>
            </a:r>
            <a:r>
              <a:rPr lang="cs-CZ" sz="2200" i="1" dirty="0" smtClean="0">
                <a:solidFill>
                  <a:srgbClr val="4F2145"/>
                </a:solidFill>
              </a:rPr>
              <a:t> </a:t>
            </a:r>
            <a:r>
              <a:rPr lang="fr-FR" sz="2200" i="1" dirty="0" smtClean="0">
                <a:solidFill>
                  <a:srgbClr val="4F2145"/>
                </a:solidFill>
              </a:rPr>
              <a:t>(1963)</a:t>
            </a:r>
            <a:r>
              <a:rPr lang="cs-CZ" sz="2200" i="1" dirty="0" smtClean="0">
                <a:solidFill>
                  <a:srgbClr val="4F2145"/>
                </a:solidFill>
              </a:rPr>
              <a:t>: </a:t>
            </a:r>
            <a:r>
              <a:rPr lang="cs-CZ" sz="2200" dirty="0">
                <a:solidFill>
                  <a:srgbClr val="4F2145"/>
                </a:solidFill>
              </a:rPr>
              <a:t>Charakteristika fantastiky pouze podle výskytu vytčených prvků (vampýři, vlkodlaci, neviditelnost a podobně</a:t>
            </a:r>
            <a:r>
              <a:rPr lang="cs-CZ" sz="2200" dirty="0" smtClean="0">
                <a:solidFill>
                  <a:srgbClr val="4F2145"/>
                </a:solidFill>
              </a:rPr>
              <a:t>).</a:t>
            </a:r>
            <a:endParaRPr lang="cs-CZ" sz="2200" dirty="0">
              <a:solidFill>
                <a:srgbClr val="4F2145"/>
              </a:solidFill>
            </a:endParaRPr>
          </a:p>
          <a:p>
            <a:pPr marL="137160" indent="0">
              <a:buNone/>
            </a:pPr>
            <a:r>
              <a:rPr lang="cs-CZ" sz="2200" dirty="0" smtClean="0">
                <a:solidFill>
                  <a:srgbClr val="4F2145"/>
                </a:solidFill>
              </a:rPr>
              <a:t>1) Co není v seznamu, nepatří do fantastiky?</a:t>
            </a:r>
          </a:p>
          <a:p>
            <a:pPr marL="137160" indent="0">
              <a:buNone/>
            </a:pPr>
            <a:r>
              <a:rPr lang="cs-CZ" sz="2200" dirty="0" smtClean="0">
                <a:solidFill>
                  <a:srgbClr val="4F2145"/>
                </a:solidFill>
              </a:rPr>
              <a:t>2) Definice nutně časem zastarává – objevují se nové fantastické prvky</a:t>
            </a:r>
            <a:endParaRPr lang="fr-FR" sz="2200" dirty="0">
              <a:solidFill>
                <a:srgbClr val="4F2145"/>
              </a:solidFill>
            </a:endParaRPr>
          </a:p>
          <a:p>
            <a:pPr marL="137160" indent="0">
              <a:buNone/>
            </a:pPr>
            <a:endParaRPr lang="cs-CZ" sz="2200" dirty="0">
              <a:solidFill>
                <a:srgbClr val="4F2145"/>
              </a:solidFill>
            </a:endParaRPr>
          </a:p>
          <a:p>
            <a:pPr marL="137160" indent="0">
              <a:buNone/>
            </a:pPr>
            <a:endParaRPr lang="cs-CZ" sz="2200" dirty="0">
              <a:solidFill>
                <a:srgbClr val="4F2145"/>
              </a:solidFill>
            </a:endParaRPr>
          </a:p>
          <a:p>
            <a:pPr marL="137160" indent="0">
              <a:buNone/>
            </a:pPr>
            <a:endParaRPr lang="cs-CZ" sz="2200" b="1" dirty="0" smtClean="0">
              <a:solidFill>
                <a:srgbClr val="4F2145"/>
              </a:solidFill>
            </a:endParaRPr>
          </a:p>
          <a:p>
            <a:pPr marL="137160" indent="0">
              <a:buNone/>
            </a:pPr>
            <a:endParaRPr lang="cs-CZ" sz="2200" dirty="0">
              <a:solidFill>
                <a:srgbClr val="4F2145"/>
              </a:solidFill>
            </a:endParaRPr>
          </a:p>
        </p:txBody>
      </p:sp>
      <p:sp>
        <p:nvSpPr>
          <p:cNvPr id="4" name="Obdélník 3"/>
          <p:cNvSpPr/>
          <p:nvPr/>
        </p:nvSpPr>
        <p:spPr>
          <a:xfrm>
            <a:off x="580330" y="1535381"/>
            <a:ext cx="3908442" cy="493277"/>
          </a:xfrm>
          <a:prstGeom prst="rect">
            <a:avLst/>
          </a:prstGeom>
        </p:spPr>
        <p:txBody>
          <a:bodyPr wrap="none">
            <a:spAutoFit/>
          </a:bodyPr>
          <a:lstStyle/>
          <a:p>
            <a:pPr>
              <a:lnSpc>
                <a:spcPct val="115000"/>
              </a:lnSpc>
              <a:spcAft>
                <a:spcPts val="1000"/>
              </a:spcAft>
            </a:pPr>
            <a:r>
              <a:rPr lang="cs-CZ" sz="2400" b="1" dirty="0">
                <a:solidFill>
                  <a:srgbClr val="4F2145"/>
                </a:solidFill>
                <a:ea typeface="Calibri"/>
                <a:cs typeface="Times New Roman"/>
              </a:rPr>
              <a:t>A co ještě nějaká definice?</a:t>
            </a:r>
            <a:endParaRPr lang="cs-CZ" sz="2400" b="1" dirty="0">
              <a:solidFill>
                <a:srgbClr val="4F2145"/>
              </a:solidFill>
              <a:effectLst/>
              <a:ea typeface="Calibri"/>
              <a:cs typeface="Times New Roman"/>
            </a:endParaRPr>
          </a:p>
        </p:txBody>
      </p:sp>
      <p:sp>
        <p:nvSpPr>
          <p:cNvPr id="5" name="Šipka doleva 4"/>
          <p:cNvSpPr/>
          <p:nvPr/>
        </p:nvSpPr>
        <p:spPr>
          <a:xfrm>
            <a:off x="5968235" y="5013176"/>
            <a:ext cx="2088232" cy="899621"/>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cs-CZ" sz="2200" b="1" dirty="0" smtClean="0">
                <a:solidFill>
                  <a:srgbClr val="4F2145"/>
                </a:solidFill>
              </a:rPr>
              <a:t>2 problémy</a:t>
            </a:r>
            <a:endParaRPr lang="cs-CZ" sz="2200" b="1" dirty="0">
              <a:solidFill>
                <a:srgbClr val="4F2145"/>
              </a:solidFill>
            </a:endParaRPr>
          </a:p>
        </p:txBody>
      </p:sp>
      <p:sp>
        <p:nvSpPr>
          <p:cNvPr id="6" name="Šipka doleva 5"/>
          <p:cNvSpPr/>
          <p:nvPr/>
        </p:nvSpPr>
        <p:spPr>
          <a:xfrm>
            <a:off x="1187624" y="6165304"/>
            <a:ext cx="5824727" cy="668478"/>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 výčet prvků je poněkud mechanický</a:t>
            </a:r>
            <a:endParaRPr lang="cs-CZ" sz="2200" b="1" dirty="0">
              <a:solidFill>
                <a:srgbClr val="4F2145"/>
              </a:solidFill>
            </a:endParaRPr>
          </a:p>
        </p:txBody>
      </p:sp>
    </p:spTree>
    <p:extLst>
      <p:ext uri="{BB962C8B-B14F-4D97-AF65-F5344CB8AC3E}">
        <p14:creationId xmlns:p14="http://schemas.microsoft.com/office/powerpoint/2010/main" val="73529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1+#ppt_w/2"/>
                                          </p:val>
                                        </p:tav>
                                        <p:tav tm="100000">
                                          <p:val>
                                            <p:strVal val="#ppt_x"/>
                                          </p:val>
                                        </p:tav>
                                      </p:tavLst>
                                    </p:anim>
                                    <p:anim calcmode="lin" valueType="num">
                                      <p:cBhvr additive="base">
                                        <p:cTn id="3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barn(inVertical)">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barn(inVertical)">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1+#ppt_w/2"/>
                                          </p:val>
                                        </p:tav>
                                        <p:tav tm="100000">
                                          <p:val>
                                            <p:strVal val="#ppt_x"/>
                                          </p:val>
                                        </p:tav>
                                      </p:tavLst>
                                    </p:anim>
                                    <p:anim calcmode="lin" valueType="num">
                                      <p:cBhvr additive="base">
                                        <p:cTn id="5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3999" cy="6858000"/>
          </a:xfrm>
        </p:spPr>
        <p:txBody>
          <a:bodyPr/>
          <a:lstStyle/>
          <a:p>
            <a:pPr marL="137160" indent="0">
              <a:buNone/>
            </a:pPr>
            <a:r>
              <a:rPr lang="cs-CZ" sz="2400" b="1" dirty="0" smtClean="0">
                <a:solidFill>
                  <a:srgbClr val="FFC000"/>
                </a:solidFill>
                <a:effectLst>
                  <a:outerShdw blurRad="38100" dist="38100" dir="2700000" algn="tl">
                    <a:srgbClr val="000000">
                      <a:alpha val="43137"/>
                    </a:srgbClr>
                  </a:outerShdw>
                </a:effectLst>
              </a:rPr>
              <a:t>INKLUZIVNÍ DEFINICE</a:t>
            </a:r>
          </a:p>
          <a:p>
            <a:pPr marL="137160" indent="0">
              <a:buNone/>
            </a:pPr>
            <a:endParaRPr lang="cs-CZ" sz="2400" b="1" dirty="0">
              <a:solidFill>
                <a:srgbClr val="FFC000"/>
              </a:solidFill>
              <a:effectLst>
                <a:outerShdw blurRad="38100" dist="38100" dir="2700000" algn="tl">
                  <a:srgbClr val="000000">
                    <a:alpha val="43137"/>
                  </a:srgbClr>
                </a:outerShdw>
              </a:effectLst>
            </a:endParaRPr>
          </a:p>
          <a:p>
            <a:pPr marL="137160" indent="0">
              <a:buNone/>
            </a:pPr>
            <a:endParaRPr lang="cs-CZ" sz="2400" b="1" dirty="0" smtClean="0">
              <a:solidFill>
                <a:srgbClr val="FFC000"/>
              </a:solidFill>
              <a:effectLst>
                <a:outerShdw blurRad="38100" dist="38100" dir="2700000" algn="tl">
                  <a:srgbClr val="000000">
                    <a:alpha val="43137"/>
                  </a:srgbClr>
                </a:outerShdw>
              </a:effectLst>
            </a:endParaRPr>
          </a:p>
          <a:p>
            <a:pPr marL="137160" indent="0">
              <a:buNone/>
            </a:pPr>
            <a:endParaRPr lang="cs-CZ" sz="2400" b="1" dirty="0" smtClean="0">
              <a:solidFill>
                <a:srgbClr val="FFC000"/>
              </a:solidFill>
              <a:effectLst>
                <a:outerShdw blurRad="38100" dist="38100" dir="2700000" algn="tl">
                  <a:srgbClr val="000000">
                    <a:alpha val="43137"/>
                  </a:srgbClr>
                </a:outerShdw>
              </a:effectLst>
            </a:endParaRPr>
          </a:p>
          <a:p>
            <a:pPr marL="137160" indent="0">
              <a:buNone/>
            </a:pPr>
            <a:r>
              <a:rPr lang="cs-CZ" sz="2200" dirty="0" smtClean="0">
                <a:solidFill>
                  <a:srgbClr val="4F2145"/>
                </a:solidFill>
              </a:rPr>
              <a:t>Např. </a:t>
            </a:r>
            <a:r>
              <a:rPr lang="cs-CZ" sz="2200" dirty="0" err="1" smtClean="0">
                <a:solidFill>
                  <a:srgbClr val="4F2145"/>
                </a:solidFill>
              </a:rPr>
              <a:t>Kathryn</a:t>
            </a:r>
            <a:r>
              <a:rPr lang="cs-CZ" sz="2200" dirty="0" smtClean="0">
                <a:solidFill>
                  <a:srgbClr val="4F2145"/>
                </a:solidFill>
              </a:rPr>
              <a:t> </a:t>
            </a:r>
            <a:r>
              <a:rPr lang="cs-CZ" sz="2200" dirty="0" err="1" smtClean="0">
                <a:solidFill>
                  <a:srgbClr val="4F2145"/>
                </a:solidFill>
              </a:rPr>
              <a:t>Hume</a:t>
            </a:r>
            <a:r>
              <a:rPr lang="cs-CZ" sz="2200" dirty="0" smtClean="0">
                <a:solidFill>
                  <a:srgbClr val="4F2145"/>
                </a:solidFill>
              </a:rPr>
              <a:t>: </a:t>
            </a:r>
            <a:r>
              <a:rPr lang="cs-CZ" sz="2200" i="1" dirty="0" smtClean="0">
                <a:solidFill>
                  <a:srgbClr val="4F2145"/>
                </a:solidFill>
              </a:rPr>
              <a:t>Fantasy and Mimesis </a:t>
            </a:r>
            <a:r>
              <a:rPr lang="cs-CZ" sz="2200" dirty="0" smtClean="0">
                <a:solidFill>
                  <a:srgbClr val="4F2145"/>
                </a:solidFill>
              </a:rPr>
              <a:t>(1984) </a:t>
            </a:r>
            <a:r>
              <a:rPr lang="cs-CZ" sz="2200" i="1" dirty="0" smtClean="0">
                <a:solidFill>
                  <a:srgbClr val="4F2145"/>
                </a:solidFill>
              </a:rPr>
              <a:t>„[fantastika] je </a:t>
            </a:r>
            <a:r>
              <a:rPr lang="cs-CZ" sz="2200" i="1" dirty="0">
                <a:solidFill>
                  <a:srgbClr val="4F2145"/>
                </a:solidFill>
              </a:rPr>
              <a:t>jakákoliv odchylka od konsenzuální reality, impuls vrozený literatuře, jež se projevuje v nesčetných variacích, od monstra k metafoře.“</a:t>
            </a:r>
          </a:p>
          <a:p>
            <a:pPr marL="137160" indent="0">
              <a:buNone/>
            </a:pPr>
            <a:r>
              <a:rPr lang="cs-CZ" sz="2200" dirty="0" smtClean="0">
                <a:solidFill>
                  <a:srgbClr val="4F2145"/>
                </a:solidFill>
              </a:rPr>
              <a:t>Tušíte zde problém? </a:t>
            </a:r>
          </a:p>
          <a:p>
            <a:pPr marL="137160" indent="0">
              <a:buNone/>
            </a:pPr>
            <a:endParaRPr lang="cs-CZ" sz="2200" dirty="0">
              <a:solidFill>
                <a:srgbClr val="4F2145"/>
              </a:solidFill>
            </a:endParaRPr>
          </a:p>
          <a:p>
            <a:pPr marL="137160" indent="0">
              <a:buNone/>
            </a:pPr>
            <a:endParaRPr lang="cs-CZ" sz="2200" dirty="0" smtClean="0">
              <a:solidFill>
                <a:srgbClr val="4F2145"/>
              </a:solidFill>
            </a:endParaRPr>
          </a:p>
          <a:p>
            <a:pPr marL="137160" indent="0">
              <a:buNone/>
            </a:pPr>
            <a:endParaRPr lang="cs-CZ" sz="2200" dirty="0">
              <a:solidFill>
                <a:srgbClr val="4F2145"/>
              </a:solidFill>
            </a:endParaRPr>
          </a:p>
          <a:p>
            <a:pPr marL="137160" indent="0">
              <a:buNone/>
            </a:pPr>
            <a:endParaRPr lang="cs-CZ" sz="2200" dirty="0" smtClean="0">
              <a:solidFill>
                <a:srgbClr val="4F2145"/>
              </a:solidFill>
            </a:endParaRPr>
          </a:p>
          <a:p>
            <a:pPr marL="137160" indent="0">
              <a:buNone/>
            </a:pPr>
            <a:r>
              <a:rPr lang="cs-CZ" sz="2200" dirty="0" smtClean="0">
                <a:solidFill>
                  <a:srgbClr val="4F2145"/>
                </a:solidFill>
              </a:rPr>
              <a:t>Potřebujeme </a:t>
            </a:r>
            <a:r>
              <a:rPr lang="cs-CZ" sz="2200" dirty="0">
                <a:solidFill>
                  <a:srgbClr val="4F2145"/>
                </a:solidFill>
              </a:rPr>
              <a:t>maximálně otevřenou definici, </a:t>
            </a:r>
            <a:r>
              <a:rPr lang="cs-CZ" sz="2200" dirty="0" smtClean="0">
                <a:solidFill>
                  <a:srgbClr val="4F2145"/>
                </a:solidFill>
              </a:rPr>
              <a:t>která zahrne maximum fantastických děl, bude platit i za několik desítek let a bude odlišovat mezi texty vznikajícími jako výpověď o něčem, v co autor věří (náboženská literatura, únos mimozemšťany), a mezi úmyslným použitím </a:t>
            </a:r>
            <a:r>
              <a:rPr lang="cs-CZ" sz="2200" b="1" dirty="0" smtClean="0">
                <a:solidFill>
                  <a:srgbClr val="FFC000"/>
                </a:solidFill>
                <a:effectLst>
                  <a:outerShdw blurRad="38100" dist="38100" dir="2700000" algn="tl">
                    <a:srgbClr val="000000">
                      <a:alpha val="43137"/>
                    </a:srgbClr>
                  </a:outerShdw>
                </a:effectLst>
              </a:rPr>
              <a:t>FANTASTICKÝCH </a:t>
            </a:r>
            <a:r>
              <a:rPr lang="cs-CZ" sz="2200" b="1" dirty="0" smtClean="0">
                <a:solidFill>
                  <a:srgbClr val="FFC000"/>
                </a:solidFill>
                <a:effectLst>
                  <a:outerShdw blurRad="38100" dist="38100" dir="2700000" algn="tl">
                    <a:srgbClr val="000000">
                      <a:alpha val="43137"/>
                    </a:srgbClr>
                  </a:outerShdw>
                </a:effectLst>
              </a:rPr>
              <a:t>PRVKŮ</a:t>
            </a:r>
            <a:r>
              <a:rPr lang="cs-CZ" sz="2200" dirty="0" smtClean="0">
                <a:solidFill>
                  <a:srgbClr val="FFC000"/>
                </a:solidFill>
              </a:rPr>
              <a:t>.</a:t>
            </a:r>
            <a:endParaRPr lang="cs-CZ" sz="2200" b="1" dirty="0">
              <a:solidFill>
                <a:srgbClr val="FFC000"/>
              </a:solidFill>
              <a:effectLst>
                <a:outerShdw blurRad="38100" dist="38100" dir="2700000" algn="tl">
                  <a:srgbClr val="000000">
                    <a:alpha val="43137"/>
                  </a:srgbClr>
                </a:outerShdw>
              </a:effectLst>
            </a:endParaRPr>
          </a:p>
        </p:txBody>
      </p:sp>
      <p:sp>
        <p:nvSpPr>
          <p:cNvPr id="4" name="Šipka doleva 3"/>
          <p:cNvSpPr/>
          <p:nvPr/>
        </p:nvSpPr>
        <p:spPr>
          <a:xfrm>
            <a:off x="179512" y="637153"/>
            <a:ext cx="8640960" cy="1152128"/>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Aneb zahrnující, všeobecné: maximálně otevřené, aby pojaly co nejvíc fantastických děl</a:t>
            </a:r>
            <a:endParaRPr lang="cs-CZ" sz="2200" b="1" dirty="0">
              <a:solidFill>
                <a:srgbClr val="4F2145"/>
              </a:solidFill>
            </a:endParaRPr>
          </a:p>
        </p:txBody>
      </p:sp>
      <p:sp>
        <p:nvSpPr>
          <p:cNvPr id="5" name="Šipka doleva 4"/>
          <p:cNvSpPr/>
          <p:nvPr/>
        </p:nvSpPr>
        <p:spPr>
          <a:xfrm>
            <a:off x="179512" y="3187343"/>
            <a:ext cx="8640960" cy="1866528"/>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Až příliš všezahrnující –neodlišuje produkty halucinací, víru v únos mimozemšťany ani náboženské texty od beletrie s fantastickými prvky</a:t>
            </a:r>
            <a:endParaRPr lang="cs-CZ" sz="2200" b="1" dirty="0">
              <a:solidFill>
                <a:srgbClr val="4F2145"/>
              </a:solidFill>
            </a:endParaRPr>
          </a:p>
        </p:txBody>
      </p:sp>
      <p:sp>
        <p:nvSpPr>
          <p:cNvPr id="6" name="Šipka doleva 5"/>
          <p:cNvSpPr/>
          <p:nvPr/>
        </p:nvSpPr>
        <p:spPr>
          <a:xfrm>
            <a:off x="5292080" y="6165797"/>
            <a:ext cx="3528392" cy="692696"/>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A je přesně co?</a:t>
            </a:r>
            <a:endParaRPr lang="cs-CZ" sz="2200" b="1" dirty="0">
              <a:solidFill>
                <a:srgbClr val="4F2145"/>
              </a:solidFill>
            </a:endParaRPr>
          </a:p>
        </p:txBody>
      </p:sp>
    </p:spTree>
    <p:extLst>
      <p:ext uri="{BB962C8B-B14F-4D97-AF65-F5344CB8AC3E}">
        <p14:creationId xmlns:p14="http://schemas.microsoft.com/office/powerpoint/2010/main" val="312540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barn(inVertical)">
                                      <p:cBhvr>
                                        <p:cTn id="29" dur="500"/>
                                        <p:tgtEl>
                                          <p:spTgt spid="3">
                                            <p:txEl>
                                              <p:pRg st="10" end="1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sz="quarter" idx="4294967295"/>
          </p:nvPr>
        </p:nvSpPr>
        <p:spPr>
          <a:xfrm>
            <a:off x="-1" y="707886"/>
            <a:ext cx="9143999" cy="6129912"/>
          </a:xfrm>
          <a:prstGeom prst="rect">
            <a:avLst/>
          </a:prstGeom>
        </p:spPr>
        <p:txBody>
          <a:bodyPr>
            <a:normAutofit/>
          </a:bodyPr>
          <a:lstStyle/>
          <a:p>
            <a:pPr marL="137160" indent="0" algn="just">
              <a:buNone/>
            </a:pPr>
            <a:r>
              <a:rPr lang="cs-CZ" sz="2400" b="1" dirty="0">
                <a:solidFill>
                  <a:srgbClr val="FFC000"/>
                </a:solidFill>
                <a:effectLst>
                  <a:outerShdw blurRad="38100" dist="38100" dir="2700000" algn="tl">
                    <a:srgbClr val="000000">
                      <a:alpha val="43137"/>
                    </a:srgbClr>
                  </a:outerShdw>
                </a:effectLst>
              </a:rPr>
              <a:t>Z</a:t>
            </a:r>
            <a:r>
              <a:rPr lang="cs-CZ" sz="2400" b="1" dirty="0" smtClean="0">
                <a:solidFill>
                  <a:srgbClr val="FFC000"/>
                </a:solidFill>
                <a:effectLst>
                  <a:outerShdw blurRad="38100" dist="38100" dir="2700000" algn="tl">
                    <a:srgbClr val="000000">
                      <a:alpha val="43137"/>
                    </a:srgbClr>
                  </a:outerShdw>
                </a:effectLst>
              </a:rPr>
              <a:t>áměrná </a:t>
            </a:r>
            <a:r>
              <a:rPr lang="cs-CZ" sz="2400" b="1" dirty="0">
                <a:solidFill>
                  <a:srgbClr val="FFC000"/>
                </a:solidFill>
                <a:effectLst>
                  <a:outerShdw blurRad="38100" dist="38100" dir="2700000" algn="tl">
                    <a:srgbClr val="000000">
                      <a:alpha val="43137"/>
                    </a:srgbClr>
                  </a:outerShdw>
                </a:effectLst>
              </a:rPr>
              <a:t>odlišnost od konsenzuální </a:t>
            </a:r>
            <a:r>
              <a:rPr lang="cs-CZ" sz="2400" b="1" dirty="0" smtClean="0">
                <a:solidFill>
                  <a:srgbClr val="FFC000"/>
                </a:solidFill>
                <a:effectLst>
                  <a:outerShdw blurRad="38100" dist="38100" dir="2700000" algn="tl">
                    <a:srgbClr val="000000">
                      <a:alpha val="43137"/>
                    </a:srgbClr>
                  </a:outerShdw>
                </a:effectLst>
              </a:rPr>
              <a:t>reality </a:t>
            </a:r>
            <a:r>
              <a:rPr lang="cs-CZ" sz="2400" dirty="0" smtClean="0">
                <a:solidFill>
                  <a:srgbClr val="4F2145"/>
                </a:solidFill>
              </a:rPr>
              <a:t>– </a:t>
            </a:r>
            <a:r>
              <a:rPr lang="cs-CZ" sz="2200" dirty="0" smtClean="0">
                <a:solidFill>
                  <a:srgbClr val="4F2145"/>
                </a:solidFill>
              </a:rPr>
              <a:t>může nabývat mnoha </a:t>
            </a:r>
            <a:r>
              <a:rPr lang="cs-CZ" sz="2200" dirty="0" smtClean="0">
                <a:solidFill>
                  <a:srgbClr val="4F2145"/>
                </a:solidFill>
              </a:rPr>
              <a:t>podob.</a:t>
            </a:r>
            <a:endParaRPr lang="cs-CZ" sz="2400" dirty="0" smtClean="0">
              <a:solidFill>
                <a:srgbClr val="4F2145"/>
              </a:solidFill>
            </a:endParaRPr>
          </a:p>
          <a:p>
            <a:pPr marL="0" indent="0" algn="just">
              <a:buClr>
                <a:srgbClr val="660033"/>
              </a:buClr>
              <a:buNone/>
            </a:pPr>
            <a:r>
              <a:rPr lang="cs-CZ" sz="2400" b="1" dirty="0">
                <a:solidFill>
                  <a:srgbClr val="FFC000"/>
                </a:solidFill>
                <a:effectLst>
                  <a:outerShdw blurRad="38100" dist="38100" dir="2700000" algn="tl">
                    <a:srgbClr val="000000">
                      <a:alpha val="43137"/>
                    </a:srgbClr>
                  </a:outerShdw>
                </a:effectLst>
              </a:rPr>
              <a:t>P</a:t>
            </a:r>
            <a:r>
              <a:rPr lang="cs-CZ" sz="2400" b="1" dirty="0" smtClean="0">
                <a:solidFill>
                  <a:srgbClr val="FFC000"/>
                </a:solidFill>
                <a:effectLst>
                  <a:outerShdw blurRad="38100" dist="38100" dir="2700000" algn="tl">
                    <a:srgbClr val="000000">
                      <a:alpha val="43137"/>
                    </a:srgbClr>
                  </a:outerShdw>
                </a:effectLst>
              </a:rPr>
              <a:t>ozměněný historický </a:t>
            </a:r>
            <a:r>
              <a:rPr lang="cs-CZ" sz="2400" b="1" dirty="0">
                <a:solidFill>
                  <a:srgbClr val="FFC000"/>
                </a:solidFill>
                <a:effectLst>
                  <a:outerShdw blurRad="38100" dist="38100" dir="2700000" algn="tl">
                    <a:srgbClr val="000000">
                      <a:alpha val="43137"/>
                    </a:srgbClr>
                  </a:outerShdw>
                </a:effectLst>
              </a:rPr>
              <a:t>vývoj </a:t>
            </a:r>
            <a:r>
              <a:rPr lang="cs-CZ" sz="2200" dirty="0">
                <a:solidFill>
                  <a:srgbClr val="4F2145"/>
                </a:solidFill>
              </a:rPr>
              <a:t>v případě alternativní </a:t>
            </a:r>
            <a:r>
              <a:rPr lang="cs-CZ" sz="2200" dirty="0" smtClean="0">
                <a:solidFill>
                  <a:srgbClr val="4F2145"/>
                </a:solidFill>
              </a:rPr>
              <a:t>historie: </a:t>
            </a:r>
          </a:p>
          <a:p>
            <a:pPr marL="0" indent="0" algn="just">
              <a:buClr>
                <a:srgbClr val="660033"/>
              </a:buClr>
              <a:buNone/>
            </a:pPr>
            <a:r>
              <a:rPr lang="cs-CZ" sz="2200" dirty="0" smtClean="0">
                <a:solidFill>
                  <a:srgbClr val="4F2145"/>
                </a:solidFill>
              </a:rPr>
              <a:t>CO KDYBY… nacisté vyhráli 2. světovou válku / Československo nepřistoupilo na Mnichovskou dohodu apod.</a:t>
            </a:r>
          </a:p>
          <a:p>
            <a:pPr marL="0" indent="0">
              <a:buClr>
                <a:srgbClr val="660033"/>
              </a:buClr>
              <a:buNone/>
            </a:pPr>
            <a:endParaRPr lang="cs-CZ" sz="2200" dirty="0" smtClean="0">
              <a:solidFill>
                <a:srgbClr val="4F2145"/>
              </a:solidFill>
            </a:endParaRPr>
          </a:p>
          <a:p>
            <a:pPr marL="0" indent="0">
              <a:buClr>
                <a:srgbClr val="660033"/>
              </a:buClr>
              <a:buNone/>
            </a:pPr>
            <a:r>
              <a:rPr lang="cs-CZ" sz="2200" dirty="0">
                <a:solidFill>
                  <a:srgbClr val="4F2145"/>
                </a:solidFill>
              </a:rPr>
              <a:t>Z</a:t>
            </a:r>
            <a:r>
              <a:rPr lang="cs-CZ" sz="2200" dirty="0" smtClean="0">
                <a:solidFill>
                  <a:srgbClr val="4F2145"/>
                </a:solidFill>
              </a:rPr>
              <a:t>asazení </a:t>
            </a:r>
            <a:r>
              <a:rPr lang="cs-CZ" sz="2200" dirty="0">
                <a:solidFill>
                  <a:srgbClr val="4F2145"/>
                </a:solidFill>
              </a:rPr>
              <a:t>do </a:t>
            </a:r>
            <a:r>
              <a:rPr lang="cs-CZ" sz="2400" b="1" dirty="0" smtClean="0">
                <a:solidFill>
                  <a:srgbClr val="FFC000"/>
                </a:solidFill>
                <a:effectLst>
                  <a:outerShdw blurRad="38100" dist="38100" dir="2700000" algn="tl">
                    <a:srgbClr val="000000">
                      <a:alpha val="43137"/>
                    </a:srgbClr>
                  </a:outerShdw>
                </a:effectLst>
              </a:rPr>
              <a:t>budoucího fikčního světa</a:t>
            </a:r>
            <a:endParaRPr lang="cs-CZ" sz="2400" dirty="0">
              <a:solidFill>
                <a:srgbClr val="4F2145"/>
              </a:solidFill>
            </a:endParaRPr>
          </a:p>
          <a:p>
            <a:pPr marL="0" indent="0">
              <a:buClr>
                <a:srgbClr val="660033"/>
              </a:buClr>
              <a:buNone/>
            </a:pPr>
            <a:r>
              <a:rPr lang="cs-CZ" sz="2200" dirty="0" smtClean="0">
                <a:solidFill>
                  <a:srgbClr val="4F2145"/>
                </a:solidFill>
              </a:rPr>
              <a:t> Jak bude vypadat svět za 100 let? </a:t>
            </a:r>
          </a:p>
          <a:p>
            <a:pPr marL="0" indent="0">
              <a:buClr>
                <a:srgbClr val="660033"/>
              </a:buClr>
              <a:buNone/>
            </a:pPr>
            <a:r>
              <a:rPr lang="cs-CZ" sz="2200" dirty="0">
                <a:solidFill>
                  <a:srgbClr val="4F2145"/>
                </a:solidFill>
              </a:rPr>
              <a:t> </a:t>
            </a:r>
            <a:r>
              <a:rPr lang="cs-CZ" sz="2200" dirty="0" smtClean="0">
                <a:solidFill>
                  <a:srgbClr val="4F2145"/>
                </a:solidFill>
              </a:rPr>
              <a:t>Jak se změní společnost, podoba člověka?</a:t>
            </a:r>
          </a:p>
          <a:p>
            <a:pPr marL="0" indent="0">
              <a:buClr>
                <a:srgbClr val="660033"/>
              </a:buClr>
              <a:buNone/>
            </a:pPr>
            <a:r>
              <a:rPr lang="cs-CZ" sz="2200" dirty="0" smtClean="0">
                <a:solidFill>
                  <a:srgbClr val="4F2145"/>
                </a:solidFill>
              </a:rPr>
              <a:t> K čemu spějí současné tendence?</a:t>
            </a:r>
          </a:p>
        </p:txBody>
      </p:sp>
      <p:sp>
        <p:nvSpPr>
          <p:cNvPr id="3" name="Zástupný symbol pro číslo snímku 2"/>
          <p:cNvSpPr>
            <a:spLocks noGrp="1"/>
          </p:cNvSpPr>
          <p:nvPr>
            <p:ph type="sldNum" sz="quarter" idx="4294967295"/>
          </p:nvPr>
        </p:nvSpPr>
        <p:spPr>
          <a:xfrm>
            <a:off x="7732020" y="6523474"/>
            <a:ext cx="876300" cy="247650"/>
          </a:xfrm>
          <a:prstGeom prst="rect">
            <a:avLst/>
          </a:prstGeom>
        </p:spPr>
        <p:txBody>
          <a:bodyPr/>
          <a:lstStyle/>
          <a:p>
            <a:fld id="{E16EF6DA-FB22-4A4B-9D47-E41F874BAA9A}" type="slidenum">
              <a:rPr lang="cs-CZ" sz="2200" smtClean="0"/>
              <a:t>28</a:t>
            </a:fld>
            <a:endParaRPr lang="cs-CZ" sz="2200"/>
          </a:p>
        </p:txBody>
      </p:sp>
      <p:pic>
        <p:nvPicPr>
          <p:cNvPr id="1027" name="Picture 3" descr="C:\Users\jesterka\Desktop\n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1" y="2618017"/>
            <a:ext cx="3419871" cy="3083065"/>
          </a:xfrm>
          <a:prstGeom prst="roundRect">
            <a:avLst/>
          </a:prstGeom>
          <a:noFill/>
          <a:effectLst>
            <a:outerShdw blurRad="50800" dist="38100" dir="2700000" algn="tl" rotWithShape="0">
              <a:prstClr val="black">
                <a:alpha val="40000"/>
              </a:prstClr>
            </a:outerShdw>
            <a:softEdge rad="63500"/>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0621" y="4725144"/>
            <a:ext cx="2698182" cy="1951877"/>
          </a:xfrm>
          <a:prstGeom prst="roundRect">
            <a:avLst/>
          </a:prstGeom>
          <a:noFill/>
          <a:ln>
            <a:noFill/>
          </a:ln>
          <a:effectLst>
            <a:outerShdw blurRad="50800" dist="38100" dir="2700000" algn="tl" rotWithShape="0">
              <a:prstClr val="black">
                <a:alpha val="40000"/>
              </a:prst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2107696" y="0"/>
            <a:ext cx="4800353" cy="707886"/>
          </a:xfrm>
          <a:prstGeom prst="rect">
            <a:avLst/>
          </a:prstGeom>
          <a:effectLst>
            <a:outerShdw blurRad="50800" dist="38100" dir="2700000" algn="tl" rotWithShape="0">
              <a:prstClr val="black">
                <a:alpha val="40000"/>
              </a:prstClr>
            </a:outerShdw>
          </a:effectLst>
        </p:spPr>
        <p:txBody>
          <a:bodyPr wrap="none">
            <a:spAutoFit/>
          </a:bodyPr>
          <a:lstStyle/>
          <a:p>
            <a:pPr marL="137160" lvl="0">
              <a:spcBef>
                <a:spcPct val="20000"/>
              </a:spcBef>
              <a:buClr>
                <a:srgbClr val="F2E8AC">
                  <a:shade val="95000"/>
                </a:srgbClr>
              </a:buClr>
              <a:buSzPct val="65000"/>
            </a:pPr>
            <a:r>
              <a:rPr lang="cs-CZ" sz="4000" b="1" dirty="0">
                <a:solidFill>
                  <a:srgbClr val="FFC000"/>
                </a:solidFill>
                <a:effectLst>
                  <a:outerShdw blurRad="38100" dist="38100" dir="2700000" algn="tl">
                    <a:srgbClr val="000000">
                      <a:alpha val="43137"/>
                    </a:srgbClr>
                  </a:outerShdw>
                </a:effectLst>
                <a:latin typeface="+mj-lt"/>
              </a:rPr>
              <a:t>Fantastický prvek </a:t>
            </a:r>
          </a:p>
        </p:txBody>
      </p:sp>
    </p:spTree>
    <p:extLst>
      <p:ext uri="{BB962C8B-B14F-4D97-AF65-F5344CB8AC3E}">
        <p14:creationId xmlns:p14="http://schemas.microsoft.com/office/powerpoint/2010/main" val="374402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arn(inVertical)">
                                      <p:cBhvr>
                                        <p:cTn id="12" dur="500"/>
                                        <p:tgtEl>
                                          <p:spTgt spid="2">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arn(inVertic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barn(inVertical)">
                                      <p:cBhvr>
                                        <p:cTn id="30" dur="500"/>
                                        <p:tgtEl>
                                          <p:spTgt spid="2">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2">
                                            <p:txEl>
                                              <p:pRg st="7" end="7"/>
                                            </p:txEl>
                                          </p:spTgt>
                                        </p:tgtEl>
                                        <p:attrNameLst>
                                          <p:attrName>style.visibility</p:attrName>
                                        </p:attrNameLst>
                                      </p:cBhvr>
                                      <p:to>
                                        <p:strVal val="visible"/>
                                      </p:to>
                                    </p:set>
                                    <p:animEffect transition="in" filter="barn(inVertical)">
                                      <p:cBhvr>
                                        <p:cTn id="36" dur="500"/>
                                        <p:tgtEl>
                                          <p:spTgt spid="2">
                                            <p:txEl>
                                              <p:pRg st="7" end="7"/>
                                            </p:txEl>
                                          </p:spTgt>
                                        </p:tgtEl>
                                      </p:cBhvr>
                                    </p:animEffect>
                                  </p:childTnLst>
                                </p:cTn>
                              </p:par>
                            </p:childTnLst>
                          </p:cTn>
                        </p:par>
                        <p:par>
                          <p:cTn id="37" fill="hold">
                            <p:stCondLst>
                              <p:cond delay="500"/>
                            </p:stCondLst>
                            <p:childTnLst>
                              <p:par>
                                <p:cTn id="38" presetID="2" presetClass="entr" presetSubtype="4" fill="hold" nodeType="afterEffect">
                                  <p:stCondLst>
                                    <p:cond delay="0"/>
                                  </p:stCondLst>
                                  <p:childTnLst>
                                    <p:set>
                                      <p:cBhvr>
                                        <p:cTn id="39" dur="1" fill="hold">
                                          <p:stCondLst>
                                            <p:cond delay="0"/>
                                          </p:stCondLst>
                                        </p:cTn>
                                        <p:tgtEl>
                                          <p:spTgt spid="1028"/>
                                        </p:tgtEl>
                                        <p:attrNameLst>
                                          <p:attrName>style.visibility</p:attrName>
                                        </p:attrNameLst>
                                      </p:cBhvr>
                                      <p:to>
                                        <p:strVal val="visible"/>
                                      </p:to>
                                    </p:set>
                                    <p:anim calcmode="lin" valueType="num">
                                      <p:cBhvr additive="base">
                                        <p:cTn id="40" dur="500" fill="hold"/>
                                        <p:tgtEl>
                                          <p:spTgt spid="1028"/>
                                        </p:tgtEl>
                                        <p:attrNameLst>
                                          <p:attrName>ppt_x</p:attrName>
                                        </p:attrNameLst>
                                      </p:cBhvr>
                                      <p:tavLst>
                                        <p:tav tm="0">
                                          <p:val>
                                            <p:strVal val="#ppt_x"/>
                                          </p:val>
                                        </p:tav>
                                        <p:tav tm="100000">
                                          <p:val>
                                            <p:strVal val="#ppt_x"/>
                                          </p:val>
                                        </p:tav>
                                      </p:tavLst>
                                    </p:anim>
                                    <p:anim calcmode="lin" valueType="num">
                                      <p:cBhvr additive="base">
                                        <p:cTn id="41"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26110" y="0"/>
            <a:ext cx="9144000" cy="6800780"/>
          </a:xfrm>
        </p:spPr>
        <p:txBody>
          <a:bodyPr>
            <a:normAutofit lnSpcReduction="10000"/>
          </a:bodyPr>
          <a:lstStyle/>
          <a:p>
            <a:pPr marL="0" lvl="0" indent="0" algn="just">
              <a:buClr>
                <a:srgbClr val="660033"/>
              </a:buClr>
              <a:buNone/>
            </a:pPr>
            <a:r>
              <a:rPr lang="cs-CZ" sz="2400" b="1" dirty="0" smtClean="0">
                <a:solidFill>
                  <a:srgbClr val="FFC000"/>
                </a:solidFill>
                <a:effectLst>
                  <a:outerShdw blurRad="38100" dist="38100" dir="2700000" algn="tl">
                    <a:srgbClr val="000000">
                      <a:alpha val="43137"/>
                    </a:srgbClr>
                  </a:outerShdw>
                </a:effectLst>
              </a:rPr>
              <a:t>  Jiný </a:t>
            </a:r>
            <a:r>
              <a:rPr lang="cs-CZ" sz="2400" b="1" dirty="0">
                <a:solidFill>
                  <a:srgbClr val="FFC000"/>
                </a:solidFill>
                <a:effectLst>
                  <a:outerShdw blurRad="38100" dist="38100" dir="2700000" algn="tl">
                    <a:srgbClr val="000000">
                      <a:alpha val="43137"/>
                    </a:srgbClr>
                  </a:outerShdw>
                </a:effectLst>
              </a:rPr>
              <a:t>svět </a:t>
            </a:r>
            <a:r>
              <a:rPr lang="cs-CZ" sz="2200" dirty="0">
                <a:solidFill>
                  <a:srgbClr val="4F2145"/>
                </a:solidFill>
              </a:rPr>
              <a:t>– magie, </a:t>
            </a:r>
            <a:r>
              <a:rPr lang="cs-CZ" sz="2200" dirty="0" smtClean="0">
                <a:solidFill>
                  <a:srgbClr val="4F2145"/>
                </a:solidFill>
              </a:rPr>
              <a:t>bytosti…Tolkienova Středozemě, Zeměplocha…</a:t>
            </a:r>
          </a:p>
          <a:p>
            <a:pPr marL="137160" lvl="0" indent="0" algn="just">
              <a:buClr>
                <a:srgbClr val="660033"/>
              </a:buClr>
              <a:buNone/>
            </a:pPr>
            <a:endParaRPr lang="cs-CZ" sz="2200" dirty="0">
              <a:solidFill>
                <a:srgbClr val="4F2145"/>
              </a:solidFill>
            </a:endParaRPr>
          </a:p>
          <a:p>
            <a:pPr marL="137160" lvl="0" indent="0" algn="just">
              <a:buClr>
                <a:srgbClr val="660033"/>
              </a:buClr>
              <a:buNone/>
            </a:pPr>
            <a:endParaRPr lang="cs-CZ" sz="2200" dirty="0" smtClean="0">
              <a:solidFill>
                <a:srgbClr val="4F2145"/>
              </a:solidFill>
            </a:endParaRPr>
          </a:p>
          <a:p>
            <a:pPr marL="137160" lvl="0" indent="0" algn="just">
              <a:buClr>
                <a:srgbClr val="660033"/>
              </a:buClr>
              <a:buNone/>
            </a:pPr>
            <a:endParaRPr lang="cs-CZ" sz="2200" dirty="0" smtClean="0">
              <a:solidFill>
                <a:srgbClr val="4F2145"/>
              </a:solidFill>
            </a:endParaRPr>
          </a:p>
          <a:p>
            <a:pPr marL="137160" lvl="0" indent="0" algn="just">
              <a:buClr>
                <a:srgbClr val="660033"/>
              </a:buClr>
              <a:buNone/>
            </a:pPr>
            <a:endParaRPr lang="cs-CZ" sz="2200" dirty="0">
              <a:solidFill>
                <a:srgbClr val="4F2145"/>
              </a:solidFill>
            </a:endParaRPr>
          </a:p>
          <a:p>
            <a:pPr marL="137160" indent="0" algn="just">
              <a:buClr>
                <a:srgbClr val="660033"/>
              </a:buClr>
              <a:buNone/>
            </a:pPr>
            <a:r>
              <a:rPr lang="cs-CZ" sz="2400" b="1" dirty="0" smtClean="0">
                <a:solidFill>
                  <a:srgbClr val="FFC000"/>
                </a:solidFill>
                <a:effectLst>
                  <a:outerShdw blurRad="38100" dist="38100" dir="2700000" algn="tl">
                    <a:srgbClr val="000000">
                      <a:alpha val="43137"/>
                    </a:srgbClr>
                  </a:outerShdw>
                </a:effectLst>
              </a:rPr>
              <a:t>Fyzická nemožnost </a:t>
            </a:r>
            <a:r>
              <a:rPr lang="cs-CZ" sz="2200" dirty="0" smtClean="0">
                <a:solidFill>
                  <a:srgbClr val="4F2145"/>
                </a:solidFill>
              </a:rPr>
              <a:t>v </a:t>
            </a:r>
            <a:r>
              <a:rPr lang="cs-CZ" sz="2200" dirty="0">
                <a:solidFill>
                  <a:srgbClr val="4F2145"/>
                </a:solidFill>
              </a:rPr>
              <a:t>případě postav a </a:t>
            </a:r>
            <a:r>
              <a:rPr lang="cs-CZ" sz="2200" dirty="0" smtClean="0">
                <a:solidFill>
                  <a:srgbClr val="4F2145"/>
                </a:solidFill>
              </a:rPr>
              <a:t>objektů</a:t>
            </a:r>
          </a:p>
          <a:p>
            <a:pPr marL="137160" indent="0" algn="just">
              <a:buClr>
                <a:srgbClr val="660033"/>
              </a:buClr>
              <a:buNone/>
            </a:pPr>
            <a:r>
              <a:rPr lang="cs-CZ" sz="2200" dirty="0" smtClean="0">
                <a:solidFill>
                  <a:srgbClr val="4F2145"/>
                </a:solidFill>
              </a:rPr>
              <a:t>Nadpřirozené schopnosti…</a:t>
            </a:r>
          </a:p>
          <a:p>
            <a:pPr marL="137160" indent="0" algn="just">
              <a:buClr>
                <a:srgbClr val="660033"/>
              </a:buClr>
              <a:buNone/>
            </a:pPr>
            <a:endParaRPr lang="cs-CZ" sz="2200" dirty="0">
              <a:solidFill>
                <a:srgbClr val="4F2145"/>
              </a:solidFill>
            </a:endParaRPr>
          </a:p>
          <a:p>
            <a:pPr marL="137160" lvl="0" indent="0" algn="just">
              <a:buClr>
                <a:srgbClr val="660033"/>
              </a:buClr>
              <a:buNone/>
            </a:pPr>
            <a:r>
              <a:rPr lang="cs-CZ" sz="2400" b="1" dirty="0" smtClean="0">
                <a:solidFill>
                  <a:srgbClr val="FFC000"/>
                </a:solidFill>
                <a:effectLst>
                  <a:outerShdw blurRad="38100" dist="38100" dir="2700000" algn="tl">
                    <a:srgbClr val="000000">
                      <a:alpha val="43137"/>
                    </a:srgbClr>
                  </a:outerShdw>
                </a:effectLst>
              </a:rPr>
              <a:t>Zásadní změna </a:t>
            </a:r>
            <a:r>
              <a:rPr lang="cs-CZ" sz="2200" dirty="0" smtClean="0">
                <a:solidFill>
                  <a:srgbClr val="4F2145"/>
                </a:solidFill>
              </a:rPr>
              <a:t>v </a:t>
            </a:r>
            <a:r>
              <a:rPr lang="cs-CZ" sz="2200" dirty="0">
                <a:solidFill>
                  <a:srgbClr val="4F2145"/>
                </a:solidFill>
              </a:rPr>
              <a:t>případě přírodních zákonů a pravidel fikčního </a:t>
            </a:r>
            <a:r>
              <a:rPr lang="cs-CZ" sz="2200" dirty="0" smtClean="0">
                <a:solidFill>
                  <a:srgbClr val="4F2145"/>
                </a:solidFill>
              </a:rPr>
              <a:t>světa. </a:t>
            </a:r>
            <a:endParaRPr lang="cs-CZ" sz="2200" dirty="0">
              <a:solidFill>
                <a:srgbClr val="4F2145"/>
              </a:solidFill>
            </a:endParaRPr>
          </a:p>
          <a:p>
            <a:endParaRPr lang="cs-CZ" dirty="0" smtClean="0"/>
          </a:p>
          <a:p>
            <a:endParaRPr lang="cs-CZ" dirty="0"/>
          </a:p>
          <a:p>
            <a:endParaRPr lang="cs-CZ" dirty="0" smtClean="0"/>
          </a:p>
          <a:p>
            <a:pPr marL="137160" indent="0">
              <a:buNone/>
            </a:pPr>
            <a:endParaRPr lang="cs-CZ" sz="2400" b="1" dirty="0" smtClean="0">
              <a:solidFill>
                <a:srgbClr val="FFC000"/>
              </a:solidFill>
              <a:effectLst>
                <a:outerShdw blurRad="38100" dist="38100" dir="2700000" algn="tl">
                  <a:srgbClr val="000000">
                    <a:alpha val="43137"/>
                  </a:srgbClr>
                </a:outerShdw>
              </a:effectLst>
            </a:endParaRPr>
          </a:p>
          <a:p>
            <a:pPr marL="137160" indent="0">
              <a:buNone/>
            </a:pPr>
            <a:r>
              <a:rPr lang="cs-CZ" sz="2400" b="1" dirty="0" smtClean="0">
                <a:solidFill>
                  <a:srgbClr val="FFC000"/>
                </a:solidFill>
                <a:effectLst>
                  <a:outerShdw blurRad="38100" dist="38100" dir="2700000" algn="tl">
                    <a:srgbClr val="000000">
                      <a:alpha val="43137"/>
                    </a:srgbClr>
                  </a:outerShdw>
                </a:effectLst>
              </a:rPr>
              <a:t>V potaz bereme i důležitost fantastického prvku pro fikční svět (svět vykreslený v textu), ve kterém se </a:t>
            </a:r>
            <a:r>
              <a:rPr lang="cs-CZ" sz="2400" b="1" dirty="0" smtClean="0">
                <a:solidFill>
                  <a:srgbClr val="FFC000"/>
                </a:solidFill>
                <a:effectLst>
                  <a:outerShdw blurRad="38100" dist="38100" dir="2700000" algn="tl">
                    <a:srgbClr val="000000">
                      <a:alpha val="43137"/>
                    </a:srgbClr>
                  </a:outerShdw>
                </a:effectLst>
              </a:rPr>
              <a:t>nachází.</a:t>
            </a:r>
            <a:endParaRPr lang="cs-CZ" sz="2400" b="1" dirty="0" smtClean="0">
              <a:solidFill>
                <a:srgbClr val="FFC000"/>
              </a:solidFill>
              <a:effectLst>
                <a:outerShdw blurRad="38100" dist="38100" dir="2700000" algn="tl">
                  <a:srgbClr val="000000">
                    <a:alpha val="43137"/>
                  </a:srgbClr>
                </a:outerShdw>
              </a:effectLst>
            </a:endParaRPr>
          </a:p>
          <a:p>
            <a:endParaRPr lang="cs-CZ" dirty="0"/>
          </a:p>
        </p:txBody>
      </p:sp>
      <p:sp>
        <p:nvSpPr>
          <p:cNvPr id="5" name="Šipka doleva 4"/>
          <p:cNvSpPr/>
          <p:nvPr/>
        </p:nvSpPr>
        <p:spPr>
          <a:xfrm>
            <a:off x="0" y="3707550"/>
            <a:ext cx="8820472" cy="1581763"/>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a:solidFill>
                  <a:srgbClr val="4F2145"/>
                </a:solidFill>
              </a:rPr>
              <a:t>Gregory John </a:t>
            </a:r>
            <a:r>
              <a:rPr lang="cs-CZ" sz="2200" b="1" dirty="0" err="1" smtClean="0">
                <a:solidFill>
                  <a:srgbClr val="4F2145"/>
                </a:solidFill>
              </a:rPr>
              <a:t>Keyes</a:t>
            </a:r>
            <a:r>
              <a:rPr lang="cs-CZ" sz="2200" b="1" dirty="0" smtClean="0">
                <a:solidFill>
                  <a:srgbClr val="4F2145"/>
                </a:solidFill>
              </a:rPr>
              <a:t>: </a:t>
            </a:r>
            <a:r>
              <a:rPr lang="cs-CZ" sz="2200" b="1" i="1" dirty="0" smtClean="0">
                <a:solidFill>
                  <a:srgbClr val="4F2145"/>
                </a:solidFill>
              </a:rPr>
              <a:t>Věk nerozumu</a:t>
            </a:r>
            <a:r>
              <a:rPr lang="cs-CZ" sz="2200" b="1" dirty="0" smtClean="0">
                <a:solidFill>
                  <a:srgbClr val="4F2145"/>
                </a:solidFill>
              </a:rPr>
              <a:t>: svět, ve kterém funguje magie, alchymie se rozvíjí jako vědní disciplína namísto </a:t>
            </a:r>
            <a:r>
              <a:rPr lang="cs-CZ" sz="2200" b="1" dirty="0" smtClean="0">
                <a:solidFill>
                  <a:srgbClr val="4F2145"/>
                </a:solidFill>
              </a:rPr>
              <a:t>fyziky.</a:t>
            </a:r>
            <a:endParaRPr lang="cs-CZ" sz="2200" b="1" i="1" dirty="0">
              <a:solidFill>
                <a:srgbClr val="4F2145"/>
              </a:solidFill>
            </a:endParaRPr>
          </a:p>
        </p:txBody>
      </p:sp>
      <p:sp>
        <p:nvSpPr>
          <p:cNvPr id="4" name="Obdélník 3"/>
          <p:cNvSpPr/>
          <p:nvPr/>
        </p:nvSpPr>
        <p:spPr>
          <a:xfrm flipH="1">
            <a:off x="2471262" y="5042675"/>
            <a:ext cx="4120081" cy="493277"/>
          </a:xfrm>
          <a:prstGeom prst="rect">
            <a:avLst/>
          </a:prstGeom>
        </p:spPr>
        <p:txBody>
          <a:bodyPr wrap="square">
            <a:spAutoFit/>
          </a:bodyPr>
          <a:lstStyle/>
          <a:p>
            <a:pPr lvl="0">
              <a:lnSpc>
                <a:spcPct val="115000"/>
              </a:lnSpc>
              <a:spcAft>
                <a:spcPts val="1000"/>
              </a:spcAft>
            </a:pPr>
            <a:r>
              <a:rPr lang="cs-CZ" sz="2400" b="1" dirty="0">
                <a:solidFill>
                  <a:srgbClr val="4F2145"/>
                </a:solidFill>
                <a:ea typeface="Calibri"/>
                <a:cs typeface="Times New Roman"/>
              </a:rPr>
              <a:t>Alespoň jedno X kombinace</a:t>
            </a:r>
          </a:p>
        </p:txBody>
      </p:sp>
      <p:sp>
        <p:nvSpPr>
          <p:cNvPr id="6" name="Šipka doleva 5"/>
          <p:cNvSpPr/>
          <p:nvPr/>
        </p:nvSpPr>
        <p:spPr>
          <a:xfrm>
            <a:off x="0" y="404664"/>
            <a:ext cx="9010386" cy="1542559"/>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Ale i jiný svět pronikající do toho, který známe – městská fantasy apod.</a:t>
            </a:r>
            <a:endParaRPr lang="cs-CZ" sz="2200" b="1" dirty="0">
              <a:solidFill>
                <a:srgbClr val="4F2145"/>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9723" y="1175943"/>
            <a:ext cx="2824277" cy="1908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34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 calcmode="lin" valueType="num">
                                      <p:cBhvr additive="base">
                                        <p:cTn id="11" dur="500" fill="hold"/>
                                        <p:tgtEl>
                                          <p:spTgt spid="1027"/>
                                        </p:tgtEl>
                                        <p:attrNameLst>
                                          <p:attrName>ppt_x</p:attrName>
                                        </p:attrNameLst>
                                      </p:cBhvr>
                                      <p:tavLst>
                                        <p:tav tm="0">
                                          <p:val>
                                            <p:strVal val="#ppt_x"/>
                                          </p:val>
                                        </p:tav>
                                        <p:tav tm="100000">
                                          <p:val>
                                            <p:strVal val="#ppt_x"/>
                                          </p:val>
                                        </p:tav>
                                      </p:tavLst>
                                    </p:anim>
                                    <p:anim calcmode="lin" valueType="num">
                                      <p:cBhvr additive="base">
                                        <p:cTn id="12"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barn(inVertical)">
                                      <p:cBhvr>
                                        <p:cTn id="23" dur="500"/>
                                        <p:tgtEl>
                                          <p:spTgt spid="3">
                                            <p:txEl>
                                              <p:pRg st="5" end="5"/>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barn(inVertical)">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1+#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barn(inVertical)">
                                      <p:cBhvr>
                                        <p:cTn id="42" dur="500"/>
                                        <p:tgtEl>
                                          <p:spTgt spid="4">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13" end="13"/>
                                            </p:txEl>
                                          </p:spTgt>
                                        </p:tgtEl>
                                        <p:attrNameLst>
                                          <p:attrName>style.visibility</p:attrName>
                                        </p:attrNameLst>
                                      </p:cBhvr>
                                      <p:to>
                                        <p:strVal val="visible"/>
                                      </p:to>
                                    </p:set>
                                    <p:animEffect transition="in" filter="barn(inVertical)">
                                      <p:cBhvr>
                                        <p:cTn id="47"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9592" y="332656"/>
            <a:ext cx="7086600" cy="1828800"/>
          </a:xfrm>
          <a:effectLst>
            <a:outerShdw blurRad="50800" dist="38100" dir="2700000" algn="tl" rotWithShape="0">
              <a:prstClr val="black">
                <a:alpha val="40000"/>
              </a:prstClr>
            </a:outerShdw>
          </a:effectLst>
        </p:spPr>
        <p:txBody>
          <a:bodyPr/>
          <a:lstStyle/>
          <a:p>
            <a:r>
              <a:rPr lang="cs-CZ" sz="4000" dirty="0" smtClean="0">
                <a:solidFill>
                  <a:srgbClr val="FFC000"/>
                </a:solidFill>
                <a:effectLst>
                  <a:outerShdw blurRad="38100" dist="38100" dir="2700000" algn="tl">
                    <a:srgbClr val="000000">
                      <a:alpha val="43137"/>
                    </a:srgbClr>
                  </a:outerShdw>
                </a:effectLst>
              </a:rPr>
              <a:t>První přednáška – absenční: </a:t>
            </a:r>
            <a:r>
              <a:rPr lang="cs-CZ" sz="4000" dirty="0">
                <a:solidFill>
                  <a:srgbClr val="FFC000"/>
                </a:solidFill>
                <a:effectLst>
                  <a:outerShdw blurRad="38100" dist="38100" dir="2700000" algn="tl">
                    <a:srgbClr val="000000">
                      <a:alpha val="43137"/>
                    </a:srgbClr>
                  </a:outerShdw>
                </a:effectLst>
              </a:rPr>
              <a:t>Jak uvažovat o fantastické literatuře </a:t>
            </a:r>
          </a:p>
        </p:txBody>
      </p:sp>
      <p:sp>
        <p:nvSpPr>
          <p:cNvPr id="3" name="Zástupný symbol pro text 2"/>
          <p:cNvSpPr>
            <a:spLocks noGrp="1"/>
          </p:cNvSpPr>
          <p:nvPr>
            <p:ph type="body" idx="1"/>
          </p:nvPr>
        </p:nvSpPr>
        <p:spPr>
          <a:xfrm>
            <a:off x="899592" y="2564904"/>
            <a:ext cx="7128792" cy="3960440"/>
          </a:xfrm>
        </p:spPr>
        <p:txBody>
          <a:bodyPr>
            <a:normAutofit/>
          </a:bodyPr>
          <a:lstStyle/>
          <a:p>
            <a:r>
              <a:rPr lang="cs-CZ" sz="2400" b="1" u="sng" dirty="0" smtClean="0">
                <a:solidFill>
                  <a:srgbClr val="4F2145"/>
                </a:solidFill>
              </a:rPr>
              <a:t>Anotace</a:t>
            </a:r>
          </a:p>
          <a:p>
            <a:pPr algn="just"/>
            <a:r>
              <a:rPr lang="cs-CZ" sz="2400" dirty="0">
                <a:solidFill>
                  <a:srgbClr val="4F2145"/>
                </a:solidFill>
              </a:rPr>
              <a:t>Přednáška představí intuitivní definici fantastické literatury prostřednictvím neostrých množin, vycházející ze současné teorie fantastiky, a zaměří se na hranice, ve kterých se během uvažování o fantastičnosti textu pohybujeme. </a:t>
            </a:r>
            <a:endParaRPr lang="cs-CZ" sz="2400" dirty="0" smtClean="0">
              <a:solidFill>
                <a:srgbClr val="4F2145"/>
              </a:solidFill>
            </a:endParaRPr>
          </a:p>
          <a:p>
            <a:pPr algn="just"/>
            <a:r>
              <a:rPr lang="cs-CZ" sz="2400" dirty="0" smtClean="0">
                <a:solidFill>
                  <a:srgbClr val="4F2145"/>
                </a:solidFill>
              </a:rPr>
              <a:t>Zvláštní </a:t>
            </a:r>
            <a:r>
              <a:rPr lang="cs-CZ" sz="2400" dirty="0">
                <a:solidFill>
                  <a:srgbClr val="4F2145"/>
                </a:solidFill>
              </a:rPr>
              <a:t>pozornost bude věnována vztahu mezi fantastickou literaturou a mytologií, náboženstvím a psychickou poruchou. Upozorníme rovněž na historické proměny chápání fantazie a reality.</a:t>
            </a:r>
          </a:p>
          <a:p>
            <a:endParaRPr lang="cs-CZ" sz="2400" dirty="0">
              <a:solidFill>
                <a:srgbClr val="4F2145"/>
              </a:solidFill>
            </a:endParaRPr>
          </a:p>
        </p:txBody>
      </p:sp>
    </p:spTree>
    <p:extLst>
      <p:ext uri="{BB962C8B-B14F-4D97-AF65-F5344CB8AC3E}">
        <p14:creationId xmlns:p14="http://schemas.microsoft.com/office/powerpoint/2010/main" val="26216112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4294967295"/>
          </p:nvPr>
        </p:nvSpPr>
        <p:spPr>
          <a:xfrm>
            <a:off x="240084" y="1423451"/>
            <a:ext cx="7680960" cy="4724400"/>
          </a:xfrm>
          <a:prstGeom prst="rect">
            <a:avLst/>
          </a:prstGeom>
          <a:effectLst/>
        </p:spPr>
        <p:txBody>
          <a:bodyPr>
            <a:normAutofit/>
          </a:bodyPr>
          <a:lstStyle/>
          <a:p>
            <a:endParaRPr lang="cs-CZ" dirty="0" smtClean="0">
              <a:latin typeface="Franklin Gothic Medium" panose="020B0603020102020204" pitchFamily="34" charset="0"/>
            </a:endParaRPr>
          </a:p>
          <a:p>
            <a:endParaRPr lang="cs-CZ" dirty="0">
              <a:latin typeface="Franklin Gothic Medium" panose="020B0603020102020204" pitchFamily="34" charset="0"/>
            </a:endParaRPr>
          </a:p>
          <a:p>
            <a:endParaRPr lang="cs-CZ" dirty="0" smtClean="0">
              <a:latin typeface="Franklin Gothic Medium" panose="020B0603020102020204" pitchFamily="34" charset="0"/>
            </a:endParaRPr>
          </a:p>
          <a:p>
            <a:endParaRPr lang="cs-CZ" dirty="0">
              <a:latin typeface="Franklin Gothic Medium" panose="020B0603020102020204" pitchFamily="34" charset="0"/>
            </a:endParaRPr>
          </a:p>
          <a:p>
            <a:endParaRPr lang="cs-CZ" dirty="0" smtClean="0">
              <a:latin typeface="Franklin Gothic Medium" panose="020B0603020102020204" pitchFamily="34" charset="0"/>
            </a:endParaRPr>
          </a:p>
          <a:p>
            <a:endParaRPr lang="cs-CZ" dirty="0">
              <a:latin typeface="Franklin Gothic Medium" panose="020B0603020102020204" pitchFamily="34" charset="0"/>
            </a:endParaRPr>
          </a:p>
          <a:p>
            <a:endParaRPr lang="cs-CZ" dirty="0" smtClean="0">
              <a:latin typeface="Franklin Gothic Medium" panose="020B0603020102020204" pitchFamily="34" charset="0"/>
            </a:endParaRPr>
          </a:p>
          <a:p>
            <a:endParaRPr lang="cs-CZ" dirty="0">
              <a:latin typeface="Franklin Gothic Medium" panose="020B0603020102020204" pitchFamily="34" charset="0"/>
            </a:endParaRPr>
          </a:p>
          <a:p>
            <a:endParaRPr lang="cs-CZ" dirty="0" smtClean="0">
              <a:latin typeface="Franklin Gothic Medium" panose="020B0603020102020204" pitchFamily="34" charset="0"/>
            </a:endParaRPr>
          </a:p>
          <a:p>
            <a:endParaRPr lang="cs-CZ" dirty="0">
              <a:latin typeface="Franklin Gothic Medium" panose="020B060302010202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084" y="1251562"/>
            <a:ext cx="3024336" cy="5068179"/>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3264420" y="1251562"/>
            <a:ext cx="5879580" cy="5170646"/>
          </a:xfrm>
          <a:prstGeom prst="rect">
            <a:avLst/>
          </a:prstGeom>
          <a:noFill/>
          <a:effectLst/>
        </p:spPr>
        <p:txBody>
          <a:bodyPr wrap="square">
            <a:spAutoFit/>
          </a:bodyPr>
          <a:lstStyle/>
          <a:p>
            <a:pPr algn="just"/>
            <a:r>
              <a:rPr lang="cs-CZ" sz="2200" dirty="0" smtClean="0">
                <a:solidFill>
                  <a:srgbClr val="4F2145"/>
                </a:solidFill>
              </a:rPr>
              <a:t>Nancy H. </a:t>
            </a:r>
            <a:r>
              <a:rPr lang="cs-CZ" sz="2200" dirty="0" err="1" smtClean="0">
                <a:solidFill>
                  <a:srgbClr val="4F2145"/>
                </a:solidFill>
              </a:rPr>
              <a:t>Traill</a:t>
            </a:r>
            <a:r>
              <a:rPr lang="cs-CZ" sz="2200" dirty="0" smtClean="0">
                <a:solidFill>
                  <a:srgbClr val="4F2145"/>
                </a:solidFill>
              </a:rPr>
              <a:t> - </a:t>
            </a:r>
            <a:r>
              <a:rPr lang="en-US" sz="2200" i="1" dirty="0">
                <a:solidFill>
                  <a:srgbClr val="4F2145"/>
                </a:solidFill>
              </a:rPr>
              <a:t>Possible Worlds of the Fantastic: The Rise of the Paranormal in </a:t>
            </a:r>
            <a:r>
              <a:rPr lang="en-US" sz="2200" i="1" dirty="0" smtClean="0">
                <a:solidFill>
                  <a:srgbClr val="4F2145"/>
                </a:solidFill>
              </a:rPr>
              <a:t>Fiction</a:t>
            </a:r>
            <a:endParaRPr lang="cs-CZ" sz="2200" i="1" dirty="0">
              <a:solidFill>
                <a:srgbClr val="4F2145"/>
              </a:solidFill>
            </a:endParaRPr>
          </a:p>
          <a:p>
            <a:pPr algn="just"/>
            <a:r>
              <a:rPr lang="cs-CZ" sz="2200" dirty="0" smtClean="0">
                <a:solidFill>
                  <a:srgbClr val="4F2145"/>
                </a:solidFill>
              </a:rPr>
              <a:t>Fantastické </a:t>
            </a:r>
            <a:r>
              <a:rPr lang="cs-CZ" sz="2200" dirty="0">
                <a:solidFill>
                  <a:srgbClr val="4F2145"/>
                </a:solidFill>
              </a:rPr>
              <a:t>je takové dílo, ve kterém je fantastický prvek (nebo fantastické prvky) pro tvoření fikčního světa zásadní a neobjevuje se pouze ojediněle nesa zcela specifickou </a:t>
            </a:r>
            <a:r>
              <a:rPr lang="cs-CZ" sz="2200" dirty="0" smtClean="0">
                <a:solidFill>
                  <a:srgbClr val="4F2145"/>
                </a:solidFill>
              </a:rPr>
              <a:t>funkci.</a:t>
            </a:r>
            <a:endParaRPr lang="cs-CZ" sz="2200" dirty="0">
              <a:solidFill>
                <a:srgbClr val="4F2145"/>
              </a:solidFill>
            </a:endParaRPr>
          </a:p>
          <a:p>
            <a:pPr algn="just"/>
            <a:r>
              <a:rPr lang="cs-CZ" sz="2200" b="1" dirty="0" smtClean="0">
                <a:solidFill>
                  <a:srgbClr val="FFC000"/>
                </a:solidFill>
                <a:effectLst>
                  <a:outerShdw blurRad="38100" dist="38100" dir="2700000" algn="tl">
                    <a:srgbClr val="000000">
                      <a:alpha val="43137"/>
                    </a:srgbClr>
                  </a:outerShdw>
                </a:effectLst>
              </a:rPr>
              <a:t>Ojedinělý </a:t>
            </a:r>
            <a:r>
              <a:rPr lang="cs-CZ" sz="2200" b="1" dirty="0">
                <a:solidFill>
                  <a:srgbClr val="FFC000"/>
                </a:solidFill>
                <a:effectLst>
                  <a:outerShdw blurRad="38100" dist="38100" dir="2700000" algn="tl">
                    <a:srgbClr val="000000">
                      <a:alpha val="43137"/>
                    </a:srgbClr>
                  </a:outerShdw>
                </a:effectLst>
              </a:rPr>
              <a:t>výskyt fantastického prvku v díle tedy příslušnost k fantastice nezakládá. </a:t>
            </a:r>
            <a:endParaRPr lang="cs-CZ" sz="2200" dirty="0">
              <a:solidFill>
                <a:srgbClr val="4F2145"/>
              </a:solidFill>
            </a:endParaRPr>
          </a:p>
          <a:p>
            <a:pPr algn="just"/>
            <a:r>
              <a:rPr lang="cs-CZ" sz="2200" dirty="0">
                <a:solidFill>
                  <a:srgbClr val="4F2145"/>
                </a:solidFill>
              </a:rPr>
              <a:t>Č</a:t>
            </a:r>
            <a:r>
              <a:rPr lang="cs-CZ" sz="2200" dirty="0" smtClean="0">
                <a:solidFill>
                  <a:srgbClr val="4F2145"/>
                </a:solidFill>
              </a:rPr>
              <a:t>ím </a:t>
            </a:r>
            <a:r>
              <a:rPr lang="cs-CZ" sz="2200" dirty="0">
                <a:solidFill>
                  <a:srgbClr val="4F2145"/>
                </a:solidFill>
              </a:rPr>
              <a:t>zásadnější roli hraje fantastický prvek v kompozici díla, a/nebo čím více fantastických prvků se v textu objevuje, tím blíže pólu fantastična se na pomyslné ose mezi fantastickou a „realistickou“ literaturou nachází.</a:t>
            </a:r>
          </a:p>
        </p:txBody>
      </p:sp>
      <p:sp>
        <p:nvSpPr>
          <p:cNvPr id="5" name="Zástupný symbol pro číslo snímku 4"/>
          <p:cNvSpPr>
            <a:spLocks noGrp="1"/>
          </p:cNvSpPr>
          <p:nvPr>
            <p:ph type="sldNum" sz="quarter" idx="4294967295"/>
          </p:nvPr>
        </p:nvSpPr>
        <p:spPr>
          <a:xfrm>
            <a:off x="7886700" y="6543676"/>
            <a:ext cx="876300" cy="247650"/>
          </a:xfrm>
          <a:prstGeom prst="rect">
            <a:avLst/>
          </a:prstGeom>
        </p:spPr>
        <p:txBody>
          <a:bodyPr/>
          <a:lstStyle/>
          <a:p>
            <a:fld id="{E16EF6DA-FB22-4A4B-9D47-E41F874BAA9A}" type="slidenum">
              <a:rPr lang="cs-CZ" smtClean="0"/>
              <a:t>30</a:t>
            </a:fld>
            <a:endParaRPr lang="cs-CZ"/>
          </a:p>
        </p:txBody>
      </p:sp>
      <p:sp>
        <p:nvSpPr>
          <p:cNvPr id="6" name="Obdélník 5"/>
          <p:cNvSpPr/>
          <p:nvPr/>
        </p:nvSpPr>
        <p:spPr>
          <a:xfrm>
            <a:off x="0" y="0"/>
            <a:ext cx="9144000" cy="1107996"/>
          </a:xfrm>
          <a:prstGeom prst="rect">
            <a:avLst/>
          </a:prstGeom>
        </p:spPr>
        <p:txBody>
          <a:bodyPr wrap="square">
            <a:spAutoFit/>
          </a:bodyPr>
          <a:lstStyle/>
          <a:p>
            <a:r>
              <a:rPr lang="cs-CZ" sz="2200" b="1" dirty="0" smtClean="0">
                <a:solidFill>
                  <a:srgbClr val="4F2145"/>
                </a:solidFill>
              </a:rPr>
              <a:t>Fantastický prvek najdeme i v Hamletovi </a:t>
            </a:r>
            <a:r>
              <a:rPr lang="cs-CZ" sz="2200" dirty="0" smtClean="0">
                <a:solidFill>
                  <a:srgbClr val="4F2145"/>
                </a:solidFill>
              </a:rPr>
              <a:t>(Hamletovi se zjeví duch jeho otce a řekne mu, že byl zavražděn)</a:t>
            </a:r>
            <a:r>
              <a:rPr lang="cs-CZ" sz="2200" b="1" dirty="0" smtClean="0">
                <a:solidFill>
                  <a:srgbClr val="4F2145"/>
                </a:solidFill>
              </a:rPr>
              <a:t>, těžko kvůli tomu ale budeme Hamleta řadit do fantastické literatury.</a:t>
            </a:r>
            <a:endParaRPr lang="cs-CZ" sz="2200" b="1" dirty="0"/>
          </a:p>
        </p:txBody>
      </p:sp>
    </p:spTree>
    <p:extLst>
      <p:ext uri="{BB962C8B-B14F-4D97-AF65-F5344CB8AC3E}">
        <p14:creationId xmlns:p14="http://schemas.microsoft.com/office/powerpoint/2010/main" val="427372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par>
                          <p:cTn id="8" fill="hold">
                            <p:stCondLst>
                              <p:cond delay="500"/>
                            </p:stCondLst>
                            <p:childTnLst>
                              <p:par>
                                <p:cTn id="9" presetID="2" presetClass="entr" presetSubtype="1"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barn(inVertical)">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58000"/>
          </a:xfrm>
        </p:spPr>
        <p:txBody>
          <a:bodyPr>
            <a:normAutofit/>
          </a:bodyPr>
          <a:lstStyle/>
          <a:p>
            <a:pPr marL="137160" indent="0" algn="just">
              <a:buNone/>
            </a:pPr>
            <a:r>
              <a:rPr lang="cs-CZ" sz="2200" b="1" dirty="0" smtClean="0">
                <a:solidFill>
                  <a:srgbClr val="4F2145"/>
                </a:solidFill>
              </a:rPr>
              <a:t>1) </a:t>
            </a:r>
            <a:r>
              <a:rPr lang="cs-CZ" sz="2200" dirty="0" smtClean="0">
                <a:solidFill>
                  <a:srgbClr val="4F2145"/>
                </a:solidFill>
              </a:rPr>
              <a:t>Máme tedy představu o tom, co je to fantastický prvek.</a:t>
            </a:r>
          </a:p>
          <a:p>
            <a:pPr marL="137160" indent="0" algn="just">
              <a:buNone/>
            </a:pPr>
            <a:r>
              <a:rPr lang="cs-CZ" sz="2200" b="1" dirty="0" smtClean="0">
                <a:solidFill>
                  <a:srgbClr val="4F2145"/>
                </a:solidFill>
              </a:rPr>
              <a:t>2) </a:t>
            </a:r>
            <a:r>
              <a:rPr lang="cs-CZ" sz="2200" dirty="0" smtClean="0">
                <a:solidFill>
                  <a:srgbClr val="4F2145"/>
                </a:solidFill>
              </a:rPr>
              <a:t>Uvědomujeme si rozdíl mezi beletrií a náboženskými texty, mýty i halucinacemi.</a:t>
            </a:r>
          </a:p>
          <a:p>
            <a:pPr marL="137160" indent="0" algn="just">
              <a:buNone/>
            </a:pPr>
            <a:r>
              <a:rPr lang="cs-CZ" sz="2200" b="1" dirty="0" smtClean="0">
                <a:solidFill>
                  <a:srgbClr val="4F2145"/>
                </a:solidFill>
              </a:rPr>
              <a:t>3) </a:t>
            </a:r>
            <a:r>
              <a:rPr lang="cs-CZ" sz="2200" dirty="0" smtClean="0">
                <a:solidFill>
                  <a:srgbClr val="4F2145"/>
                </a:solidFill>
              </a:rPr>
              <a:t>Víme o rozdílech v chápání reality v minulosti a chápeme i další komplikace spojené s časovým hlediskem.</a:t>
            </a:r>
          </a:p>
          <a:p>
            <a:pPr marL="137160" indent="0" algn="just">
              <a:buNone/>
            </a:pPr>
            <a:r>
              <a:rPr lang="cs-CZ" sz="2200" b="1" dirty="0" smtClean="0">
                <a:solidFill>
                  <a:srgbClr val="4F2145"/>
                </a:solidFill>
              </a:rPr>
              <a:t>4) </a:t>
            </a:r>
            <a:r>
              <a:rPr lang="cs-CZ" sz="2200" dirty="0" smtClean="0">
                <a:solidFill>
                  <a:srgbClr val="4F2145"/>
                </a:solidFill>
              </a:rPr>
              <a:t>Rozumíme tomu, že fantastický prvek musí hrát důležitou roli ve fikčním světě (světě textu), abychom mohli text zařadit do fantastické literatury.</a:t>
            </a:r>
          </a:p>
          <a:p>
            <a:pPr marL="137160" indent="0" algn="just">
              <a:buNone/>
            </a:pPr>
            <a:endParaRPr lang="cs-CZ" sz="2200" dirty="0">
              <a:solidFill>
                <a:srgbClr val="4F2145"/>
              </a:solidFill>
            </a:endParaRPr>
          </a:p>
          <a:p>
            <a:pPr marL="137160" indent="0" algn="just">
              <a:buNone/>
            </a:pPr>
            <a:r>
              <a:rPr lang="cs-CZ" sz="2200" b="1" dirty="0" smtClean="0">
                <a:solidFill>
                  <a:srgbClr val="FFC000"/>
                </a:solidFill>
                <a:effectLst>
                  <a:outerShdw blurRad="38100" dist="38100" dir="2700000" algn="tl">
                    <a:srgbClr val="000000">
                      <a:alpha val="43137"/>
                    </a:srgbClr>
                  </a:outerShdw>
                </a:effectLst>
              </a:rPr>
              <a:t>Potřebujeme inkluzivní definici, která je dostatečně pružná, aby obstála v čase, a respektuje blízký vztah fantastiky k výše zmíněným kategoriím (náboženská a osobní víra apod.).</a:t>
            </a:r>
          </a:p>
          <a:p>
            <a:pPr marL="137160" indent="0" algn="just">
              <a:buNone/>
            </a:pPr>
            <a:endParaRPr lang="cs-CZ" sz="2200" dirty="0">
              <a:solidFill>
                <a:srgbClr val="4F2145"/>
              </a:solidFill>
            </a:endParaRPr>
          </a:p>
          <a:p>
            <a:pPr marL="137160" indent="0" algn="just">
              <a:buNone/>
            </a:pPr>
            <a:r>
              <a:rPr lang="cs-CZ" sz="2200" dirty="0" smtClean="0">
                <a:solidFill>
                  <a:srgbClr val="4F2145"/>
                </a:solidFill>
              </a:rPr>
              <a:t>Těžko pro fantastiku najdeme ostře ohraničenou škatulku.</a:t>
            </a:r>
          </a:p>
          <a:p>
            <a:pPr marL="137160" indent="0" algn="just">
              <a:buNone/>
            </a:pPr>
            <a:r>
              <a:rPr lang="cs-CZ" sz="2200" dirty="0" smtClean="0">
                <a:solidFill>
                  <a:srgbClr val="4F2145"/>
                </a:solidFill>
              </a:rPr>
              <a:t>A ani to nechceme. </a:t>
            </a:r>
          </a:p>
          <a:p>
            <a:pPr marL="137160" indent="0" algn="just">
              <a:buNone/>
            </a:pPr>
            <a:r>
              <a:rPr lang="cs-CZ" sz="2200" dirty="0" smtClean="0">
                <a:solidFill>
                  <a:srgbClr val="4F2145"/>
                </a:solidFill>
              </a:rPr>
              <a:t>Kategorie fantastické hranice má </a:t>
            </a:r>
            <a:r>
              <a:rPr lang="cs-CZ" sz="2200" b="1" dirty="0" smtClean="0">
                <a:solidFill>
                  <a:srgbClr val="FFC000"/>
                </a:solidFill>
                <a:effectLst>
                  <a:outerShdw blurRad="38100" dist="38100" dir="2700000" algn="tl">
                    <a:srgbClr val="000000">
                      <a:alpha val="43137"/>
                    </a:srgbClr>
                  </a:outerShdw>
                </a:effectLst>
              </a:rPr>
              <a:t>neostré hranice</a:t>
            </a:r>
            <a:r>
              <a:rPr lang="cs-CZ" sz="2200" dirty="0" smtClean="0">
                <a:solidFill>
                  <a:srgbClr val="4F2145"/>
                </a:solidFill>
              </a:rPr>
              <a:t> – s mimetickou (realistickou) literaturou, s náboženskými a mytickými texty, s individuální vírou v realitu (přesvědčení o existenci víl a andělů).</a:t>
            </a:r>
          </a:p>
          <a:p>
            <a:pPr marL="137160" indent="0">
              <a:buNone/>
            </a:pPr>
            <a:endParaRPr lang="cs-CZ" sz="2400" dirty="0" smtClean="0">
              <a:solidFill>
                <a:srgbClr val="4F2145"/>
              </a:solidFill>
            </a:endParaRPr>
          </a:p>
          <a:p>
            <a:pPr marL="137160" indent="0">
              <a:buNone/>
            </a:pPr>
            <a:endParaRPr lang="cs-CZ" sz="2400" dirty="0">
              <a:solidFill>
                <a:srgbClr val="4F2145"/>
              </a:solidFill>
            </a:endParaRPr>
          </a:p>
        </p:txBody>
      </p:sp>
    </p:spTree>
    <p:extLst>
      <p:ext uri="{BB962C8B-B14F-4D97-AF65-F5344CB8AC3E}">
        <p14:creationId xmlns:p14="http://schemas.microsoft.com/office/powerpoint/2010/main" val="198123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arn(inVertical)">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barn(inVertical)">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barn(inVertical)">
                                      <p:cBhvr>
                                        <p:cTn id="4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196752"/>
          </a:xfrm>
          <a:effectLst>
            <a:outerShdw blurRad="50800" dist="38100" dir="2700000" algn="tl" rotWithShape="0">
              <a:prstClr val="black">
                <a:alpha val="40000"/>
              </a:prstClr>
            </a:outerShdw>
          </a:effectLst>
        </p:spPr>
        <p:txBody>
          <a:bodyPr>
            <a:normAutofit fontScale="90000"/>
          </a:bodyPr>
          <a:lstStyle/>
          <a:p>
            <a:r>
              <a:rPr lang="cs-CZ" dirty="0" smtClean="0">
                <a:solidFill>
                  <a:srgbClr val="FFC000"/>
                </a:solidFill>
              </a:rPr>
              <a:t>Než se dostaneme k samotné definici, potřebujeme si představit dva pojmy</a:t>
            </a:r>
            <a:endParaRPr lang="cs-CZ" dirty="0">
              <a:solidFill>
                <a:srgbClr val="FFC000"/>
              </a:solidFill>
            </a:endParaRPr>
          </a:p>
        </p:txBody>
      </p:sp>
      <p:sp>
        <p:nvSpPr>
          <p:cNvPr id="3" name="Zástupný symbol pro obsah 2"/>
          <p:cNvSpPr>
            <a:spLocks noGrp="1"/>
          </p:cNvSpPr>
          <p:nvPr>
            <p:ph idx="1"/>
          </p:nvPr>
        </p:nvSpPr>
        <p:spPr>
          <a:xfrm>
            <a:off x="0" y="1340768"/>
            <a:ext cx="9144000" cy="5517232"/>
          </a:xfrm>
          <a:effectLst/>
        </p:spPr>
        <p:txBody>
          <a:bodyPr>
            <a:normAutofit lnSpcReduction="10000"/>
          </a:bodyPr>
          <a:lstStyle/>
          <a:p>
            <a:pPr marL="137160" indent="0">
              <a:buNone/>
            </a:pPr>
            <a:r>
              <a:rPr lang="cs-CZ" b="1" dirty="0" smtClean="0">
                <a:solidFill>
                  <a:srgbClr val="FFC000"/>
                </a:solidFill>
                <a:effectLst>
                  <a:outerShdw blurRad="38100" dist="38100" dir="2700000" algn="tl">
                    <a:srgbClr val="000000">
                      <a:alpha val="43137"/>
                    </a:srgbClr>
                  </a:outerShdw>
                </a:effectLst>
              </a:rPr>
              <a:t>Neostré množiny (fuzzy </a:t>
            </a:r>
            <a:r>
              <a:rPr lang="cs-CZ" b="1" dirty="0" err="1" smtClean="0">
                <a:solidFill>
                  <a:srgbClr val="FFC000"/>
                </a:solidFill>
                <a:effectLst>
                  <a:outerShdw blurRad="38100" dist="38100" dir="2700000" algn="tl">
                    <a:srgbClr val="000000">
                      <a:alpha val="43137"/>
                    </a:srgbClr>
                  </a:outerShdw>
                </a:effectLst>
              </a:rPr>
              <a:t>sets</a:t>
            </a:r>
            <a:r>
              <a:rPr lang="cs-CZ" b="1" dirty="0" smtClean="0">
                <a:solidFill>
                  <a:srgbClr val="FFC000"/>
                </a:solidFill>
                <a:effectLst>
                  <a:outerShdw blurRad="38100" dist="38100" dir="2700000" algn="tl">
                    <a:srgbClr val="000000">
                      <a:alpha val="43137"/>
                    </a:srgbClr>
                  </a:outerShdw>
                </a:effectLst>
              </a:rPr>
              <a:t>)</a:t>
            </a:r>
          </a:p>
          <a:p>
            <a:pPr marL="137160" indent="0">
              <a:buNone/>
            </a:pPr>
            <a:r>
              <a:rPr lang="cs-CZ" sz="2200" dirty="0" smtClean="0">
                <a:solidFill>
                  <a:srgbClr val="4F2145"/>
                </a:solidFill>
              </a:rPr>
              <a:t>Neexistuje ostrá hranice mezi tím, co je a vně uvnitř množiny, ale stupně </a:t>
            </a:r>
            <a:r>
              <a:rPr lang="cs-CZ" sz="2200" dirty="0" smtClean="0">
                <a:solidFill>
                  <a:srgbClr val="4F2145"/>
                </a:solidFill>
              </a:rPr>
              <a:t>přináležitosti.</a:t>
            </a:r>
            <a:endParaRPr lang="cs-CZ" sz="2200" dirty="0">
              <a:solidFill>
                <a:srgbClr val="4F2145"/>
              </a:solidFill>
            </a:endParaRPr>
          </a:p>
          <a:p>
            <a:pPr marL="137160" indent="0">
              <a:buNone/>
            </a:pPr>
            <a:r>
              <a:rPr lang="cs-CZ" sz="2200" dirty="0" smtClean="0">
                <a:solidFill>
                  <a:srgbClr val="4F2145"/>
                </a:solidFill>
              </a:rPr>
              <a:t>Tedy předmět nemusí být buď bílý, nebo černý, ale ležet na určitém místě spektra šedé mezi nimi (a mít blíž k černé nebo k bílé).</a:t>
            </a:r>
          </a:p>
          <a:p>
            <a:pPr marL="137160" indent="0">
              <a:buNone/>
            </a:pPr>
            <a:endParaRPr lang="cs-CZ" sz="2200" dirty="0" smtClean="0">
              <a:solidFill>
                <a:srgbClr val="4F2145"/>
              </a:solidFill>
            </a:endParaRPr>
          </a:p>
          <a:p>
            <a:pPr marL="137160" indent="0">
              <a:buNone/>
            </a:pPr>
            <a:endParaRPr lang="cs-CZ" sz="2200" dirty="0">
              <a:solidFill>
                <a:srgbClr val="4F2145"/>
              </a:solidFill>
            </a:endParaRPr>
          </a:p>
          <a:p>
            <a:pPr marL="137160" indent="0">
              <a:buNone/>
            </a:pPr>
            <a:endParaRPr lang="cs-CZ" sz="2200" dirty="0" smtClean="0">
              <a:solidFill>
                <a:srgbClr val="4F2145"/>
              </a:solidFill>
            </a:endParaRPr>
          </a:p>
          <a:p>
            <a:pPr marL="137160" indent="0">
              <a:buNone/>
            </a:pPr>
            <a:endParaRPr lang="cs-CZ" sz="2200" dirty="0" smtClean="0">
              <a:solidFill>
                <a:srgbClr val="4F2145"/>
              </a:solidFill>
            </a:endParaRPr>
          </a:p>
          <a:p>
            <a:pPr marL="137160" indent="0">
              <a:buNone/>
            </a:pPr>
            <a:r>
              <a:rPr lang="cs-CZ" b="1" dirty="0">
                <a:solidFill>
                  <a:srgbClr val="FFC000"/>
                </a:solidFill>
                <a:effectLst>
                  <a:outerShdw blurRad="38100" dist="38100" dir="2700000" algn="tl">
                    <a:srgbClr val="000000">
                      <a:alpha val="43137"/>
                    </a:srgbClr>
                  </a:outerShdw>
                </a:effectLst>
              </a:rPr>
              <a:t>Prototypová </a:t>
            </a:r>
            <a:r>
              <a:rPr lang="cs-CZ" b="1" dirty="0" smtClean="0">
                <a:solidFill>
                  <a:srgbClr val="FFC000"/>
                </a:solidFill>
                <a:effectLst>
                  <a:outerShdw blurRad="38100" dist="38100" dir="2700000" algn="tl">
                    <a:srgbClr val="000000">
                      <a:alpha val="43137"/>
                    </a:srgbClr>
                  </a:outerShdw>
                </a:effectLst>
              </a:rPr>
              <a:t>teorie</a:t>
            </a:r>
          </a:p>
          <a:p>
            <a:pPr marL="137160" indent="0">
              <a:buNone/>
            </a:pPr>
            <a:r>
              <a:rPr lang="cs-CZ" sz="2200" dirty="0" smtClean="0">
                <a:solidFill>
                  <a:srgbClr val="4F2145"/>
                </a:solidFill>
              </a:rPr>
              <a:t>V každé kategorii jsou více a méně typičtí reprezentanti této kategorie.</a:t>
            </a:r>
          </a:p>
          <a:p>
            <a:pPr marL="137160" indent="0">
              <a:buNone/>
            </a:pPr>
            <a:r>
              <a:rPr lang="cs-CZ" sz="2200" dirty="0" smtClean="0">
                <a:solidFill>
                  <a:srgbClr val="4F2145"/>
                </a:solidFill>
              </a:rPr>
              <a:t>Jako prototypický příklad kategorie </a:t>
            </a:r>
            <a:r>
              <a:rPr lang="cs-CZ" sz="2200" u="sng" dirty="0" smtClean="0">
                <a:solidFill>
                  <a:srgbClr val="4F2145"/>
                </a:solidFill>
              </a:rPr>
              <a:t>květina</a:t>
            </a:r>
            <a:r>
              <a:rPr lang="cs-CZ" sz="2200" dirty="0" smtClean="0">
                <a:solidFill>
                  <a:srgbClr val="4F2145"/>
                </a:solidFill>
              </a:rPr>
              <a:t> si představíme spíše </a:t>
            </a:r>
            <a:r>
              <a:rPr lang="cs-CZ" sz="2200" u="sng" dirty="0" smtClean="0">
                <a:solidFill>
                  <a:srgbClr val="4F2145"/>
                </a:solidFill>
              </a:rPr>
              <a:t>růži</a:t>
            </a:r>
            <a:r>
              <a:rPr lang="cs-CZ" sz="2200" dirty="0" smtClean="0">
                <a:solidFill>
                  <a:srgbClr val="4F2145"/>
                </a:solidFill>
              </a:rPr>
              <a:t> než bodlák.</a:t>
            </a:r>
          </a:p>
          <a:p>
            <a:pPr marL="137160" indent="0">
              <a:buNone/>
            </a:pPr>
            <a:r>
              <a:rPr lang="cs-CZ" sz="2200" dirty="0" smtClean="0">
                <a:solidFill>
                  <a:srgbClr val="4F2145"/>
                </a:solidFill>
              </a:rPr>
              <a:t>Jako prototypický příklad kategorie </a:t>
            </a:r>
            <a:r>
              <a:rPr lang="cs-CZ" sz="2200" u="sng" dirty="0" smtClean="0">
                <a:solidFill>
                  <a:srgbClr val="4F2145"/>
                </a:solidFill>
              </a:rPr>
              <a:t>ptáků</a:t>
            </a:r>
            <a:r>
              <a:rPr lang="cs-CZ" sz="2200" dirty="0" smtClean="0">
                <a:solidFill>
                  <a:srgbClr val="4F2145"/>
                </a:solidFill>
              </a:rPr>
              <a:t> si představíme spíš </a:t>
            </a:r>
            <a:r>
              <a:rPr lang="cs-CZ" sz="2200" u="sng" dirty="0" smtClean="0">
                <a:solidFill>
                  <a:srgbClr val="4F2145"/>
                </a:solidFill>
              </a:rPr>
              <a:t>orla</a:t>
            </a:r>
            <a:r>
              <a:rPr lang="cs-CZ" sz="2200" dirty="0" smtClean="0">
                <a:solidFill>
                  <a:srgbClr val="4F2145"/>
                </a:solidFill>
              </a:rPr>
              <a:t> nebo vrabce než tučňáka.</a:t>
            </a:r>
          </a:p>
          <a:p>
            <a:pPr marL="137160" indent="0">
              <a:buNone/>
            </a:pPr>
            <a:endParaRPr lang="cs-CZ" sz="2400" b="1" dirty="0">
              <a:solidFill>
                <a:srgbClr val="FFC000"/>
              </a:solidFill>
              <a:effectLst>
                <a:outerShdw blurRad="38100" dist="38100" dir="2700000" algn="tl">
                  <a:srgbClr val="000000">
                    <a:alpha val="43137"/>
                  </a:srgbClr>
                </a:outerShdw>
              </a:effectLst>
            </a:endParaRPr>
          </a:p>
        </p:txBody>
      </p:sp>
      <p:pic>
        <p:nvPicPr>
          <p:cNvPr id="2051" name="Picture 3" descr="C:\Users\jesterka\Documents\rachota\fantastika\seminar fantastika\cyklus prednasek o fantastice\slide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3303498"/>
            <a:ext cx="6011694" cy="1303506"/>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442" y="3303498"/>
            <a:ext cx="1303506" cy="1303506"/>
          </a:xfrm>
          <a:prstGeom prst="ellipse">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70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par>
                                <p:cTn id="18" presetID="2" presetClass="entr" presetSubtype="4" fill="hold" nodeType="withEffect">
                                  <p:stCondLst>
                                    <p:cond delay="0"/>
                                  </p:stCondLst>
                                  <p:childTnLst>
                                    <p:set>
                                      <p:cBhvr>
                                        <p:cTn id="19" dur="1" fill="hold">
                                          <p:stCondLst>
                                            <p:cond delay="0"/>
                                          </p:stCondLst>
                                        </p:cTn>
                                        <p:tgtEl>
                                          <p:spTgt spid="2052"/>
                                        </p:tgtEl>
                                        <p:attrNameLst>
                                          <p:attrName>style.visibility</p:attrName>
                                        </p:attrNameLst>
                                      </p:cBhvr>
                                      <p:to>
                                        <p:strVal val="visible"/>
                                      </p:to>
                                    </p:set>
                                    <p:anim calcmode="lin" valueType="num">
                                      <p:cBhvr additive="base">
                                        <p:cTn id="20" dur="500" fill="hold"/>
                                        <p:tgtEl>
                                          <p:spTgt spid="2052"/>
                                        </p:tgtEl>
                                        <p:attrNameLst>
                                          <p:attrName>ppt_x</p:attrName>
                                        </p:attrNameLst>
                                      </p:cBhvr>
                                      <p:tavLst>
                                        <p:tav tm="0">
                                          <p:val>
                                            <p:strVal val="#ppt_x"/>
                                          </p:val>
                                        </p:tav>
                                        <p:tav tm="100000">
                                          <p:val>
                                            <p:strVal val="#ppt_x"/>
                                          </p:val>
                                        </p:tav>
                                      </p:tavLst>
                                    </p:anim>
                                    <p:anim calcmode="lin" valueType="num">
                                      <p:cBhvr additive="base">
                                        <p:cTn id="21" dur="500" fill="hold"/>
                                        <p:tgtEl>
                                          <p:spTgt spid="2052"/>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2051"/>
                                        </p:tgtEl>
                                        <p:attrNameLst>
                                          <p:attrName>style.visibility</p:attrName>
                                        </p:attrNameLst>
                                      </p:cBhvr>
                                      <p:to>
                                        <p:strVal val="visible"/>
                                      </p:to>
                                    </p:set>
                                    <p:anim calcmode="lin" valueType="num">
                                      <p:cBhvr additive="base">
                                        <p:cTn id="25" dur="500" fill="hold"/>
                                        <p:tgtEl>
                                          <p:spTgt spid="2051"/>
                                        </p:tgtEl>
                                        <p:attrNameLst>
                                          <p:attrName>ppt_x</p:attrName>
                                        </p:attrNameLst>
                                      </p:cBhvr>
                                      <p:tavLst>
                                        <p:tav tm="0">
                                          <p:val>
                                            <p:strVal val="#ppt_x"/>
                                          </p:val>
                                        </p:tav>
                                        <p:tav tm="100000">
                                          <p:val>
                                            <p:strVal val="#ppt_x"/>
                                          </p:val>
                                        </p:tav>
                                      </p:tavLst>
                                    </p:anim>
                                    <p:anim calcmode="lin" valueType="num">
                                      <p:cBhvr additive="base">
                                        <p:cTn id="26"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arn(inVertical)">
                                      <p:cBhvr>
                                        <p:cTn id="31" dur="500"/>
                                        <p:tgtEl>
                                          <p:spTgt spid="3">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8" end="8"/>
                                            </p:txEl>
                                          </p:spTgt>
                                        </p:tgtEl>
                                        <p:attrNameLst>
                                          <p:attrName>style.visibility</p:attrName>
                                        </p:attrNameLst>
                                      </p:cBhvr>
                                      <p:to>
                                        <p:strVal val="visible"/>
                                      </p:to>
                                    </p:set>
                                    <p:animEffect transition="in" filter="barn(inVertical)">
                                      <p:cBhvr>
                                        <p:cTn id="36" dur="500"/>
                                        <p:tgtEl>
                                          <p:spTgt spid="3">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animEffect transition="in" filter="barn(inVertical)">
                                      <p:cBhvr>
                                        <p:cTn id="41" dur="500"/>
                                        <p:tgtEl>
                                          <p:spTgt spid="3">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barn(inVertical)">
                                      <p:cBhvr>
                                        <p:cTn id="4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124744"/>
          </a:xfrm>
          <a:effectLst>
            <a:outerShdw blurRad="50800" dist="38100" dir="2700000" algn="tl" rotWithShape="0">
              <a:prstClr val="black">
                <a:alpha val="40000"/>
              </a:prstClr>
            </a:outerShdw>
          </a:effectLst>
        </p:spPr>
        <p:txBody>
          <a:bodyPr>
            <a:normAutofit fontScale="90000"/>
          </a:bodyPr>
          <a:lstStyle/>
          <a:p>
            <a:r>
              <a:rPr lang="cs-CZ" dirty="0" smtClean="0">
                <a:solidFill>
                  <a:srgbClr val="FFC000"/>
                </a:solidFill>
              </a:rPr>
              <a:t>Prototypová teorie a neostré množiny</a:t>
            </a:r>
            <a:endParaRPr lang="cs-CZ" dirty="0">
              <a:solidFill>
                <a:srgbClr val="FFC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174" y="908720"/>
            <a:ext cx="5834063" cy="584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892" y="2780928"/>
            <a:ext cx="220662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174" y="1121991"/>
            <a:ext cx="1719263" cy="1658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8949" y="4810795"/>
            <a:ext cx="1298575"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Šipka dolů 3"/>
          <p:cNvSpPr/>
          <p:nvPr/>
        </p:nvSpPr>
        <p:spPr>
          <a:xfrm>
            <a:off x="5879254" y="983371"/>
            <a:ext cx="3217963" cy="3819177"/>
          </a:xfrm>
          <a:prstGeom prst="down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dirty="0" smtClean="0">
                <a:solidFill>
                  <a:srgbClr val="4F2145"/>
                </a:solidFill>
              </a:rPr>
              <a:t>Nepatří do kategorie, </a:t>
            </a:r>
          </a:p>
          <a:p>
            <a:pPr algn="ctr"/>
            <a:r>
              <a:rPr lang="cs-CZ" sz="2200" dirty="0" smtClean="0">
                <a:solidFill>
                  <a:srgbClr val="4F2145"/>
                </a:solidFill>
              </a:rPr>
              <a:t>i když s ní sdílí některé znaky</a:t>
            </a:r>
            <a:endParaRPr lang="cs-CZ" sz="2200" dirty="0">
              <a:solidFill>
                <a:srgbClr val="4F2145"/>
              </a:solidFill>
            </a:endParaRPr>
          </a:p>
        </p:txBody>
      </p:sp>
      <p:sp>
        <p:nvSpPr>
          <p:cNvPr id="6" name="Šipka nahoru 5"/>
          <p:cNvSpPr/>
          <p:nvPr/>
        </p:nvSpPr>
        <p:spPr>
          <a:xfrm>
            <a:off x="2339752" y="4802548"/>
            <a:ext cx="4608512" cy="1952935"/>
          </a:xfrm>
          <a:prstGeom prst="up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dirty="0" smtClean="0">
                <a:solidFill>
                  <a:srgbClr val="4F2145"/>
                </a:solidFill>
              </a:rPr>
              <a:t>Prototypičtí představitelé kategorie ve středu množiny</a:t>
            </a:r>
            <a:endParaRPr lang="cs-CZ" sz="2200" dirty="0">
              <a:solidFill>
                <a:srgbClr val="4F2145"/>
              </a:solidFill>
            </a:endParaRPr>
          </a:p>
        </p:txBody>
      </p:sp>
      <p:sp>
        <p:nvSpPr>
          <p:cNvPr id="7" name="Šipka nahoru 6"/>
          <p:cNvSpPr/>
          <p:nvPr/>
        </p:nvSpPr>
        <p:spPr>
          <a:xfrm>
            <a:off x="251520" y="2492896"/>
            <a:ext cx="3816424" cy="4262587"/>
          </a:xfrm>
          <a:prstGeom prst="up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dirty="0" smtClean="0">
                <a:solidFill>
                  <a:srgbClr val="4F2145"/>
                </a:solidFill>
              </a:rPr>
              <a:t>Čím méně prototypický zástupce kategorie, tím dále od středu množiny</a:t>
            </a:r>
            <a:endParaRPr lang="cs-CZ" sz="2200" dirty="0">
              <a:solidFill>
                <a:srgbClr val="4F2145"/>
              </a:solidFill>
            </a:endParaRPr>
          </a:p>
        </p:txBody>
      </p:sp>
    </p:spTree>
    <p:extLst>
      <p:ext uri="{BB962C8B-B14F-4D97-AF65-F5344CB8AC3E}">
        <p14:creationId xmlns:p14="http://schemas.microsoft.com/office/powerpoint/2010/main" val="247328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9"/>
                                        </p:tgtEl>
                                        <p:attrNameLst>
                                          <p:attrName>style.visibility</p:attrName>
                                        </p:attrNameLst>
                                      </p:cBhvr>
                                      <p:to>
                                        <p:strVal val="visible"/>
                                      </p:to>
                                    </p:set>
                                    <p:animEffect transition="in" filter="barn(inVertical)">
                                      <p:cBhvr>
                                        <p:cTn id="12" dur="500"/>
                                        <p:tgtEl>
                                          <p:spTgt spid="409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barn(inVertical)">
                                      <p:cBhvr>
                                        <p:cTn id="23" dur="500"/>
                                        <p:tgtEl>
                                          <p:spTgt spid="410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101"/>
                                        </p:tgtEl>
                                        <p:attrNameLst>
                                          <p:attrName>style.visibility</p:attrName>
                                        </p:attrNameLst>
                                      </p:cBhvr>
                                      <p:to>
                                        <p:strVal val="visible"/>
                                      </p:to>
                                    </p:set>
                                    <p:animEffect transition="in" filter="barn(inVertical)">
                                      <p:cBhvr>
                                        <p:cTn id="34" dur="500"/>
                                        <p:tgtEl>
                                          <p:spTgt spid="4101"/>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1"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500" fill="hold"/>
                                        <p:tgtEl>
                                          <p:spTgt spid="4"/>
                                        </p:tgtEl>
                                        <p:attrNameLst>
                                          <p:attrName>ppt_x</p:attrName>
                                        </p:attrNameLst>
                                      </p:cBhvr>
                                      <p:tavLst>
                                        <p:tav tm="0">
                                          <p:val>
                                            <p:strVal val="#ppt_x"/>
                                          </p:val>
                                        </p:tav>
                                        <p:tav tm="100000">
                                          <p:val>
                                            <p:strVal val="#ppt_x"/>
                                          </p:val>
                                        </p:tav>
                                      </p:tavLst>
                                    </p:anim>
                                    <p:anim calcmode="lin" valueType="num">
                                      <p:cBhvr additive="base">
                                        <p:cTn id="4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0" y="3706"/>
            <a:ext cx="7643192" cy="922114"/>
          </a:xfrm>
          <a:effectLst>
            <a:outerShdw blurRad="50800" dist="38100" dir="2700000" algn="tl" rotWithShape="0">
              <a:prstClr val="black">
                <a:alpha val="40000"/>
              </a:prstClr>
            </a:outerShdw>
          </a:effectLst>
        </p:spPr>
        <p:txBody>
          <a:bodyPr/>
          <a:lstStyle/>
          <a:p>
            <a:r>
              <a:rPr lang="cs-CZ" dirty="0">
                <a:solidFill>
                  <a:srgbClr val="FFC000"/>
                </a:solidFill>
              </a:rPr>
              <a:t>Neostré </a:t>
            </a:r>
            <a:r>
              <a:rPr lang="cs-CZ" dirty="0" smtClean="0">
                <a:solidFill>
                  <a:srgbClr val="FFC000"/>
                </a:solidFill>
              </a:rPr>
              <a:t>množiny </a:t>
            </a:r>
            <a:endParaRPr lang="cs-CZ" dirty="0">
              <a:solidFill>
                <a:srgbClr val="FFC000"/>
              </a:solidFill>
            </a:endParaRPr>
          </a:p>
        </p:txBody>
      </p:sp>
      <p:sp>
        <p:nvSpPr>
          <p:cNvPr id="3" name="Zástupný symbol pro obsah 2"/>
          <p:cNvSpPr>
            <a:spLocks noGrp="1"/>
          </p:cNvSpPr>
          <p:nvPr>
            <p:ph idx="1"/>
          </p:nvPr>
        </p:nvSpPr>
        <p:spPr>
          <a:xfrm>
            <a:off x="0" y="1124744"/>
            <a:ext cx="8892480" cy="4752528"/>
          </a:xfrm>
        </p:spPr>
        <p:txBody>
          <a:bodyPr>
            <a:normAutofit/>
          </a:bodyPr>
          <a:lstStyle/>
          <a:p>
            <a:pPr marL="0" lvl="0" indent="0" algn="just">
              <a:spcBef>
                <a:spcPts val="0"/>
              </a:spcBef>
              <a:buClrTx/>
              <a:buSzTx/>
              <a:buNone/>
            </a:pPr>
            <a:r>
              <a:rPr lang="cs-CZ" sz="2200" dirty="0" smtClean="0">
                <a:solidFill>
                  <a:srgbClr val="4F2145"/>
                </a:solidFill>
              </a:rPr>
              <a:t>U příkladu s kategorií ptáků můžeme určit hranici množiny (tučňák je ještě uvnitř množiny, netopýr už ne).</a:t>
            </a:r>
          </a:p>
          <a:p>
            <a:pPr marL="0" lvl="0" indent="0" algn="just">
              <a:spcBef>
                <a:spcPts val="0"/>
              </a:spcBef>
              <a:buClrTx/>
              <a:buSzTx/>
              <a:buNone/>
            </a:pPr>
            <a:endParaRPr lang="cs-CZ" sz="2200" dirty="0">
              <a:solidFill>
                <a:srgbClr val="4F2145"/>
              </a:solidFill>
            </a:endParaRPr>
          </a:p>
          <a:p>
            <a:pPr marL="0" lvl="0" indent="0" algn="just">
              <a:spcBef>
                <a:spcPts val="0"/>
              </a:spcBef>
              <a:buClrTx/>
              <a:buSzTx/>
              <a:buNone/>
            </a:pPr>
            <a:r>
              <a:rPr lang="cs-CZ" sz="2200" dirty="0" smtClean="0">
                <a:solidFill>
                  <a:srgbClr val="4F2145"/>
                </a:solidFill>
              </a:rPr>
              <a:t>U fantastické literatury jsou ale hranice skutečně neostré.</a:t>
            </a:r>
          </a:p>
          <a:p>
            <a:pPr marL="0" lvl="0" indent="0" algn="just">
              <a:spcBef>
                <a:spcPts val="0"/>
              </a:spcBef>
              <a:buClrTx/>
              <a:buSzTx/>
              <a:buNone/>
            </a:pPr>
            <a:endParaRPr lang="cs-CZ" sz="2200" dirty="0">
              <a:solidFill>
                <a:srgbClr val="4F2145"/>
              </a:solidFill>
            </a:endParaRPr>
          </a:p>
          <a:p>
            <a:pPr marL="0" indent="0" algn="just">
              <a:spcBef>
                <a:spcPts val="0"/>
              </a:spcBef>
              <a:buClrTx/>
              <a:buSzTx/>
              <a:buNone/>
            </a:pPr>
            <a:r>
              <a:rPr lang="cs-CZ" sz="2200" dirty="0">
                <a:solidFill>
                  <a:srgbClr val="4F2145"/>
                </a:solidFill>
              </a:rPr>
              <a:t>Neptáme se </a:t>
            </a:r>
            <a:r>
              <a:rPr lang="cs-CZ" sz="2200" dirty="0" smtClean="0">
                <a:solidFill>
                  <a:srgbClr val="4F2145"/>
                </a:solidFill>
              </a:rPr>
              <a:t>tedy jenom, </a:t>
            </a:r>
            <a:r>
              <a:rPr lang="cs-CZ" sz="2200" dirty="0">
                <a:solidFill>
                  <a:srgbClr val="4F2145"/>
                </a:solidFill>
              </a:rPr>
              <a:t>jestli </a:t>
            </a:r>
            <a:r>
              <a:rPr lang="cs-CZ" sz="2200" i="1" dirty="0">
                <a:solidFill>
                  <a:srgbClr val="4F2145"/>
                </a:solidFill>
              </a:rPr>
              <a:t>Hamlet</a:t>
            </a:r>
            <a:r>
              <a:rPr lang="cs-CZ" sz="2200" dirty="0">
                <a:solidFill>
                  <a:srgbClr val="4F2145"/>
                </a:solidFill>
              </a:rPr>
              <a:t> je, nebo není fantastika, ale do jaké míry (jakého stupně) do fantastiky patří (objevuje se tam fantastický prvek, ale ojediněle, </a:t>
            </a:r>
            <a:r>
              <a:rPr lang="cs-CZ" sz="2200" i="1" dirty="0">
                <a:solidFill>
                  <a:srgbClr val="4F2145"/>
                </a:solidFill>
              </a:rPr>
              <a:t>Hamlet</a:t>
            </a:r>
            <a:r>
              <a:rPr lang="cs-CZ" sz="2200" dirty="0">
                <a:solidFill>
                  <a:srgbClr val="4F2145"/>
                </a:solidFill>
              </a:rPr>
              <a:t> tedy má s fantastikou něco společného, ale bude patřit na okraj </a:t>
            </a:r>
            <a:r>
              <a:rPr lang="cs-CZ" sz="2200" dirty="0" smtClean="0">
                <a:solidFill>
                  <a:srgbClr val="4F2145"/>
                </a:solidFill>
              </a:rPr>
              <a:t>množiny). </a:t>
            </a:r>
          </a:p>
          <a:p>
            <a:pPr marL="0" indent="0" algn="just">
              <a:spcBef>
                <a:spcPts val="0"/>
              </a:spcBef>
              <a:buClrTx/>
              <a:buSzTx/>
              <a:buNone/>
            </a:pPr>
            <a:endParaRPr lang="cs-CZ" sz="2200" dirty="0">
              <a:solidFill>
                <a:srgbClr val="4F2145"/>
              </a:solidFill>
            </a:endParaRPr>
          </a:p>
          <a:p>
            <a:pPr marL="0" indent="0" algn="just">
              <a:spcBef>
                <a:spcPts val="0"/>
              </a:spcBef>
              <a:buClrTx/>
              <a:buSzTx/>
              <a:buNone/>
            </a:pPr>
            <a:r>
              <a:rPr lang="cs-CZ" sz="2200" dirty="0" smtClean="0">
                <a:solidFill>
                  <a:srgbClr val="4F2145"/>
                </a:solidFill>
              </a:rPr>
              <a:t>Ve </a:t>
            </a:r>
            <a:r>
              <a:rPr lang="cs-CZ" sz="2200" dirty="0">
                <a:solidFill>
                  <a:srgbClr val="4F2145"/>
                </a:solidFill>
              </a:rPr>
              <a:t>středu množiny bude např. </a:t>
            </a:r>
            <a:r>
              <a:rPr lang="cs-CZ" sz="2200" i="1" dirty="0">
                <a:solidFill>
                  <a:srgbClr val="4F2145"/>
                </a:solidFill>
              </a:rPr>
              <a:t>Pán prstenů</a:t>
            </a:r>
            <a:r>
              <a:rPr lang="cs-CZ" sz="2200" dirty="0">
                <a:solidFill>
                  <a:srgbClr val="4F2145"/>
                </a:solidFill>
              </a:rPr>
              <a:t> jako prototypové fantastické dílo </a:t>
            </a:r>
            <a:r>
              <a:rPr lang="cs-CZ" sz="2200" dirty="0" smtClean="0">
                <a:solidFill>
                  <a:srgbClr val="4F2145"/>
                </a:solidFill>
              </a:rPr>
              <a:t>(obsahuje mnoho </a:t>
            </a:r>
            <a:r>
              <a:rPr lang="cs-CZ" sz="2200" dirty="0">
                <a:solidFill>
                  <a:srgbClr val="4F2145"/>
                </a:solidFill>
              </a:rPr>
              <a:t>pro </a:t>
            </a:r>
            <a:r>
              <a:rPr lang="cs-CZ" sz="2200" dirty="0" smtClean="0">
                <a:solidFill>
                  <a:srgbClr val="4F2145"/>
                </a:solidFill>
              </a:rPr>
              <a:t>fikční svět zásadních </a:t>
            </a:r>
            <a:r>
              <a:rPr lang="cs-CZ" sz="2200" dirty="0">
                <a:solidFill>
                  <a:srgbClr val="4F2145"/>
                </a:solidFill>
              </a:rPr>
              <a:t>fantastických </a:t>
            </a:r>
            <a:r>
              <a:rPr lang="cs-CZ" sz="2200" dirty="0" smtClean="0">
                <a:solidFill>
                  <a:srgbClr val="4F2145"/>
                </a:solidFill>
              </a:rPr>
              <a:t>prvků).</a:t>
            </a:r>
            <a:endParaRPr lang="cs-CZ" sz="1800" dirty="0">
              <a:solidFill>
                <a:srgbClr val="F2E8AC"/>
              </a:solidFill>
            </a:endParaRPr>
          </a:p>
          <a:p>
            <a:pPr marL="0" lvl="0" indent="0">
              <a:spcBef>
                <a:spcPts val="0"/>
              </a:spcBef>
              <a:buClrTx/>
              <a:buSzTx/>
              <a:buNone/>
            </a:pPr>
            <a:endParaRPr lang="cs-CZ" sz="2200" dirty="0" smtClean="0">
              <a:solidFill>
                <a:srgbClr val="4F2145"/>
              </a:solidFill>
            </a:endParaRPr>
          </a:p>
          <a:p>
            <a:pPr marL="0" lvl="0" indent="0">
              <a:spcBef>
                <a:spcPts val="0"/>
              </a:spcBef>
              <a:buClrTx/>
              <a:buSzTx/>
              <a:buNone/>
            </a:pPr>
            <a:endParaRPr lang="cs-CZ" sz="2200" dirty="0">
              <a:solidFill>
                <a:srgbClr val="4F2145"/>
              </a:solidFill>
            </a:endParaRPr>
          </a:p>
          <a:p>
            <a:pPr marL="0" lvl="0" indent="0">
              <a:spcBef>
                <a:spcPts val="0"/>
              </a:spcBef>
              <a:buClrTx/>
              <a:buSzTx/>
              <a:buNone/>
            </a:pPr>
            <a:endParaRPr lang="cs-CZ" sz="2200" dirty="0" smtClean="0">
              <a:solidFill>
                <a:srgbClr val="4F2145"/>
              </a:solidFill>
            </a:endParaRPr>
          </a:p>
          <a:p>
            <a:pPr marL="0" lvl="0" indent="0">
              <a:spcBef>
                <a:spcPts val="0"/>
              </a:spcBef>
              <a:buClrTx/>
              <a:buSzTx/>
              <a:buNone/>
            </a:pPr>
            <a:endParaRPr lang="cs-CZ" sz="2200" dirty="0">
              <a:solidFill>
                <a:srgbClr val="4F2145"/>
              </a:solidFill>
            </a:endParaRPr>
          </a:p>
          <a:p>
            <a:pPr marL="0" lvl="0" indent="0">
              <a:spcBef>
                <a:spcPts val="0"/>
              </a:spcBef>
              <a:buClrTx/>
              <a:buSzTx/>
              <a:buNone/>
            </a:pPr>
            <a:endParaRPr lang="cs-CZ" sz="2200" dirty="0" smtClean="0">
              <a:solidFill>
                <a:srgbClr val="4F2145"/>
              </a:solidFill>
            </a:endParaRPr>
          </a:p>
          <a:p>
            <a:pPr marL="137160" indent="0">
              <a:buNone/>
            </a:pPr>
            <a:endParaRPr lang="cs-CZ" sz="2200" dirty="0">
              <a:solidFill>
                <a:srgbClr val="4F2145"/>
              </a:solidFill>
            </a:endParaRPr>
          </a:p>
        </p:txBody>
      </p:sp>
    </p:spTree>
    <p:extLst>
      <p:ext uri="{BB962C8B-B14F-4D97-AF65-F5344CB8AC3E}">
        <p14:creationId xmlns:p14="http://schemas.microsoft.com/office/powerpoint/2010/main" val="394227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arn(inVertic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80728"/>
          </a:xfrm>
          <a:effectLst>
            <a:outerShdw blurRad="50800" dist="38100" dir="2700000" algn="tl" rotWithShape="0">
              <a:prstClr val="black">
                <a:alpha val="40000"/>
              </a:prstClr>
            </a:outerShdw>
          </a:effectLst>
        </p:spPr>
        <p:txBody>
          <a:bodyPr>
            <a:normAutofit/>
          </a:bodyPr>
          <a:lstStyle/>
          <a:p>
            <a:r>
              <a:rPr lang="cs-CZ" sz="4400" dirty="0" smtClean="0">
                <a:solidFill>
                  <a:srgbClr val="FFC000"/>
                </a:solidFill>
                <a:effectLst>
                  <a:outerShdw blurRad="38100" dist="38100" dir="2700000" algn="tl" rotWithShape="0">
                    <a:srgbClr val="000000">
                      <a:alpha val="43137"/>
                    </a:srgbClr>
                  </a:outerShdw>
                </a:effectLst>
              </a:rPr>
              <a:t>Neostrá množina fantastiky</a:t>
            </a:r>
            <a:endParaRPr lang="cs-CZ" sz="4400" dirty="0">
              <a:solidFill>
                <a:srgbClr val="FFC000"/>
              </a:solidFill>
              <a:effectLst>
                <a:outerShdw blurRad="38100" dist="38100" dir="2700000" algn="tl" rotWithShape="0">
                  <a:srgbClr val="000000">
                    <a:alpha val="43137"/>
                  </a:srgbClr>
                </a:outerShdw>
              </a:effectLs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041" y="939993"/>
            <a:ext cx="5648497" cy="591800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3299130" y="3114166"/>
            <a:ext cx="2158317" cy="1569660"/>
          </a:xfrm>
          <a:prstGeom prst="rect">
            <a:avLst/>
          </a:prstGeom>
          <a:effectLst>
            <a:outerShdw blurRad="50800" dist="38100" dir="2700000" algn="tl" rotWithShape="0">
              <a:prstClr val="black">
                <a:alpha val="40000"/>
              </a:prstClr>
            </a:outerShdw>
          </a:effectLst>
        </p:spPr>
        <p:txBody>
          <a:bodyPr wrap="square">
            <a:spAutoFit/>
          </a:bodyPr>
          <a:lstStyle/>
          <a:p>
            <a:pPr lvl="0"/>
            <a:r>
              <a:rPr lang="cs-CZ" sz="2400" b="1" dirty="0" smtClean="0">
                <a:solidFill>
                  <a:srgbClr val="FFC000"/>
                </a:solidFill>
                <a:effectLst>
                  <a:outerShdw blurRad="38100" dist="38100" dir="2700000" algn="tl">
                    <a:srgbClr val="000000">
                      <a:alpha val="43137"/>
                    </a:srgbClr>
                  </a:outerShdw>
                </a:effectLst>
              </a:rPr>
              <a:t>Prototypická fantastika</a:t>
            </a:r>
          </a:p>
          <a:p>
            <a:pPr lvl="0"/>
            <a:r>
              <a:rPr lang="cs-CZ" sz="2400" b="1" dirty="0" smtClean="0">
                <a:solidFill>
                  <a:srgbClr val="FFC000"/>
                </a:solidFill>
                <a:effectLst>
                  <a:outerShdw blurRad="38100" dist="38100" dir="2700000" algn="tl">
                    <a:srgbClr val="000000">
                      <a:alpha val="43137"/>
                    </a:srgbClr>
                  </a:outerShdw>
                </a:effectLst>
              </a:rPr>
              <a:t>Pán prstenů, Nadace…</a:t>
            </a:r>
            <a:endParaRPr lang="cs-CZ" sz="2000" b="1" dirty="0">
              <a:solidFill>
                <a:srgbClr val="FFC000"/>
              </a:solidFill>
              <a:effectLst>
                <a:outerShdw blurRad="38100" dist="38100" dir="2700000" algn="tl">
                  <a:srgbClr val="000000">
                    <a:alpha val="43137"/>
                  </a:srgbClr>
                </a:outerShdw>
              </a:effectLst>
            </a:endParaRPr>
          </a:p>
        </p:txBody>
      </p:sp>
      <p:sp>
        <p:nvSpPr>
          <p:cNvPr id="8" name="Obdélník 7"/>
          <p:cNvSpPr/>
          <p:nvPr/>
        </p:nvSpPr>
        <p:spPr>
          <a:xfrm>
            <a:off x="827584" y="5301208"/>
            <a:ext cx="3113353" cy="830997"/>
          </a:xfrm>
          <a:prstGeom prst="rect">
            <a:avLst/>
          </a:prstGeom>
          <a:effectLst>
            <a:outerShdw blurRad="50800" dist="38100" dir="2700000" algn="tl" rotWithShape="0">
              <a:prstClr val="black">
                <a:alpha val="40000"/>
              </a:prstClr>
            </a:outerShdw>
          </a:effectLst>
        </p:spPr>
        <p:txBody>
          <a:bodyPr wrap="none">
            <a:spAutoFit/>
          </a:bodyPr>
          <a:lstStyle/>
          <a:p>
            <a:r>
              <a:rPr lang="cs-CZ" sz="2400" b="1" dirty="0" smtClean="0">
                <a:solidFill>
                  <a:srgbClr val="FFC000"/>
                </a:solidFill>
                <a:effectLst>
                  <a:outerShdw blurRad="38100" dist="38100" dir="2700000" algn="tl">
                    <a:srgbClr val="000000">
                      <a:alpha val="43137"/>
                    </a:srgbClr>
                  </a:outerShdw>
                </a:effectLst>
              </a:rPr>
              <a:t>Spíš už ne fantastika</a:t>
            </a:r>
          </a:p>
          <a:p>
            <a:r>
              <a:rPr lang="cs-CZ" sz="2400" b="1" dirty="0" smtClean="0">
                <a:solidFill>
                  <a:srgbClr val="FFC000"/>
                </a:solidFill>
                <a:effectLst>
                  <a:outerShdw blurRad="38100" dist="38100" dir="2700000" algn="tl">
                    <a:srgbClr val="000000">
                      <a:alpha val="43137"/>
                    </a:srgbClr>
                  </a:outerShdw>
                </a:effectLst>
              </a:rPr>
              <a:t>Hamlet…</a:t>
            </a:r>
            <a:endParaRPr lang="cs-CZ" dirty="0">
              <a:effectLst>
                <a:outerShdw blurRad="38100" dist="38100" dir="2700000" algn="tl">
                  <a:srgbClr val="000000">
                    <a:alpha val="43137"/>
                  </a:srgbClr>
                </a:outerShdw>
              </a:effectLst>
            </a:endParaRPr>
          </a:p>
        </p:txBody>
      </p:sp>
      <p:sp>
        <p:nvSpPr>
          <p:cNvPr id="9" name="Obdélník 8"/>
          <p:cNvSpPr/>
          <p:nvPr/>
        </p:nvSpPr>
        <p:spPr>
          <a:xfrm>
            <a:off x="4580240" y="1772816"/>
            <a:ext cx="3167855" cy="830997"/>
          </a:xfrm>
          <a:prstGeom prst="rect">
            <a:avLst/>
          </a:prstGeom>
          <a:effectLst>
            <a:outerShdw blurRad="50800" dist="38100" dir="2700000" algn="tl" rotWithShape="0">
              <a:prstClr val="black">
                <a:alpha val="40000"/>
              </a:prstClr>
            </a:outerShdw>
          </a:effectLst>
        </p:spPr>
        <p:txBody>
          <a:bodyPr wrap="none">
            <a:spAutoFit/>
          </a:bodyPr>
          <a:lstStyle/>
          <a:p>
            <a:r>
              <a:rPr lang="cs-CZ" sz="2400" b="1" dirty="0" smtClean="0">
                <a:solidFill>
                  <a:srgbClr val="FFC000"/>
                </a:solidFill>
                <a:effectLst>
                  <a:outerShdw blurRad="38100" dist="38100" dir="2700000" algn="tl">
                    <a:srgbClr val="000000">
                      <a:alpha val="43137"/>
                    </a:srgbClr>
                  </a:outerShdw>
                </a:effectLst>
              </a:rPr>
              <a:t>Asi ještě fantastika</a:t>
            </a:r>
          </a:p>
          <a:p>
            <a:r>
              <a:rPr lang="cs-CZ" sz="2400" b="1" dirty="0" smtClean="0">
                <a:solidFill>
                  <a:srgbClr val="FFC000"/>
                </a:solidFill>
                <a:effectLst>
                  <a:outerShdw blurRad="38100" dist="38100" dir="2700000" algn="tl">
                    <a:srgbClr val="000000">
                      <a:alpha val="43137"/>
                    </a:srgbClr>
                  </a:outerShdw>
                </a:effectLst>
              </a:rPr>
              <a:t>Magický realismus…</a:t>
            </a:r>
            <a:endParaRPr lang="cs-CZ" dirty="0">
              <a:effectLst>
                <a:outerShdw blurRad="38100" dist="38100" dir="2700000" algn="tl">
                  <a:srgbClr val="000000">
                    <a:alpha val="43137"/>
                  </a:srgbClr>
                </a:outerShdw>
              </a:effectLst>
            </a:endParaRPr>
          </a:p>
        </p:txBody>
      </p:sp>
      <p:sp>
        <p:nvSpPr>
          <p:cNvPr id="10" name="Obdélník 9"/>
          <p:cNvSpPr/>
          <p:nvPr/>
        </p:nvSpPr>
        <p:spPr>
          <a:xfrm>
            <a:off x="6633758" y="5288340"/>
            <a:ext cx="2555776" cy="1569660"/>
          </a:xfrm>
          <a:prstGeom prst="rect">
            <a:avLst/>
          </a:prstGeom>
          <a:effectLst>
            <a:outerShdw blurRad="50800" dist="38100" dir="2700000" algn="tl" rotWithShape="0">
              <a:prstClr val="black">
                <a:alpha val="40000"/>
              </a:prstClr>
            </a:outerShdw>
          </a:effectLst>
        </p:spPr>
        <p:txBody>
          <a:bodyPr wrap="square">
            <a:spAutoFit/>
          </a:bodyPr>
          <a:lstStyle/>
          <a:p>
            <a:r>
              <a:rPr lang="cs-CZ" sz="2400" b="1" dirty="0" smtClean="0">
                <a:solidFill>
                  <a:srgbClr val="FFC000"/>
                </a:solidFill>
                <a:effectLst>
                  <a:outerShdw blurRad="38100" dist="38100" dir="2700000" algn="tl">
                    <a:srgbClr val="000000">
                      <a:alpha val="43137"/>
                    </a:srgbClr>
                  </a:outerShdw>
                </a:effectLst>
              </a:rPr>
              <a:t>Vůbec ne fantastika</a:t>
            </a:r>
          </a:p>
          <a:p>
            <a:r>
              <a:rPr lang="cs-CZ" sz="2400" b="1" dirty="0" smtClean="0">
                <a:solidFill>
                  <a:srgbClr val="FFC000"/>
                </a:solidFill>
                <a:effectLst>
                  <a:outerShdw blurRad="38100" dist="38100" dir="2700000" algn="tl">
                    <a:srgbClr val="000000">
                      <a:alpha val="43137"/>
                    </a:srgbClr>
                  </a:outerShdw>
                </a:effectLst>
              </a:rPr>
              <a:t>Zpráva o únosu mimozemšťany</a:t>
            </a:r>
            <a:endParaRPr lang="cs-CZ" dirty="0">
              <a:effectLst>
                <a:outerShdw blurRad="38100" dist="38100" dir="2700000" algn="tl">
                  <a:srgbClr val="000000">
                    <a:alpha val="43137"/>
                  </a:srgbClr>
                </a:outerShdw>
              </a:effectLst>
            </a:endParaRPr>
          </a:p>
        </p:txBody>
      </p:sp>
      <p:sp>
        <p:nvSpPr>
          <p:cNvPr id="11" name="Obdélník 10"/>
          <p:cNvSpPr/>
          <p:nvPr/>
        </p:nvSpPr>
        <p:spPr>
          <a:xfrm>
            <a:off x="179512" y="1101430"/>
            <a:ext cx="1918388" cy="1846659"/>
          </a:xfrm>
          <a:prstGeom prst="rect">
            <a:avLst/>
          </a:prstGeom>
          <a:effectLst>
            <a:outerShdw blurRad="50800" dist="38100" dir="2700000" algn="tl" rotWithShape="0">
              <a:prstClr val="black">
                <a:alpha val="40000"/>
              </a:prstClr>
            </a:outerShdw>
          </a:effectLst>
        </p:spPr>
        <p:txBody>
          <a:bodyPr wrap="square">
            <a:spAutoFit/>
          </a:bodyPr>
          <a:lstStyle/>
          <a:p>
            <a:r>
              <a:rPr lang="cs-CZ" sz="2400" b="1" dirty="0" smtClean="0">
                <a:solidFill>
                  <a:srgbClr val="FFC000"/>
                </a:solidFill>
                <a:effectLst>
                  <a:outerShdw blurRad="38100" dist="38100" dir="2700000" algn="tl">
                    <a:srgbClr val="000000">
                      <a:alpha val="43137"/>
                    </a:srgbClr>
                  </a:outerShdw>
                </a:effectLst>
              </a:rPr>
              <a:t>Vůbec ne fantastika</a:t>
            </a:r>
          </a:p>
          <a:p>
            <a:r>
              <a:rPr lang="cs-CZ" sz="2400" b="1" dirty="0" smtClean="0">
                <a:solidFill>
                  <a:srgbClr val="FFC000"/>
                </a:solidFill>
                <a:effectLst>
                  <a:outerShdw blurRad="38100" dist="38100" dir="2700000" algn="tl">
                    <a:srgbClr val="000000">
                      <a:alpha val="43137"/>
                    </a:srgbClr>
                  </a:outerShdw>
                </a:effectLst>
              </a:rPr>
              <a:t>Božská komedie…</a:t>
            </a:r>
          </a:p>
          <a:p>
            <a:endParaRPr lang="cs-CZ"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842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arn(inVertical)">
                                      <p:cBhvr>
                                        <p:cTn id="15" dur="500"/>
                                        <p:tgtEl>
                                          <p:spTgt spid="9">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barn(inVertical)">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barn(inVertical)">
                                      <p:cBhvr>
                                        <p:cTn id="23" dur="500"/>
                                        <p:tgtEl>
                                          <p:spTgt spid="8">
                                            <p:txEl>
                                              <p:pRg st="0" end="0"/>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barn(inVertical)">
                                      <p:cBhvr>
                                        <p:cTn id="26" dur="500"/>
                                        <p:tgtEl>
                                          <p:spTgt spid="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barn(inVertical)">
                                      <p:cBhvr>
                                        <p:cTn id="31" dur="500"/>
                                        <p:tgtEl>
                                          <p:spTgt spid="11">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xEl>
                                              <p:pRg st="1" end="1"/>
                                            </p:txEl>
                                          </p:spTgt>
                                        </p:tgtEl>
                                        <p:attrNameLst>
                                          <p:attrName>style.visibility</p:attrName>
                                        </p:attrNameLst>
                                      </p:cBhvr>
                                      <p:to>
                                        <p:strVal val="visible"/>
                                      </p:to>
                                    </p:set>
                                    <p:animEffect transition="in" filter="barn(inVertical)">
                                      <p:cBhvr>
                                        <p:cTn id="34" dur="500"/>
                                        <p:tgtEl>
                                          <p:spTgt spid="11">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barn(inVertical)">
                                      <p:cBhvr>
                                        <p:cTn id="39" dur="500"/>
                                        <p:tgtEl>
                                          <p:spTgt spid="10">
                                            <p:txEl>
                                              <p:pRg st="0" end="0"/>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barn(inVertical)">
                                      <p:cBhvr>
                                        <p:cTn id="4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58000"/>
          </a:xfrm>
        </p:spPr>
        <p:txBody>
          <a:bodyPr>
            <a:normAutofit/>
          </a:bodyPr>
          <a:lstStyle/>
          <a:p>
            <a:pPr marL="137160" indent="0" algn="just">
              <a:buNone/>
            </a:pPr>
            <a:r>
              <a:rPr lang="cs-CZ" sz="2200" dirty="0" smtClean="0">
                <a:solidFill>
                  <a:srgbClr val="4F2145"/>
                </a:solidFill>
              </a:rPr>
              <a:t>Umístění konkrétních zástupců (textů) v rámci neostré množiny (vzdálenost od centra) umožňuje soustředit se také na vztahy mezi jednotlivými texty (jakým způsobem využívají fantastické prvky, jak jsou fantastické prvky v textu důležité, kolik jich je apod.).</a:t>
            </a:r>
          </a:p>
          <a:p>
            <a:pPr marL="137160" indent="0" algn="just">
              <a:buNone/>
            </a:pPr>
            <a:endParaRPr lang="cs-CZ" sz="2200" dirty="0">
              <a:solidFill>
                <a:srgbClr val="4F2145"/>
              </a:solidFill>
            </a:endParaRPr>
          </a:p>
          <a:p>
            <a:pPr marL="137160" indent="0" algn="just">
              <a:buNone/>
            </a:pPr>
            <a:r>
              <a:rPr lang="cs-CZ" sz="2200" dirty="0" smtClean="0">
                <a:solidFill>
                  <a:srgbClr val="4F2145"/>
                </a:solidFill>
              </a:rPr>
              <a:t>Rysů, které zakládají příslušnost k fantastice, tedy fantastických prvků,  je značné množství – nemá smysl pokoušet se všechny vyjmenovat.</a:t>
            </a:r>
            <a:endParaRPr lang="cs-CZ" sz="2200" dirty="0">
              <a:solidFill>
                <a:srgbClr val="4F2145"/>
              </a:solidFill>
            </a:endParaRPr>
          </a:p>
          <a:p>
            <a:pPr marL="137160" indent="0" algn="just">
              <a:buNone/>
            </a:pPr>
            <a:r>
              <a:rPr lang="cs-CZ" sz="2200" dirty="0" smtClean="0">
                <a:solidFill>
                  <a:srgbClr val="4F2145"/>
                </a:solidFill>
              </a:rPr>
              <a:t>V jednom textu se může nacházet více různých fantastických prvků.</a:t>
            </a:r>
          </a:p>
          <a:p>
            <a:pPr marL="137160" indent="0" algn="just">
              <a:buNone/>
            </a:pPr>
            <a:r>
              <a:rPr lang="cs-CZ" sz="2200" dirty="0" smtClean="0">
                <a:solidFill>
                  <a:srgbClr val="4F2145"/>
                </a:solidFill>
              </a:rPr>
              <a:t>Neexistuje text, ve kterém by byly obsaženy všechny fantastické prvky.</a:t>
            </a:r>
          </a:p>
          <a:p>
            <a:pPr marL="137160" indent="0" algn="just">
              <a:buNone/>
            </a:pPr>
            <a:endParaRPr lang="cs-CZ" sz="2200" dirty="0" smtClean="0">
              <a:solidFill>
                <a:srgbClr val="4F2145"/>
              </a:solidFill>
            </a:endParaRPr>
          </a:p>
          <a:p>
            <a:pPr marL="137160" lvl="0" indent="0">
              <a:buClr>
                <a:srgbClr val="F2E8AC">
                  <a:shade val="95000"/>
                </a:srgbClr>
              </a:buClr>
              <a:buNone/>
            </a:pPr>
            <a:r>
              <a:rPr lang="cs-CZ" sz="2400" dirty="0">
                <a:solidFill>
                  <a:srgbClr val="4F2145"/>
                </a:solidFill>
                <a:latin typeface="Franklin Gothic Medium" panose="020B0603020102020204" pitchFamily="34" charset="0"/>
              </a:rPr>
              <a:t>Ludwig </a:t>
            </a:r>
            <a:r>
              <a:rPr lang="cs-CZ" sz="2400" dirty="0" err="1" smtClean="0">
                <a:solidFill>
                  <a:srgbClr val="4F2145"/>
                </a:solidFill>
                <a:latin typeface="Franklin Gothic Medium" panose="020B0603020102020204" pitchFamily="34" charset="0"/>
              </a:rPr>
              <a:t>Wittgenstein</a:t>
            </a:r>
            <a:r>
              <a:rPr lang="cs-CZ" sz="2400" dirty="0" smtClean="0">
                <a:solidFill>
                  <a:srgbClr val="4F2145"/>
                </a:solidFill>
                <a:latin typeface="Franklin Gothic Medium" panose="020B0603020102020204" pitchFamily="34" charset="0"/>
              </a:rPr>
              <a:t> </a:t>
            </a:r>
            <a:r>
              <a:rPr lang="cs-CZ" sz="2400" b="1" dirty="0" smtClean="0">
                <a:solidFill>
                  <a:srgbClr val="4F2145"/>
                </a:solidFill>
                <a:latin typeface="Franklin Gothic Medium" panose="020B0603020102020204" pitchFamily="34" charset="0"/>
              </a:rPr>
              <a:t>Rodové podobnosti</a:t>
            </a:r>
            <a:endParaRPr lang="cs-CZ" sz="2400" b="1" dirty="0">
              <a:solidFill>
                <a:srgbClr val="4F2145"/>
              </a:solidFill>
              <a:latin typeface="Franklin Gothic Medium" panose="020B0603020102020204" pitchFamily="34" charset="0"/>
            </a:endParaRPr>
          </a:p>
          <a:p>
            <a:pPr marL="137160" indent="0" algn="just">
              <a:buNone/>
            </a:pPr>
            <a:endParaRPr lang="cs-CZ" sz="2200" dirty="0">
              <a:solidFill>
                <a:srgbClr val="4F2145"/>
              </a:solidFill>
            </a:endParaRPr>
          </a:p>
        </p:txBody>
      </p:sp>
      <p:sp>
        <p:nvSpPr>
          <p:cNvPr id="5" name="Obdélník 4"/>
          <p:cNvSpPr/>
          <p:nvPr/>
        </p:nvSpPr>
        <p:spPr>
          <a:xfrm>
            <a:off x="235026" y="4437112"/>
            <a:ext cx="4625006" cy="2123658"/>
          </a:xfrm>
          <a:prstGeom prst="rect">
            <a:avLst/>
          </a:prstGeom>
        </p:spPr>
        <p:txBody>
          <a:bodyPr wrap="square">
            <a:spAutoFit/>
          </a:bodyPr>
          <a:lstStyle/>
          <a:p>
            <a:pPr algn="just"/>
            <a:r>
              <a:rPr lang="cs-CZ" sz="2200" b="1" dirty="0">
                <a:solidFill>
                  <a:srgbClr val="4F2145"/>
                </a:solidFill>
                <a:ea typeface="Calibri"/>
                <a:cs typeface="Times New Roman"/>
              </a:rPr>
              <a:t> Věci, o kterých si myslíme, že je propojuje jeden zásadní společný rys, mohou být ve skutečnosti propojeny sérií překrývajících se podobností, mezi nimiž neexistuje jediný rys společný pro všechny.</a:t>
            </a:r>
            <a:endParaRPr lang="cs-CZ" sz="2200" b="1" dirty="0">
              <a:solidFill>
                <a:srgbClr val="4F2145"/>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3933056"/>
            <a:ext cx="2843808" cy="2767058"/>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427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barn(inVertical)">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par>
                                <p:cTn id="33" presetID="2" presetClass="entr" presetSubtype="4" fill="hold" nodeType="withEffect">
                                  <p:stCondLst>
                                    <p:cond delay="0"/>
                                  </p:stCondLst>
                                  <p:childTnLst>
                                    <p:set>
                                      <p:cBhvr>
                                        <p:cTn id="34" dur="1" fill="hold">
                                          <p:stCondLst>
                                            <p:cond delay="0"/>
                                          </p:stCondLst>
                                        </p:cTn>
                                        <p:tgtEl>
                                          <p:spTgt spid="5122"/>
                                        </p:tgtEl>
                                        <p:attrNameLst>
                                          <p:attrName>style.visibility</p:attrName>
                                        </p:attrNameLst>
                                      </p:cBhvr>
                                      <p:to>
                                        <p:strVal val="visible"/>
                                      </p:to>
                                    </p:set>
                                    <p:anim calcmode="lin" valueType="num">
                                      <p:cBhvr additive="base">
                                        <p:cTn id="35" dur="500" fill="hold"/>
                                        <p:tgtEl>
                                          <p:spTgt spid="5122"/>
                                        </p:tgtEl>
                                        <p:attrNameLst>
                                          <p:attrName>ppt_x</p:attrName>
                                        </p:attrNameLst>
                                      </p:cBhvr>
                                      <p:tavLst>
                                        <p:tav tm="0">
                                          <p:val>
                                            <p:strVal val="#ppt_x"/>
                                          </p:val>
                                        </p:tav>
                                        <p:tav tm="100000">
                                          <p:val>
                                            <p:strVal val="#ppt_x"/>
                                          </p:val>
                                        </p:tav>
                                      </p:tavLst>
                                    </p:anim>
                                    <p:anim calcmode="lin" valueType="num">
                                      <p:cBhvr additive="base">
                                        <p:cTn id="36"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858000"/>
          </a:xfrm>
        </p:spPr>
        <p:txBody>
          <a:bodyPr>
            <a:normAutofit/>
          </a:bodyPr>
          <a:lstStyle/>
          <a:p>
            <a:pPr marL="137160" indent="0">
              <a:buNone/>
            </a:pPr>
            <a:r>
              <a:rPr lang="cs-CZ" sz="2200" dirty="0" smtClean="0">
                <a:solidFill>
                  <a:srgbClr val="4F2145"/>
                </a:solidFill>
              </a:rPr>
              <a:t>A i když takový rys najdeme,  nemusí být výlučný pro danou kategorii (nemůžeme kategorii definovat pouze pomocí tohoto rysu).</a:t>
            </a:r>
          </a:p>
          <a:p>
            <a:pPr marL="137160" indent="0">
              <a:buNone/>
            </a:pPr>
            <a:endParaRPr lang="cs-CZ" sz="2200" dirty="0" smtClean="0">
              <a:solidFill>
                <a:srgbClr val="4F2145"/>
              </a:solidFill>
            </a:endParaRPr>
          </a:p>
          <a:p>
            <a:pPr marL="137160" indent="0">
              <a:buNone/>
            </a:pPr>
            <a:endParaRPr lang="cs-CZ" sz="2200" dirty="0">
              <a:solidFill>
                <a:srgbClr val="4F2145"/>
              </a:solidFill>
            </a:endParaRPr>
          </a:p>
          <a:p>
            <a:pPr marL="137160" indent="0">
              <a:buNone/>
            </a:pPr>
            <a:endParaRPr lang="cs-CZ" sz="2200" dirty="0" smtClean="0">
              <a:solidFill>
                <a:srgbClr val="4F2145"/>
              </a:solidFill>
            </a:endParaRPr>
          </a:p>
          <a:p>
            <a:pPr marL="137160" indent="0">
              <a:buNone/>
            </a:pPr>
            <a:endParaRPr lang="cs-CZ" sz="2200" dirty="0">
              <a:solidFill>
                <a:srgbClr val="4F2145"/>
              </a:solidFill>
            </a:endParaRPr>
          </a:p>
          <a:p>
            <a:pPr marL="137160" indent="0">
              <a:buNone/>
            </a:pPr>
            <a:r>
              <a:rPr lang="cs-CZ" sz="2200" dirty="0" smtClean="0">
                <a:solidFill>
                  <a:srgbClr val="4F2145"/>
                </a:solidFill>
              </a:rPr>
              <a:t>S fantastickou literaturou je to podobně.</a:t>
            </a:r>
            <a:endParaRPr lang="cs-CZ" sz="2200" dirty="0">
              <a:solidFill>
                <a:srgbClr val="4F2145"/>
              </a:solidFill>
            </a:endParaRPr>
          </a:p>
          <a:p>
            <a:pPr marL="137160" indent="0">
              <a:buNone/>
            </a:pPr>
            <a:r>
              <a:rPr lang="cs-CZ" sz="2200" dirty="0" smtClean="0">
                <a:solidFill>
                  <a:srgbClr val="4F2145"/>
                </a:solidFill>
              </a:rPr>
              <a:t>Z rodových podobností vyšel </a:t>
            </a:r>
            <a:r>
              <a:rPr lang="en-US" sz="2200" dirty="0">
                <a:solidFill>
                  <a:srgbClr val="4F2145"/>
                </a:solidFill>
              </a:rPr>
              <a:t>Paul </a:t>
            </a:r>
            <a:r>
              <a:rPr lang="en-US" sz="2200" dirty="0" smtClean="0">
                <a:solidFill>
                  <a:srgbClr val="4F2145"/>
                </a:solidFill>
              </a:rPr>
              <a:t>Kincaid </a:t>
            </a:r>
            <a:r>
              <a:rPr lang="cs-CZ" sz="2200" dirty="0" smtClean="0">
                <a:solidFill>
                  <a:srgbClr val="4F2145"/>
                </a:solidFill>
              </a:rPr>
              <a:t>(</a:t>
            </a:r>
            <a:r>
              <a:rPr lang="en-US" sz="2200" i="1" dirty="0" smtClean="0">
                <a:solidFill>
                  <a:srgbClr val="4F2145"/>
                </a:solidFill>
              </a:rPr>
              <a:t>On </a:t>
            </a:r>
            <a:r>
              <a:rPr lang="en-US" sz="2200" i="1" dirty="0">
                <a:solidFill>
                  <a:srgbClr val="4F2145"/>
                </a:solidFill>
              </a:rPr>
              <a:t>the Origins of </a:t>
            </a:r>
            <a:r>
              <a:rPr lang="en-US" sz="2200" i="1" dirty="0" smtClean="0">
                <a:solidFill>
                  <a:srgbClr val="4F2145"/>
                </a:solidFill>
              </a:rPr>
              <a:t>Genre</a:t>
            </a:r>
            <a:r>
              <a:rPr lang="cs-CZ" sz="2200" dirty="0" smtClean="0">
                <a:solidFill>
                  <a:srgbClr val="4F2145"/>
                </a:solidFill>
              </a:rPr>
              <a:t>) při </a:t>
            </a:r>
            <a:r>
              <a:rPr lang="cs-CZ" sz="2400" b="1" dirty="0" smtClean="0">
                <a:solidFill>
                  <a:srgbClr val="FFC000"/>
                </a:solidFill>
                <a:effectLst>
                  <a:outerShdw blurRad="38100" dist="38100" dir="2700000" algn="tl">
                    <a:srgbClr val="000000">
                      <a:alpha val="43137"/>
                    </a:srgbClr>
                  </a:outerShdw>
                </a:effectLst>
              </a:rPr>
              <a:t>intuitivní definici science fiction</a:t>
            </a:r>
            <a:r>
              <a:rPr lang="cs-CZ" sz="2200" dirty="0">
                <a:solidFill>
                  <a:srgbClr val="4F2145"/>
                </a:solidFill>
              </a:rPr>
              <a:t>.</a:t>
            </a:r>
            <a:endParaRPr lang="en-US" sz="2200" dirty="0">
              <a:solidFill>
                <a:srgbClr val="4F2145"/>
              </a:solidFill>
            </a:endParaRPr>
          </a:p>
          <a:p>
            <a:pPr marL="137160" indent="0">
              <a:buNone/>
            </a:pPr>
            <a:endParaRPr lang="cs-CZ" sz="2200" i="1" dirty="0" smtClean="0">
              <a:solidFill>
                <a:srgbClr val="4F2145"/>
              </a:solidFill>
            </a:endParaRPr>
          </a:p>
          <a:p>
            <a:pPr marL="137160" indent="0">
              <a:buNone/>
            </a:pPr>
            <a:endParaRPr lang="cs-CZ" sz="2200" i="1" dirty="0" smtClean="0">
              <a:solidFill>
                <a:srgbClr val="4F2145"/>
              </a:solidFill>
            </a:endParaRPr>
          </a:p>
          <a:p>
            <a:pPr marL="137160" lvl="0" indent="0">
              <a:buClr>
                <a:srgbClr val="F2E8AC">
                  <a:shade val="95000"/>
                </a:srgbClr>
              </a:buClr>
              <a:buNone/>
            </a:pPr>
            <a:r>
              <a:rPr lang="cs-CZ" sz="2200" dirty="0" smtClean="0">
                <a:solidFill>
                  <a:srgbClr val="4F2145"/>
                </a:solidFill>
              </a:rPr>
              <a:t>Tedy: máme-li čtenářskou zkušenost, nepotřebujeme definici, abychom poznali science fiction.</a:t>
            </a:r>
            <a:endParaRPr lang="cs-CZ" sz="2200" i="1" dirty="0">
              <a:solidFill>
                <a:srgbClr val="4F2145"/>
              </a:solidFill>
            </a:endParaRPr>
          </a:p>
          <a:p>
            <a:pPr marL="137160" lvl="0" indent="0">
              <a:buClr>
                <a:srgbClr val="F2E8AC">
                  <a:shade val="95000"/>
                </a:srgbClr>
              </a:buClr>
              <a:buNone/>
            </a:pPr>
            <a:r>
              <a:rPr lang="cs-CZ" sz="2200" dirty="0" smtClean="0">
                <a:solidFill>
                  <a:srgbClr val="4F2145"/>
                </a:solidFill>
              </a:rPr>
              <a:t>Jako druhý krok, když uvažujeme o tom, co dělá science fiction science fiction (tedy o podobě fantastických prvků), usazujeme </a:t>
            </a:r>
            <a:r>
              <a:rPr lang="cs-CZ" sz="2200" dirty="0">
                <a:solidFill>
                  <a:srgbClr val="4F2145"/>
                </a:solidFill>
              </a:rPr>
              <a:t>už dílo do vnitřní strukturace žánru na základě toho, jaké rysy podobnosti a s </a:t>
            </a:r>
            <a:r>
              <a:rPr lang="cs-CZ" sz="2200" dirty="0" smtClean="0">
                <a:solidFill>
                  <a:srgbClr val="4F2145"/>
                </a:solidFill>
              </a:rPr>
              <a:t>jakými okruhy </a:t>
            </a:r>
            <a:r>
              <a:rPr lang="cs-CZ" sz="2200" dirty="0">
                <a:solidFill>
                  <a:srgbClr val="4F2145"/>
                </a:solidFill>
              </a:rPr>
              <a:t>textů v něm </a:t>
            </a:r>
            <a:r>
              <a:rPr lang="cs-CZ" sz="2200" dirty="0" smtClean="0">
                <a:solidFill>
                  <a:srgbClr val="4F2145"/>
                </a:solidFill>
              </a:rPr>
              <a:t>nalézáme (hard SF, akční SF, </a:t>
            </a:r>
            <a:r>
              <a:rPr lang="cs-CZ" sz="2200" dirty="0" err="1" smtClean="0">
                <a:solidFill>
                  <a:srgbClr val="4F2145"/>
                </a:solidFill>
              </a:rPr>
              <a:t>space</a:t>
            </a:r>
            <a:r>
              <a:rPr lang="cs-CZ" sz="2200" dirty="0" smtClean="0">
                <a:solidFill>
                  <a:srgbClr val="4F2145"/>
                </a:solidFill>
              </a:rPr>
              <a:t> opera</a:t>
            </a:r>
            <a:r>
              <a:rPr lang="cs-CZ" sz="2200" dirty="0" smtClean="0">
                <a:solidFill>
                  <a:srgbClr val="4F2145"/>
                </a:solidFill>
              </a:rPr>
              <a:t>…).</a:t>
            </a:r>
            <a:endParaRPr lang="cs-CZ" sz="2200" i="1" dirty="0" smtClean="0">
              <a:solidFill>
                <a:srgbClr val="4F2145"/>
              </a:solidFill>
            </a:endParaRPr>
          </a:p>
        </p:txBody>
      </p:sp>
      <p:sp>
        <p:nvSpPr>
          <p:cNvPr id="4" name="Šipka doleva 3"/>
          <p:cNvSpPr/>
          <p:nvPr/>
        </p:nvSpPr>
        <p:spPr>
          <a:xfrm>
            <a:off x="0" y="590680"/>
            <a:ext cx="8944758" cy="1855964"/>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s-CZ" sz="2200" b="1" dirty="0" smtClean="0">
              <a:solidFill>
                <a:srgbClr val="4F2145"/>
              </a:solidFill>
            </a:endParaRPr>
          </a:p>
          <a:p>
            <a:r>
              <a:rPr lang="cs-CZ" sz="2200" b="1" dirty="0" smtClean="0">
                <a:solidFill>
                  <a:srgbClr val="4F2145"/>
                </a:solidFill>
              </a:rPr>
              <a:t>Barva kůže nám pro rozpoznání členů </a:t>
            </a:r>
            <a:r>
              <a:rPr lang="cs-CZ" sz="2200" b="1" dirty="0" err="1" smtClean="0">
                <a:solidFill>
                  <a:srgbClr val="4F2145"/>
                </a:solidFill>
              </a:rPr>
              <a:t>Simpsonovic</a:t>
            </a:r>
            <a:r>
              <a:rPr lang="cs-CZ" sz="2200" b="1" dirty="0" smtClean="0">
                <a:solidFill>
                  <a:srgbClr val="4F2145"/>
                </a:solidFill>
              </a:rPr>
              <a:t> </a:t>
            </a:r>
            <a:r>
              <a:rPr lang="cs-CZ" sz="2200" b="1" dirty="0" smtClean="0">
                <a:solidFill>
                  <a:srgbClr val="4F2145"/>
                </a:solidFill>
              </a:rPr>
              <a:t>rodiny nestačí. Definovat podobnosti mezi členy rodiny lze pouze souhrnem rysů, které vzájemně sdílejí.</a:t>
            </a:r>
          </a:p>
          <a:p>
            <a:pPr algn="ctr"/>
            <a:endParaRPr lang="cs-CZ" sz="2200" b="1" dirty="0">
              <a:solidFill>
                <a:srgbClr val="4F2145"/>
              </a:solidFill>
            </a:endParaRPr>
          </a:p>
        </p:txBody>
      </p:sp>
      <p:sp>
        <p:nvSpPr>
          <p:cNvPr id="5" name="Šipka doleva 4"/>
          <p:cNvSpPr/>
          <p:nvPr/>
        </p:nvSpPr>
        <p:spPr>
          <a:xfrm>
            <a:off x="-25440" y="3501008"/>
            <a:ext cx="8944758" cy="936104"/>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Science fiction je to, nač ukážeme, když řekneme science </a:t>
            </a:r>
            <a:r>
              <a:rPr lang="cs-CZ" sz="2200" b="1" dirty="0" smtClean="0">
                <a:solidFill>
                  <a:srgbClr val="4F2145"/>
                </a:solidFill>
              </a:rPr>
              <a:t>fiction.</a:t>
            </a:r>
            <a:endParaRPr lang="cs-CZ" sz="2200" b="1" dirty="0">
              <a:solidFill>
                <a:srgbClr val="4F2145"/>
              </a:solidFill>
            </a:endParaRPr>
          </a:p>
        </p:txBody>
      </p:sp>
    </p:spTree>
    <p:extLst>
      <p:ext uri="{BB962C8B-B14F-4D97-AF65-F5344CB8AC3E}">
        <p14:creationId xmlns:p14="http://schemas.microsoft.com/office/powerpoint/2010/main" val="115310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1+#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arn(inVertical)">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inVertical)">
                                      <p:cBhvr>
                                        <p:cTn id="34" dur="500"/>
                                        <p:tgtEl>
                                          <p:spTgt spid="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barn(inVertical)">
                                      <p:cBhvr>
                                        <p:cTn id="39"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35238"/>
            <a:ext cx="8075240" cy="706090"/>
          </a:xfrm>
          <a:effectLst>
            <a:outerShdw blurRad="50800" dist="38100" dir="2700000" algn="tl" rotWithShape="0">
              <a:prstClr val="black">
                <a:alpha val="40000"/>
              </a:prstClr>
            </a:outerShdw>
          </a:effectLst>
        </p:spPr>
        <p:txBody>
          <a:bodyPr>
            <a:normAutofit fontScale="90000"/>
          </a:bodyPr>
          <a:lstStyle/>
          <a:p>
            <a:r>
              <a:rPr lang="cs-CZ" dirty="0" smtClean="0"/>
              <a:t/>
            </a:r>
            <a:br>
              <a:rPr lang="cs-CZ" dirty="0" smtClean="0"/>
            </a:br>
            <a:r>
              <a:rPr lang="cs-CZ" sz="4400" dirty="0" smtClean="0">
                <a:solidFill>
                  <a:srgbClr val="FFC000"/>
                </a:solidFill>
              </a:rPr>
              <a:t>Definice fantastické literatury</a:t>
            </a:r>
            <a:r>
              <a:rPr lang="cs-CZ" dirty="0" smtClean="0"/>
              <a:t/>
            </a:r>
            <a:br>
              <a:rPr lang="cs-CZ" dirty="0" smtClean="0"/>
            </a:br>
            <a:endParaRPr lang="cs-CZ" dirty="0"/>
          </a:p>
        </p:txBody>
      </p:sp>
      <p:sp>
        <p:nvSpPr>
          <p:cNvPr id="3" name="Zástupný symbol pro obsah 2"/>
          <p:cNvSpPr>
            <a:spLocks noGrp="1"/>
          </p:cNvSpPr>
          <p:nvPr>
            <p:ph idx="1"/>
          </p:nvPr>
        </p:nvSpPr>
        <p:spPr>
          <a:xfrm>
            <a:off x="0" y="836712"/>
            <a:ext cx="9133656" cy="6001816"/>
          </a:xfrm>
        </p:spPr>
        <p:txBody>
          <a:bodyPr>
            <a:normAutofit/>
          </a:bodyPr>
          <a:lstStyle/>
          <a:p>
            <a:pPr marL="137160" indent="0">
              <a:buNone/>
            </a:pPr>
            <a:r>
              <a:rPr lang="cs-CZ" sz="2400" b="1" dirty="0" smtClean="0">
                <a:solidFill>
                  <a:srgbClr val="FFC000"/>
                </a:solidFill>
                <a:effectLst>
                  <a:outerShdw blurRad="38100" dist="38100" dir="2700000" algn="tl">
                    <a:srgbClr val="000000">
                      <a:alpha val="43137"/>
                    </a:srgbClr>
                  </a:outerShdw>
                </a:effectLst>
              </a:rPr>
              <a:t>Rodové podobnosti můžeme aplikovat na fantastickou literaturu jako celek.</a:t>
            </a:r>
          </a:p>
          <a:p>
            <a:pPr marL="137160" indent="0">
              <a:buNone/>
            </a:pPr>
            <a:r>
              <a:rPr lang="cs-CZ" sz="2200" dirty="0" smtClean="0">
                <a:solidFill>
                  <a:srgbClr val="4F2145"/>
                </a:solidFill>
              </a:rPr>
              <a:t>Pracujeme přitom s neostrou množinou fantastické literatury, v níž se blíže středu nacházejí prototypická díla, na okrajích pak texty, které sdílí nějaké rysy s prototypickými díly (tedy rodové podobnosti), ale jen v omezené míře.</a:t>
            </a:r>
          </a:p>
          <a:p>
            <a:pPr marL="137160" indent="0">
              <a:buNone/>
            </a:pPr>
            <a:r>
              <a:rPr lang="cs-CZ" sz="2200" dirty="0" smtClean="0">
                <a:solidFill>
                  <a:srgbClr val="4F2145"/>
                </a:solidFill>
              </a:rPr>
              <a:t>Za okraji jsou neostré množiny těch textů, které obsahují nějaké prvky, které bychom mohli pokládat za fantastické, ale jako fantastické nejsou použity – náboženské texty, mýty, halucinace…</a:t>
            </a:r>
          </a:p>
          <a:p>
            <a:pPr marL="137160" indent="0">
              <a:buNone/>
            </a:pPr>
            <a:r>
              <a:rPr lang="cs-CZ" sz="2200" dirty="0" smtClean="0">
                <a:solidFill>
                  <a:srgbClr val="4F2145"/>
                </a:solidFill>
              </a:rPr>
              <a:t>Představit si to můžeme i takto:</a:t>
            </a:r>
          </a:p>
          <a:p>
            <a:pPr marL="137160" indent="0">
              <a:buNone/>
            </a:pPr>
            <a:endParaRPr lang="cs-CZ" sz="2200" dirty="0">
              <a:solidFill>
                <a:srgbClr val="4F2145"/>
              </a:solidFill>
            </a:endParaRPr>
          </a:p>
        </p:txBody>
      </p:sp>
      <p:sp>
        <p:nvSpPr>
          <p:cNvPr id="4" name="Ovál 3"/>
          <p:cNvSpPr/>
          <p:nvPr/>
        </p:nvSpPr>
        <p:spPr>
          <a:xfrm>
            <a:off x="1115616" y="4365104"/>
            <a:ext cx="7560840" cy="2492896"/>
          </a:xfrm>
          <a:prstGeom prst="ellipse">
            <a:avLst/>
          </a:prstGeom>
          <a:solidFill>
            <a:schemeClr val="bg1">
              <a:lumMod val="20000"/>
              <a:lumOff val="80000"/>
            </a:schemeClr>
          </a:solidFill>
          <a:ln>
            <a:solidFill>
              <a:schemeClr val="accent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cs-CZ" dirty="0">
                <a:solidFill>
                  <a:srgbClr val="060238"/>
                </a:solidFill>
                <a:latin typeface="Franklin Gothic Medium" panose="020B0603020102020204" pitchFamily="34" charset="0"/>
              </a:rPr>
              <a:t>Všechna užití fantastického prvku</a:t>
            </a:r>
          </a:p>
        </p:txBody>
      </p:sp>
      <p:sp>
        <p:nvSpPr>
          <p:cNvPr id="5" name="Ovál 4"/>
          <p:cNvSpPr/>
          <p:nvPr/>
        </p:nvSpPr>
        <p:spPr>
          <a:xfrm>
            <a:off x="1903968" y="4531432"/>
            <a:ext cx="5976664" cy="2160240"/>
          </a:xfrm>
          <a:prstGeom prst="ellipse">
            <a:avLst/>
          </a:prstGeom>
          <a:solidFill>
            <a:schemeClr val="bg1">
              <a:lumMod val="40000"/>
              <a:lumOff val="6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cs-CZ" dirty="0">
                <a:solidFill>
                  <a:srgbClr val="4F2145"/>
                </a:solidFill>
                <a:latin typeface="Franklin Gothic Medium" panose="020B0603020102020204" pitchFamily="34" charset="0"/>
              </a:rPr>
              <a:t>Všechna užití fantastického prvku v beletrii</a:t>
            </a:r>
          </a:p>
        </p:txBody>
      </p:sp>
      <p:sp>
        <p:nvSpPr>
          <p:cNvPr id="6" name="Ovál 5"/>
          <p:cNvSpPr/>
          <p:nvPr/>
        </p:nvSpPr>
        <p:spPr>
          <a:xfrm>
            <a:off x="2699792" y="4999484"/>
            <a:ext cx="4392488" cy="1224136"/>
          </a:xfrm>
          <a:prstGeom prst="ellipse">
            <a:avLst/>
          </a:prstGeom>
          <a:solidFill>
            <a:schemeClr val="bg1">
              <a:lumMod val="60000"/>
              <a:lumOff val="4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cs-CZ" dirty="0">
                <a:solidFill>
                  <a:srgbClr val="4F2145"/>
                </a:solidFill>
                <a:latin typeface="Franklin Gothic Medium" panose="020B0603020102020204" pitchFamily="34" charset="0"/>
              </a:rPr>
              <a:t>Zásadní role a počet </a:t>
            </a:r>
            <a:r>
              <a:rPr lang="cs-CZ" dirty="0" smtClean="0">
                <a:solidFill>
                  <a:srgbClr val="4F2145"/>
                </a:solidFill>
                <a:latin typeface="Franklin Gothic Medium" panose="020B0603020102020204" pitchFamily="34" charset="0"/>
              </a:rPr>
              <a:t>fantastických prvků</a:t>
            </a:r>
            <a:endParaRPr lang="cs-CZ" dirty="0">
              <a:solidFill>
                <a:srgbClr val="4F2145"/>
              </a:solidFill>
              <a:latin typeface="Franklin Gothic Medium" panose="020B0603020102020204" pitchFamily="34" charset="0"/>
            </a:endParaRPr>
          </a:p>
        </p:txBody>
      </p:sp>
    </p:spTree>
    <p:extLst>
      <p:ext uri="{BB962C8B-B14F-4D97-AF65-F5344CB8AC3E}">
        <p14:creationId xmlns:p14="http://schemas.microsoft.com/office/powerpoint/2010/main" val="304002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effectLst>
            <a:outerShdw blurRad="50800" dist="38100" dir="2700000" algn="tl" rotWithShape="0">
              <a:prstClr val="black">
                <a:alpha val="40000"/>
              </a:prstClr>
            </a:outerShdw>
          </a:effectLst>
        </p:spPr>
        <p:txBody>
          <a:bodyPr/>
          <a:lstStyle/>
          <a:p>
            <a:r>
              <a:rPr lang="cs-CZ" dirty="0" smtClean="0">
                <a:solidFill>
                  <a:srgbClr val="FFC000"/>
                </a:solidFill>
              </a:rPr>
              <a:t>Tak tedy:</a:t>
            </a:r>
            <a:endParaRPr lang="cs-CZ" dirty="0">
              <a:solidFill>
                <a:srgbClr val="FFC000"/>
              </a:solidFill>
            </a:endParaRPr>
          </a:p>
        </p:txBody>
      </p:sp>
      <p:sp>
        <p:nvSpPr>
          <p:cNvPr id="3" name="Zástupný symbol pro obsah 2"/>
          <p:cNvSpPr>
            <a:spLocks noGrp="1"/>
          </p:cNvSpPr>
          <p:nvPr>
            <p:ph idx="1"/>
          </p:nvPr>
        </p:nvSpPr>
        <p:spPr/>
        <p:txBody>
          <a:bodyPr>
            <a:normAutofit/>
          </a:bodyPr>
          <a:lstStyle/>
          <a:p>
            <a:pPr marL="137160" indent="0">
              <a:buNone/>
            </a:pPr>
            <a:r>
              <a:rPr lang="cs-CZ" sz="2400" b="1" dirty="0">
                <a:solidFill>
                  <a:srgbClr val="4F2145"/>
                </a:solidFill>
              </a:rPr>
              <a:t>Fantastická jsou taková beletristická či dramatická díla, v nichž fantastický prvek – propojen sítí rodových podobností s alespoň jedním dalším dílem pokládaným za fantastické – zaujímá význačnou roli ve struktuře fikčního světa, neobjevuje se pouze ojediněle nesa zcela specifickou funkci</a:t>
            </a:r>
            <a:r>
              <a:rPr lang="cs-CZ" sz="2400" b="1" dirty="0" smtClean="0">
                <a:solidFill>
                  <a:srgbClr val="4F2145"/>
                </a:solidFill>
              </a:rPr>
              <a:t>.</a:t>
            </a:r>
          </a:p>
          <a:p>
            <a:pPr marL="137160" indent="0">
              <a:buNone/>
            </a:pPr>
            <a:endParaRPr lang="cs-CZ" sz="2400" dirty="0">
              <a:solidFill>
                <a:srgbClr val="4F2145"/>
              </a:solidFill>
            </a:endParaRPr>
          </a:p>
          <a:p>
            <a:pPr marL="137160" indent="0">
              <a:buNone/>
            </a:pPr>
            <a:r>
              <a:rPr lang="cs-CZ" sz="2400" b="1" dirty="0">
                <a:solidFill>
                  <a:srgbClr val="4F2145"/>
                </a:solidFill>
              </a:rPr>
              <a:t>1. krok </a:t>
            </a:r>
            <a:r>
              <a:rPr lang="cs-CZ" sz="2400" dirty="0" smtClean="0">
                <a:solidFill>
                  <a:srgbClr val="4F2145"/>
                </a:solidFill>
              </a:rPr>
              <a:t>při uvažování o fantastičnosti díla – </a:t>
            </a:r>
            <a:r>
              <a:rPr lang="cs-CZ" sz="2400" b="1" dirty="0" smtClean="0">
                <a:solidFill>
                  <a:srgbClr val="FFC000"/>
                </a:solidFill>
                <a:effectLst>
                  <a:outerShdw blurRad="38100" dist="38100" dir="2700000" algn="tl">
                    <a:srgbClr val="000000">
                      <a:alpha val="43137"/>
                    </a:srgbClr>
                  </a:outerShdw>
                </a:effectLst>
              </a:rPr>
              <a:t>intuitivní.</a:t>
            </a:r>
            <a:endParaRPr lang="cs-CZ" sz="2400" b="1" dirty="0">
              <a:solidFill>
                <a:srgbClr val="FFC000"/>
              </a:solidFill>
              <a:effectLst>
                <a:outerShdw blurRad="38100" dist="38100" dir="2700000" algn="tl">
                  <a:srgbClr val="000000">
                    <a:alpha val="43137"/>
                  </a:srgbClr>
                </a:outerShdw>
              </a:effectLst>
            </a:endParaRPr>
          </a:p>
          <a:p>
            <a:pPr marL="137160" indent="0">
              <a:buNone/>
            </a:pPr>
            <a:r>
              <a:rPr lang="cs-CZ" sz="2400" b="1" dirty="0">
                <a:solidFill>
                  <a:srgbClr val="4F2145"/>
                </a:solidFill>
              </a:rPr>
              <a:t>2. </a:t>
            </a:r>
            <a:r>
              <a:rPr lang="cs-CZ" sz="2400" b="1" dirty="0" smtClean="0">
                <a:solidFill>
                  <a:srgbClr val="4F2145"/>
                </a:solidFill>
              </a:rPr>
              <a:t>krok </a:t>
            </a:r>
            <a:r>
              <a:rPr lang="cs-CZ" sz="2400" dirty="0">
                <a:solidFill>
                  <a:srgbClr val="4F2145"/>
                </a:solidFill>
              </a:rPr>
              <a:t>– </a:t>
            </a:r>
            <a:r>
              <a:rPr lang="cs-CZ" sz="2400" b="1" dirty="0" smtClean="0">
                <a:solidFill>
                  <a:srgbClr val="FFC000"/>
                </a:solidFill>
                <a:effectLst>
                  <a:outerShdw blurRad="38100" dist="38100" dir="2700000" algn="tl">
                    <a:srgbClr val="000000">
                      <a:alpha val="43137"/>
                    </a:srgbClr>
                  </a:outerShdw>
                </a:effectLst>
              </a:rPr>
              <a:t>analýza vztahu </a:t>
            </a:r>
            <a:r>
              <a:rPr lang="cs-CZ" sz="2400" dirty="0" smtClean="0">
                <a:solidFill>
                  <a:srgbClr val="4F2145"/>
                </a:solidFill>
              </a:rPr>
              <a:t>zvažovaného díla k dalším dílům, která uznáváme jako fantastická.</a:t>
            </a:r>
            <a:endParaRPr lang="cs-CZ" sz="2400" dirty="0">
              <a:solidFill>
                <a:srgbClr val="4F2145"/>
              </a:solidFill>
            </a:endParaRPr>
          </a:p>
        </p:txBody>
      </p:sp>
    </p:spTree>
    <p:extLst>
      <p:ext uri="{BB962C8B-B14F-4D97-AF65-F5344CB8AC3E}">
        <p14:creationId xmlns:p14="http://schemas.microsoft.com/office/powerpoint/2010/main" val="301953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effectLst>
            <a:outerShdw blurRad="50800" dist="38100" dir="2700000" algn="tl" rotWithShape="0">
              <a:prstClr val="black">
                <a:alpha val="40000"/>
              </a:prstClr>
            </a:outerShdw>
          </a:effectLst>
        </p:spPr>
        <p:txBody>
          <a:bodyPr>
            <a:normAutofit fontScale="90000"/>
          </a:bodyPr>
          <a:lstStyle/>
          <a:p>
            <a:r>
              <a:rPr lang="cs-CZ" dirty="0" smtClean="0">
                <a:solidFill>
                  <a:srgbClr val="FFC000"/>
                </a:solidFill>
              </a:rPr>
              <a:t>Co všechno považujeme za fantastickou literaturu?</a:t>
            </a:r>
            <a:endParaRPr lang="cs-CZ" dirty="0">
              <a:solidFill>
                <a:srgbClr val="FFC00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491" y="1540582"/>
            <a:ext cx="1741509" cy="2412063"/>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7" y="1540582"/>
            <a:ext cx="1440160" cy="245228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4049" y="1540582"/>
            <a:ext cx="1486202" cy="2455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2298" y="1540582"/>
            <a:ext cx="1549573" cy="245530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Šipka doleva 3"/>
          <p:cNvSpPr/>
          <p:nvPr/>
        </p:nvSpPr>
        <p:spPr>
          <a:xfrm>
            <a:off x="179512" y="1540582"/>
            <a:ext cx="8280919" cy="2016224"/>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Zde asi nebudeme váhat – fantasy, science fiction a horor dohromady tvoří tradiční žánry moderní fantastiky</a:t>
            </a:r>
            <a:endParaRPr lang="cs-CZ" sz="2200" b="1" dirty="0">
              <a:solidFill>
                <a:srgbClr val="4F2145"/>
              </a:solidFill>
            </a:endParaRPr>
          </a:p>
        </p:txBody>
      </p:sp>
      <p:sp>
        <p:nvSpPr>
          <p:cNvPr id="5" name="Obdélník 4"/>
          <p:cNvSpPr/>
          <p:nvPr/>
        </p:nvSpPr>
        <p:spPr>
          <a:xfrm>
            <a:off x="0" y="4509120"/>
            <a:ext cx="9144000" cy="2273443"/>
          </a:xfrm>
          <a:prstGeom prst="rect">
            <a:avLst/>
          </a:prstGeom>
        </p:spPr>
        <p:txBody>
          <a:bodyPr wrap="square">
            <a:spAutoFit/>
          </a:bodyPr>
          <a:lstStyle/>
          <a:p>
            <a:pPr algn="just">
              <a:lnSpc>
                <a:spcPct val="115000"/>
              </a:lnSpc>
              <a:spcAft>
                <a:spcPts val="1000"/>
              </a:spcAft>
            </a:pPr>
            <a:r>
              <a:rPr lang="cs-CZ" sz="2200" dirty="0" smtClean="0">
                <a:solidFill>
                  <a:srgbClr val="4F2145"/>
                </a:solidFill>
                <a:effectLst/>
                <a:ea typeface="Calibri"/>
                <a:cs typeface="Times New Roman"/>
              </a:rPr>
              <a:t>Mnoho historiků a teoretiků fantastiky považuje za významný mezník období </a:t>
            </a:r>
            <a:r>
              <a:rPr lang="cs-CZ" sz="2200" b="1" dirty="0" smtClean="0">
                <a:solidFill>
                  <a:srgbClr val="FFC000"/>
                </a:solidFill>
                <a:effectLst>
                  <a:outerShdw blurRad="38100" dist="38100" dir="2700000" algn="tl">
                    <a:srgbClr val="000000">
                      <a:alpha val="43137"/>
                    </a:srgbClr>
                  </a:outerShdw>
                </a:effectLst>
                <a:ea typeface="Calibri"/>
                <a:cs typeface="Times New Roman"/>
              </a:rPr>
              <a:t>osvícenství</a:t>
            </a:r>
            <a:r>
              <a:rPr lang="cs-CZ" sz="2200" dirty="0" smtClean="0">
                <a:solidFill>
                  <a:srgbClr val="FFC000"/>
                </a:solidFill>
                <a:effectLst>
                  <a:outerShdw blurRad="38100" dist="38100" dir="2700000" algn="tl">
                    <a:srgbClr val="000000">
                      <a:alpha val="43137"/>
                    </a:srgbClr>
                  </a:outerShdw>
                </a:effectLst>
                <a:ea typeface="Calibri"/>
                <a:cs typeface="Times New Roman"/>
              </a:rPr>
              <a:t> </a:t>
            </a:r>
            <a:r>
              <a:rPr lang="cs-CZ" sz="2200" dirty="0" smtClean="0">
                <a:solidFill>
                  <a:srgbClr val="4F2145"/>
                </a:solidFill>
                <a:effectLst/>
                <a:ea typeface="Calibri"/>
                <a:cs typeface="Times New Roman"/>
              </a:rPr>
              <a:t>charakteristické rozmachem racionality, vědeckého myšlení, odlišení reálného a nereálného v literatuře.</a:t>
            </a:r>
          </a:p>
          <a:p>
            <a:pPr>
              <a:lnSpc>
                <a:spcPct val="115000"/>
              </a:lnSpc>
              <a:spcAft>
                <a:spcPts val="1000"/>
              </a:spcAft>
            </a:pPr>
            <a:r>
              <a:rPr lang="cs-CZ" sz="2200" dirty="0" smtClean="0">
                <a:solidFill>
                  <a:srgbClr val="4F2145"/>
                </a:solidFill>
                <a:effectLst/>
                <a:ea typeface="Calibri"/>
                <a:cs typeface="Times New Roman"/>
              </a:rPr>
              <a:t>Fantastické prvky můžeme chápat jako </a:t>
            </a:r>
            <a:r>
              <a:rPr lang="cs-CZ" sz="2200" b="1" dirty="0" smtClean="0">
                <a:solidFill>
                  <a:srgbClr val="FFC000"/>
                </a:solidFill>
                <a:effectLst>
                  <a:outerShdw blurRad="38100" dist="38100" dir="2700000" algn="tl">
                    <a:srgbClr val="000000">
                      <a:alpha val="43137"/>
                    </a:srgbClr>
                  </a:outerShdw>
                </a:effectLst>
                <a:ea typeface="Calibri"/>
                <a:cs typeface="Times New Roman"/>
              </a:rPr>
              <a:t>funkční narušení hranic </a:t>
            </a:r>
            <a:r>
              <a:rPr lang="cs-CZ" sz="2200" dirty="0" smtClean="0">
                <a:solidFill>
                  <a:srgbClr val="4F2145"/>
                </a:solidFill>
                <a:effectLst/>
                <a:ea typeface="Calibri"/>
                <a:cs typeface="Times New Roman"/>
              </a:rPr>
              <a:t>reality </a:t>
            </a:r>
            <a:r>
              <a:rPr lang="cs-CZ" sz="2800" b="1" dirty="0" smtClean="0">
                <a:solidFill>
                  <a:srgbClr val="C00000"/>
                </a:solidFill>
                <a:effectLst/>
                <a:ea typeface="Calibri"/>
                <a:cs typeface="Times New Roman"/>
              </a:rPr>
              <a:t>→</a:t>
            </a:r>
            <a:r>
              <a:rPr lang="cs-CZ" sz="2800" b="1" dirty="0" smtClean="0">
                <a:solidFill>
                  <a:srgbClr val="FFC000"/>
                </a:solidFill>
                <a:effectLst/>
                <a:ea typeface="Calibri"/>
                <a:cs typeface="Times New Roman"/>
              </a:rPr>
              <a:t> </a:t>
            </a:r>
            <a:r>
              <a:rPr lang="cs-CZ" sz="2200" b="1" u="sng" dirty="0" smtClean="0">
                <a:solidFill>
                  <a:srgbClr val="FFC000"/>
                </a:solidFill>
                <a:effectLst>
                  <a:outerShdw blurRad="38100" dist="38100" dir="2700000" algn="tl">
                    <a:srgbClr val="000000">
                      <a:alpha val="43137"/>
                    </a:srgbClr>
                  </a:outerShdw>
                </a:effectLst>
                <a:ea typeface="Calibri"/>
                <a:cs typeface="Times New Roman"/>
              </a:rPr>
              <a:t>autor počítá s tím, že čtenář ví, že autor nepopisuje realitu.</a:t>
            </a:r>
            <a:endParaRPr lang="cs-CZ" sz="2800" b="1" u="sng" dirty="0">
              <a:solidFill>
                <a:srgbClr val="FFC000"/>
              </a:solidFill>
              <a:effectLst>
                <a:outerShdw blurRad="38100" dist="38100" dir="2700000" algn="tl">
                  <a:srgbClr val="000000">
                    <a:alpha val="43137"/>
                  </a:srgbClr>
                </a:outerShdw>
              </a:effectLst>
              <a:ea typeface="Calibri"/>
              <a:cs typeface="Times New Roman"/>
            </a:endParaRPr>
          </a:p>
        </p:txBody>
      </p:sp>
      <p:sp>
        <p:nvSpPr>
          <p:cNvPr id="3" name="Šipka doprava 2"/>
          <p:cNvSpPr/>
          <p:nvPr/>
        </p:nvSpPr>
        <p:spPr>
          <a:xfrm>
            <a:off x="1619673" y="3212976"/>
            <a:ext cx="6768751" cy="1096330"/>
          </a:xfrm>
          <a:prstGeom prst="righ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A před moderní fantastikou bylo co?</a:t>
            </a:r>
            <a:endParaRPr lang="cs-CZ" sz="2200" b="1" dirty="0">
              <a:solidFill>
                <a:srgbClr val="4F2145"/>
              </a:solidFill>
            </a:endParaRPr>
          </a:p>
        </p:txBody>
      </p:sp>
    </p:spTree>
    <p:extLst>
      <p:ext uri="{BB962C8B-B14F-4D97-AF65-F5344CB8AC3E}">
        <p14:creationId xmlns:p14="http://schemas.microsoft.com/office/powerpoint/2010/main" val="241185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fill="hold"/>
                                        <p:tgtEl>
                                          <p:spTgt spid="1027"/>
                                        </p:tgtEl>
                                        <p:attrNameLst>
                                          <p:attrName>ppt_x</p:attrName>
                                        </p:attrNameLst>
                                      </p:cBhvr>
                                      <p:tavLst>
                                        <p:tav tm="0">
                                          <p:val>
                                            <p:strVal val="#ppt_x"/>
                                          </p:val>
                                        </p:tav>
                                        <p:tav tm="100000">
                                          <p:val>
                                            <p:strVal val="#ppt_x"/>
                                          </p:val>
                                        </p:tav>
                                      </p:tavLst>
                                    </p:anim>
                                    <p:anim calcmode="lin" valueType="num">
                                      <p:cBhvr additive="base">
                                        <p:cTn id="13" dur="500" fill="hold"/>
                                        <p:tgtEl>
                                          <p:spTgt spid="102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29"/>
                                        </p:tgtEl>
                                        <p:attrNameLst>
                                          <p:attrName>style.visibility</p:attrName>
                                        </p:attrNameLst>
                                      </p:cBhvr>
                                      <p:to>
                                        <p:strVal val="visible"/>
                                      </p:to>
                                    </p:set>
                                    <p:anim calcmode="lin" valueType="num">
                                      <p:cBhvr additive="base">
                                        <p:cTn id="17" dur="500" fill="hold"/>
                                        <p:tgtEl>
                                          <p:spTgt spid="1029"/>
                                        </p:tgtEl>
                                        <p:attrNameLst>
                                          <p:attrName>ppt_x</p:attrName>
                                        </p:attrNameLst>
                                      </p:cBhvr>
                                      <p:tavLst>
                                        <p:tav tm="0">
                                          <p:val>
                                            <p:strVal val="#ppt_x"/>
                                          </p:val>
                                        </p:tav>
                                        <p:tav tm="100000">
                                          <p:val>
                                            <p:strVal val="#ppt_x"/>
                                          </p:val>
                                        </p:tav>
                                      </p:tavLst>
                                    </p:anim>
                                    <p:anim calcmode="lin" valueType="num">
                                      <p:cBhvr additive="base">
                                        <p:cTn id="18" dur="500" fill="hold"/>
                                        <p:tgtEl>
                                          <p:spTgt spid="102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030"/>
                                        </p:tgtEl>
                                        <p:attrNameLst>
                                          <p:attrName>style.visibility</p:attrName>
                                        </p:attrNameLst>
                                      </p:cBhvr>
                                      <p:to>
                                        <p:strVal val="visible"/>
                                      </p:to>
                                    </p:set>
                                    <p:anim calcmode="lin" valueType="num">
                                      <p:cBhvr additive="base">
                                        <p:cTn id="22" dur="500" fill="hold"/>
                                        <p:tgtEl>
                                          <p:spTgt spid="1030"/>
                                        </p:tgtEl>
                                        <p:attrNameLst>
                                          <p:attrName>ppt_x</p:attrName>
                                        </p:attrNameLst>
                                      </p:cBhvr>
                                      <p:tavLst>
                                        <p:tav tm="0">
                                          <p:val>
                                            <p:strVal val="#ppt_x"/>
                                          </p:val>
                                        </p:tav>
                                        <p:tav tm="100000">
                                          <p:val>
                                            <p:strVal val="#ppt_x"/>
                                          </p:val>
                                        </p:tav>
                                      </p:tavLst>
                                    </p:anim>
                                    <p:anim calcmode="lin" valueType="num">
                                      <p:cBhvr additive="base">
                                        <p:cTn id="23"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1+#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additive="base">
                                        <p:cTn id="34" dur="500" fill="hold"/>
                                        <p:tgtEl>
                                          <p:spTgt spid="3"/>
                                        </p:tgtEl>
                                        <p:attrNameLst>
                                          <p:attrName>ppt_x</p:attrName>
                                        </p:attrNameLst>
                                      </p:cBhvr>
                                      <p:tavLst>
                                        <p:tav tm="0">
                                          <p:val>
                                            <p:strVal val="0-#ppt_w/2"/>
                                          </p:val>
                                        </p:tav>
                                        <p:tav tm="100000">
                                          <p:val>
                                            <p:strVal val="#ppt_x"/>
                                          </p:val>
                                        </p:tav>
                                      </p:tavLst>
                                    </p:anim>
                                    <p:anim calcmode="lin" valueType="num">
                                      <p:cBhvr additive="base">
                                        <p:cTn id="3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5">
                                            <p:txEl>
                                              <p:pRg st="0" end="0"/>
                                            </p:txEl>
                                          </p:spTgt>
                                        </p:tgtEl>
                                        <p:attrNameLst>
                                          <p:attrName>style.visibility</p:attrName>
                                        </p:attrNameLst>
                                      </p:cBhvr>
                                      <p:to>
                                        <p:strVal val="visible"/>
                                      </p:to>
                                    </p:set>
                                    <p:animEffect transition="in" filter="barn(inVertical)">
                                      <p:cBhvr>
                                        <p:cTn id="40" dur="500"/>
                                        <p:tgtEl>
                                          <p:spTgt spid="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
                                            <p:txEl>
                                              <p:pRg st="1" end="1"/>
                                            </p:txEl>
                                          </p:spTgt>
                                        </p:tgtEl>
                                        <p:attrNameLst>
                                          <p:attrName>style.visibility</p:attrName>
                                        </p:attrNameLst>
                                      </p:cBhvr>
                                      <p:to>
                                        <p:strVal val="visible"/>
                                      </p:to>
                                    </p:set>
                                    <p:animEffect transition="in" filter="barn(inVertical)">
                                      <p:cBhvr>
                                        <p:cTn id="45"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effectLst>
            <a:outerShdw blurRad="50800" dist="38100" dir="2700000" algn="tl" rotWithShape="0">
              <a:prstClr val="black">
                <a:alpha val="40000"/>
              </a:prstClr>
            </a:outerShdw>
          </a:effectLst>
        </p:spPr>
        <p:txBody>
          <a:bodyPr/>
          <a:lstStyle/>
          <a:p>
            <a:r>
              <a:rPr lang="cs-CZ" dirty="0" smtClean="0">
                <a:solidFill>
                  <a:srgbClr val="FFC000"/>
                </a:solidFill>
              </a:rPr>
              <a:t>No dobrá, ale…</a:t>
            </a:r>
            <a:endParaRPr lang="cs-CZ" dirty="0">
              <a:solidFill>
                <a:srgbClr val="FFC000"/>
              </a:solidFill>
            </a:endParaRPr>
          </a:p>
        </p:txBody>
      </p:sp>
      <p:sp>
        <p:nvSpPr>
          <p:cNvPr id="3" name="Zástupný symbol pro obsah 2"/>
          <p:cNvSpPr>
            <a:spLocks noGrp="1"/>
          </p:cNvSpPr>
          <p:nvPr>
            <p:ph idx="1"/>
          </p:nvPr>
        </p:nvSpPr>
        <p:spPr>
          <a:xfrm>
            <a:off x="251520" y="1340768"/>
            <a:ext cx="8640960" cy="5328592"/>
          </a:xfrm>
        </p:spPr>
        <p:txBody>
          <a:bodyPr>
            <a:normAutofit/>
          </a:bodyPr>
          <a:lstStyle/>
          <a:p>
            <a:pPr marL="137160" indent="0">
              <a:buNone/>
            </a:pPr>
            <a:r>
              <a:rPr lang="cs-CZ" sz="2400" dirty="0" smtClean="0">
                <a:solidFill>
                  <a:srgbClr val="4F2145"/>
                </a:solidFill>
              </a:rPr>
              <a:t>A je to opravdu k něčemu dobré? </a:t>
            </a:r>
            <a:endParaRPr lang="cs-CZ" sz="2400" dirty="0">
              <a:solidFill>
                <a:srgbClr val="4F2145"/>
              </a:solidFill>
            </a:endParaRPr>
          </a:p>
          <a:p>
            <a:pPr marL="137160" indent="0">
              <a:buNone/>
            </a:pPr>
            <a:r>
              <a:rPr lang="cs-CZ" sz="2400" dirty="0" smtClean="0">
                <a:solidFill>
                  <a:srgbClr val="4F2145"/>
                </a:solidFill>
              </a:rPr>
              <a:t>A proč se vůbec o nějaké definice pokoušet?</a:t>
            </a:r>
          </a:p>
          <a:p>
            <a:pPr marL="137160" indent="0">
              <a:buNone/>
            </a:pPr>
            <a:r>
              <a:rPr lang="cs-CZ" sz="2400" dirty="0" smtClean="0">
                <a:solidFill>
                  <a:srgbClr val="4F2145"/>
                </a:solidFill>
              </a:rPr>
              <a:t>Nejsou všechny ty koncepty jako neostré množiny, prototypy a rodové podobnosti jen moderní berličky?</a:t>
            </a:r>
          </a:p>
          <a:p>
            <a:pPr marL="137160" indent="0">
              <a:buNone/>
            </a:pPr>
            <a:r>
              <a:rPr lang="cs-CZ" sz="2400" dirty="0" smtClean="0">
                <a:solidFill>
                  <a:srgbClr val="4F2145"/>
                </a:solidFill>
              </a:rPr>
              <a:t>Neznamená to házení </a:t>
            </a:r>
            <a:r>
              <a:rPr lang="pl-PL" sz="2400" dirty="0">
                <a:solidFill>
                  <a:srgbClr val="4F2145"/>
                </a:solidFill>
              </a:rPr>
              <a:t>umělecké a triviální literatury do jednoho </a:t>
            </a:r>
            <a:r>
              <a:rPr lang="pl-PL" sz="2400" dirty="0" smtClean="0">
                <a:solidFill>
                  <a:srgbClr val="4F2145"/>
                </a:solidFill>
              </a:rPr>
              <a:t>pytle? Vždyť nějaké fantastické prvky obsahují Čapkova dramata i Stmívání...</a:t>
            </a:r>
          </a:p>
          <a:p>
            <a:pPr marL="137160" indent="0">
              <a:buNone/>
            </a:pPr>
            <a:endParaRPr lang="pl-PL" sz="2400" dirty="0">
              <a:solidFill>
                <a:srgbClr val="4F2145"/>
              </a:solidFill>
            </a:endParaRPr>
          </a:p>
          <a:p>
            <a:pPr marL="137160" indent="0">
              <a:buNone/>
            </a:pPr>
            <a:r>
              <a:rPr lang="pl-PL" sz="2400" dirty="0" smtClean="0">
                <a:solidFill>
                  <a:srgbClr val="4F2145"/>
                </a:solidFill>
              </a:rPr>
              <a:t>Napadají Vás další otázky?</a:t>
            </a:r>
          </a:p>
          <a:p>
            <a:pPr marL="137160" indent="0">
              <a:buNone/>
            </a:pPr>
            <a:r>
              <a:rPr lang="pl-PL" sz="2400" dirty="0" smtClean="0">
                <a:solidFill>
                  <a:srgbClr val="4F2145"/>
                </a:solidFill>
              </a:rPr>
              <a:t>Zapamatujte si je na </a:t>
            </a:r>
            <a:r>
              <a:rPr lang="pl-PL" sz="2400" dirty="0">
                <a:solidFill>
                  <a:srgbClr val="4F2145"/>
                </a:solidFill>
              </a:rPr>
              <a:t>navazující </a:t>
            </a:r>
            <a:r>
              <a:rPr lang="pl-PL" sz="2400" dirty="0" smtClean="0">
                <a:solidFill>
                  <a:srgbClr val="4F2145"/>
                </a:solidFill>
              </a:rPr>
              <a:t>(a tentokrát nikoli absenční) přednášku </a:t>
            </a:r>
            <a:r>
              <a:rPr lang="pl-PL" sz="2400" b="1" dirty="0">
                <a:solidFill>
                  <a:srgbClr val="FFC000"/>
                </a:solidFill>
                <a:effectLst>
                  <a:outerShdw blurRad="38100" dist="38100" dir="2700000" algn="tl">
                    <a:srgbClr val="000000">
                      <a:alpha val="43137"/>
                    </a:srgbClr>
                  </a:outerShdw>
                </a:effectLst>
              </a:rPr>
              <a:t>Dělení fantastické literatury podle vztahu fantastického prvku a aktuálního </a:t>
            </a:r>
            <a:r>
              <a:rPr lang="pl-PL" sz="2400" b="1" dirty="0" smtClean="0">
                <a:solidFill>
                  <a:srgbClr val="FFC000"/>
                </a:solidFill>
                <a:effectLst>
                  <a:outerShdw blurRad="38100" dist="38100" dir="2700000" algn="tl">
                    <a:srgbClr val="000000">
                      <a:alpha val="43137"/>
                    </a:srgbClr>
                  </a:outerShdw>
                </a:effectLst>
              </a:rPr>
              <a:t>světa</a:t>
            </a:r>
            <a:r>
              <a:rPr lang="pl-PL" sz="2400" dirty="0" smtClean="0">
                <a:solidFill>
                  <a:srgbClr val="4F2145"/>
                </a:solidFill>
              </a:rPr>
              <a:t> ve čtvrtek 16. 3.</a:t>
            </a:r>
          </a:p>
          <a:p>
            <a:pPr marL="137160" indent="0">
              <a:buNone/>
            </a:pPr>
            <a:endParaRPr lang="cs-CZ" sz="2400" dirty="0">
              <a:solidFill>
                <a:srgbClr val="4F2145"/>
              </a:solidFill>
            </a:endParaRPr>
          </a:p>
        </p:txBody>
      </p:sp>
    </p:spTree>
    <p:extLst>
      <p:ext uri="{BB962C8B-B14F-4D97-AF65-F5344CB8AC3E}">
        <p14:creationId xmlns:p14="http://schemas.microsoft.com/office/powerpoint/2010/main" val="197038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barn(inVertical)">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576" y="-21005"/>
            <a:ext cx="7725544" cy="720080"/>
          </a:xfrm>
          <a:effectLst>
            <a:outerShdw blurRad="50800" dist="38100" dir="2700000" algn="tl" rotWithShape="0">
              <a:prstClr val="black">
                <a:alpha val="40000"/>
              </a:prstClr>
            </a:outerShdw>
          </a:effectLst>
        </p:spPr>
        <p:txBody>
          <a:bodyPr/>
          <a:lstStyle/>
          <a:p>
            <a:r>
              <a:rPr lang="cs-CZ" dirty="0" smtClean="0">
                <a:solidFill>
                  <a:srgbClr val="FFC000"/>
                </a:solidFill>
              </a:rPr>
              <a:t>Literatura</a:t>
            </a:r>
            <a:endParaRPr lang="cs-CZ" dirty="0">
              <a:solidFill>
                <a:srgbClr val="FFC000"/>
              </a:solidFill>
            </a:endParaRPr>
          </a:p>
        </p:txBody>
      </p:sp>
      <p:sp>
        <p:nvSpPr>
          <p:cNvPr id="3" name="Zástupný symbol pro obsah 2"/>
          <p:cNvSpPr>
            <a:spLocks noGrp="1"/>
          </p:cNvSpPr>
          <p:nvPr>
            <p:ph idx="1"/>
          </p:nvPr>
        </p:nvSpPr>
        <p:spPr>
          <a:xfrm>
            <a:off x="0" y="692696"/>
            <a:ext cx="9144000" cy="6165304"/>
          </a:xfrm>
        </p:spPr>
        <p:txBody>
          <a:bodyPr>
            <a:normAutofit/>
          </a:bodyPr>
          <a:lstStyle/>
          <a:p>
            <a:pPr marL="45720" lvl="0" indent="0">
              <a:spcAft>
                <a:spcPts val="300"/>
              </a:spcAft>
              <a:buClr>
                <a:srgbClr val="9D936F">
                  <a:lumMod val="75000"/>
                </a:srgbClr>
              </a:buClr>
              <a:buSzPct val="130000"/>
              <a:buNone/>
            </a:pPr>
            <a:r>
              <a:rPr lang="en-US" sz="1700" dirty="0">
                <a:solidFill>
                  <a:srgbClr val="4F2145"/>
                </a:solidFill>
              </a:rPr>
              <a:t>CLUTE, John, GRANT, John (</a:t>
            </a:r>
            <a:r>
              <a:rPr lang="en-US" sz="1700" dirty="0" err="1">
                <a:solidFill>
                  <a:srgbClr val="4F2145"/>
                </a:solidFill>
              </a:rPr>
              <a:t>edd</a:t>
            </a:r>
            <a:r>
              <a:rPr lang="en-US" sz="1700" dirty="0">
                <a:solidFill>
                  <a:srgbClr val="4F2145"/>
                </a:solidFill>
              </a:rPr>
              <a:t>.)</a:t>
            </a:r>
            <a:r>
              <a:rPr lang="cs-CZ" sz="1700" dirty="0">
                <a:solidFill>
                  <a:srgbClr val="4F2145"/>
                </a:solidFill>
              </a:rPr>
              <a:t> </a:t>
            </a:r>
            <a:r>
              <a:rPr lang="en-US" sz="1700" i="1" dirty="0">
                <a:solidFill>
                  <a:srgbClr val="4F2145"/>
                </a:solidFill>
              </a:rPr>
              <a:t>The Encyclopedia of </a:t>
            </a:r>
            <a:r>
              <a:rPr lang="cs-CZ" sz="1700" i="1" dirty="0">
                <a:solidFill>
                  <a:srgbClr val="4F2145"/>
                </a:solidFill>
              </a:rPr>
              <a:t>Science Fiction </a:t>
            </a:r>
            <a:r>
              <a:rPr lang="en-US" sz="1700" dirty="0">
                <a:solidFill>
                  <a:srgbClr val="4F2145"/>
                </a:solidFill>
              </a:rPr>
              <a:t>[online] </a:t>
            </a:r>
            <a:r>
              <a:rPr lang="en-US" sz="1700" u="sng" dirty="0">
                <a:solidFill>
                  <a:srgbClr val="C00000"/>
                </a:solidFill>
              </a:rPr>
              <a:t>&lt; http://www.sf-encyclopedia.com/&gt;</a:t>
            </a:r>
            <a:endParaRPr lang="cs-CZ" sz="1700" dirty="0">
              <a:solidFill>
                <a:srgbClr val="C00000"/>
              </a:solidFill>
            </a:endParaRPr>
          </a:p>
          <a:p>
            <a:pPr marL="45720" lvl="0" indent="0">
              <a:spcAft>
                <a:spcPts val="300"/>
              </a:spcAft>
              <a:buClr>
                <a:srgbClr val="9D936F">
                  <a:lumMod val="75000"/>
                </a:srgbClr>
              </a:buClr>
              <a:buSzPct val="130000"/>
              <a:buNone/>
            </a:pPr>
            <a:r>
              <a:rPr lang="en-US" sz="1700" dirty="0">
                <a:solidFill>
                  <a:srgbClr val="4F2145"/>
                </a:solidFill>
              </a:rPr>
              <a:t>HUME, Kathryn: 1984 </a:t>
            </a:r>
            <a:r>
              <a:rPr lang="en-US" sz="1700" i="1" dirty="0">
                <a:solidFill>
                  <a:srgbClr val="4F2145"/>
                </a:solidFill>
              </a:rPr>
              <a:t>Fantasy and Mimesis; Responses to Reality in Western Literature</a:t>
            </a:r>
            <a:r>
              <a:rPr lang="en-US" sz="1700" dirty="0">
                <a:solidFill>
                  <a:srgbClr val="4F2145"/>
                </a:solidFill>
              </a:rPr>
              <a:t> (New York, London: Methuen)</a:t>
            </a:r>
          </a:p>
          <a:p>
            <a:pPr marL="45720" lvl="0" indent="0">
              <a:spcAft>
                <a:spcPts val="300"/>
              </a:spcAft>
              <a:buClr>
                <a:srgbClr val="9D936F">
                  <a:lumMod val="75000"/>
                </a:srgbClr>
              </a:buClr>
              <a:buSzPct val="130000"/>
              <a:buNone/>
            </a:pPr>
            <a:r>
              <a:rPr lang="cs-CZ" sz="1700" dirty="0">
                <a:solidFill>
                  <a:srgbClr val="4F2145"/>
                </a:solidFill>
              </a:rPr>
              <a:t>DĚDINOVÁ, Tereza: 2015 </a:t>
            </a:r>
            <a:r>
              <a:rPr lang="cs-CZ" sz="1700" i="1" dirty="0">
                <a:solidFill>
                  <a:srgbClr val="4F2145"/>
                </a:solidFill>
              </a:rPr>
              <a:t>Po divné krajině - Charakteristika a vnitřní členění fantastické literatury </a:t>
            </a:r>
            <a:r>
              <a:rPr lang="cs-CZ" sz="1700" dirty="0">
                <a:solidFill>
                  <a:srgbClr val="4F2145"/>
                </a:solidFill>
              </a:rPr>
              <a:t>(Brno: Masarykova univerzita): </a:t>
            </a:r>
          </a:p>
          <a:p>
            <a:pPr marL="45720" lvl="0" indent="0">
              <a:spcAft>
                <a:spcPts val="300"/>
              </a:spcAft>
              <a:buClr>
                <a:srgbClr val="9D936F">
                  <a:lumMod val="75000"/>
                </a:srgbClr>
              </a:buClr>
              <a:buSzPct val="130000"/>
              <a:buNone/>
            </a:pPr>
            <a:r>
              <a:rPr lang="cs-CZ" sz="1700" u="sng" dirty="0">
                <a:solidFill>
                  <a:srgbClr val="C00000"/>
                </a:solidFill>
              </a:rPr>
              <a:t>http://www.phil.muni.cz/wucl/home/News/2015/nova-kniha-terezy-dedinove/</a:t>
            </a:r>
          </a:p>
          <a:p>
            <a:pPr marL="45720" lvl="0" indent="0">
              <a:spcAft>
                <a:spcPts val="300"/>
              </a:spcAft>
              <a:buClr>
                <a:srgbClr val="9D936F">
                  <a:lumMod val="75000"/>
                </a:srgbClr>
              </a:buClr>
              <a:buSzPct val="130000"/>
              <a:buNone/>
            </a:pPr>
            <a:r>
              <a:rPr lang="cs-CZ" sz="1700" dirty="0">
                <a:solidFill>
                  <a:srgbClr val="4F2145"/>
                </a:solidFill>
              </a:rPr>
              <a:t>DĚDINOVÁ, Tereza, Zbyněk FIŠER, Jakub JARINA, Luisa NOVÁKOVÁ, Matěj ANTOŠ, Jana CINDLEROVÁ, Joanna CZAPLIŃSKA, Antonín DOLÁK, Michal FRÁNEK, Anna GNOT, Daniel JAKUBÍČEK, Jiří JELÍNEK, Zdeněk JEŽEK, Hana MÁLKOVÁ, Lenka NALDONIOVÁ, Ester NOVÁKOVÁ, Michaela PAUČO, Ondřej POMAHAČ, Martina SALHIOVÁ, Jakub SOUČEK a Helena ULBRECHTOVÁ. </a:t>
            </a:r>
            <a:r>
              <a:rPr lang="cs-CZ" sz="1700" i="1" dirty="0">
                <a:solidFill>
                  <a:srgbClr val="4F2145"/>
                </a:solidFill>
              </a:rPr>
              <a:t>Na rozhraní světů. Fantastická literatura v mezioborovém zkoumání.</a:t>
            </a:r>
            <a:r>
              <a:rPr lang="cs-CZ" sz="1700" dirty="0">
                <a:solidFill>
                  <a:srgbClr val="4F2145"/>
                </a:solidFill>
              </a:rPr>
              <a:t> 1. vyd. Brno: Masarykova univerzita, 2016. 376 s. Spisy Filozofické fakulty Masarykovy univerzity, sv. 454. ISBN 978-80-210-8441-4. doi:10.5817/CZ.MUNI.M210-8441-2016.</a:t>
            </a:r>
            <a:endParaRPr lang="cs-CZ" sz="1700" u="sng" dirty="0">
              <a:solidFill>
                <a:srgbClr val="C00000"/>
              </a:solidFill>
            </a:endParaRPr>
          </a:p>
          <a:p>
            <a:pPr marL="0" lvl="0" indent="0">
              <a:spcBef>
                <a:spcPts val="1200"/>
              </a:spcBef>
              <a:buClr>
                <a:srgbClr val="660033"/>
              </a:buClr>
              <a:buSzTx/>
              <a:buNone/>
            </a:pPr>
            <a:r>
              <a:rPr lang="en-US" sz="1700" spc="30" dirty="0">
                <a:solidFill>
                  <a:srgbClr val="4F2145"/>
                </a:solidFill>
                <a:cs typeface="Tahoma" pitchFamily="34" charset="0"/>
              </a:rPr>
              <a:t>G</a:t>
            </a:r>
            <a:r>
              <a:rPr lang="cs-CZ" sz="1700" spc="30" dirty="0">
                <a:solidFill>
                  <a:srgbClr val="4F2145"/>
                </a:solidFill>
                <a:cs typeface="Tahoma" pitchFamily="34" charset="0"/>
              </a:rPr>
              <a:t>UNN, </a:t>
            </a:r>
            <a:r>
              <a:rPr lang="en-US" sz="1700" spc="30" dirty="0">
                <a:solidFill>
                  <a:srgbClr val="4F2145"/>
                </a:solidFill>
                <a:cs typeface="Tahoma" pitchFamily="34" charset="0"/>
              </a:rPr>
              <a:t>James, C</a:t>
            </a:r>
            <a:r>
              <a:rPr lang="cs-CZ" sz="1700" spc="30" dirty="0">
                <a:solidFill>
                  <a:srgbClr val="4F2145"/>
                </a:solidFill>
                <a:cs typeface="Tahoma" pitchFamily="34" charset="0"/>
              </a:rPr>
              <a:t>ALENDARIA, </a:t>
            </a:r>
            <a:r>
              <a:rPr lang="en-US" sz="1700" spc="30" dirty="0">
                <a:solidFill>
                  <a:srgbClr val="4F2145"/>
                </a:solidFill>
                <a:cs typeface="Tahoma" pitchFamily="34" charset="0"/>
              </a:rPr>
              <a:t>Matthew </a:t>
            </a:r>
            <a:r>
              <a:rPr lang="cs-CZ" sz="1700" spc="30" dirty="0">
                <a:solidFill>
                  <a:srgbClr val="4F2145"/>
                </a:solidFill>
                <a:cs typeface="Tahoma" pitchFamily="34" charset="0"/>
              </a:rPr>
              <a:t>(</a:t>
            </a:r>
            <a:r>
              <a:rPr lang="cs-CZ" sz="1700" spc="30" dirty="0" err="1">
                <a:solidFill>
                  <a:srgbClr val="4F2145"/>
                </a:solidFill>
                <a:cs typeface="Tahoma" pitchFamily="34" charset="0"/>
              </a:rPr>
              <a:t>eds</a:t>
            </a:r>
            <a:r>
              <a:rPr lang="cs-CZ" sz="1700" spc="30" dirty="0">
                <a:solidFill>
                  <a:srgbClr val="4F2145"/>
                </a:solidFill>
                <a:cs typeface="Tahoma" pitchFamily="34" charset="0"/>
              </a:rPr>
              <a:t>.): </a:t>
            </a:r>
            <a:r>
              <a:rPr lang="en-US" sz="1700" spc="30" dirty="0">
                <a:solidFill>
                  <a:srgbClr val="4F2145"/>
                </a:solidFill>
                <a:cs typeface="Tahoma" pitchFamily="34" charset="0"/>
              </a:rPr>
              <a:t>2005</a:t>
            </a:r>
            <a:r>
              <a:rPr lang="cs-CZ" sz="1700" spc="30" dirty="0">
                <a:solidFill>
                  <a:srgbClr val="4F2145"/>
                </a:solidFill>
                <a:cs typeface="Tahoma" pitchFamily="34" charset="0"/>
              </a:rPr>
              <a:t> </a:t>
            </a:r>
            <a:r>
              <a:rPr lang="en-US" sz="1700" i="1" spc="30" dirty="0">
                <a:solidFill>
                  <a:srgbClr val="4F2145"/>
                </a:solidFill>
                <a:cs typeface="Tahoma" pitchFamily="34" charset="0"/>
              </a:rPr>
              <a:t>Speculations on speculation</a:t>
            </a:r>
            <a:r>
              <a:rPr lang="cs-CZ" sz="1700" i="1" spc="30" dirty="0">
                <a:solidFill>
                  <a:srgbClr val="4F2145"/>
                </a:solidFill>
                <a:cs typeface="Tahoma" pitchFamily="34" charset="0"/>
              </a:rPr>
              <a:t>: T</a:t>
            </a:r>
            <a:r>
              <a:rPr lang="en-US" sz="1700" i="1" spc="30" dirty="0" err="1">
                <a:solidFill>
                  <a:srgbClr val="4F2145"/>
                </a:solidFill>
                <a:cs typeface="Tahoma" pitchFamily="34" charset="0"/>
              </a:rPr>
              <a:t>heories</a:t>
            </a:r>
            <a:r>
              <a:rPr lang="en-US" sz="1700" i="1" spc="30" dirty="0">
                <a:solidFill>
                  <a:srgbClr val="4F2145"/>
                </a:solidFill>
                <a:cs typeface="Tahoma" pitchFamily="34" charset="0"/>
              </a:rPr>
              <a:t> of </a:t>
            </a:r>
            <a:r>
              <a:rPr lang="cs-CZ" sz="1700" i="1" spc="30" dirty="0">
                <a:solidFill>
                  <a:srgbClr val="4F2145"/>
                </a:solidFill>
                <a:cs typeface="Tahoma" pitchFamily="34" charset="0"/>
              </a:rPr>
              <a:t>S</a:t>
            </a:r>
            <a:r>
              <a:rPr lang="en-US" sz="1700" i="1" spc="30" dirty="0" err="1">
                <a:solidFill>
                  <a:srgbClr val="4F2145"/>
                </a:solidFill>
                <a:cs typeface="Tahoma" pitchFamily="34" charset="0"/>
              </a:rPr>
              <a:t>cience</a:t>
            </a:r>
            <a:r>
              <a:rPr lang="en-US" sz="1700" i="1" spc="30" dirty="0">
                <a:solidFill>
                  <a:srgbClr val="4F2145"/>
                </a:solidFill>
                <a:cs typeface="Tahoma" pitchFamily="34" charset="0"/>
              </a:rPr>
              <a:t> </a:t>
            </a:r>
            <a:r>
              <a:rPr lang="cs-CZ" sz="1700" i="1" spc="30" dirty="0">
                <a:solidFill>
                  <a:srgbClr val="4F2145"/>
                </a:solidFill>
                <a:cs typeface="Tahoma" pitchFamily="34" charset="0"/>
              </a:rPr>
              <a:t>F</a:t>
            </a:r>
            <a:r>
              <a:rPr lang="en-US" sz="1700" i="1" spc="30" dirty="0" err="1">
                <a:solidFill>
                  <a:srgbClr val="4F2145"/>
                </a:solidFill>
                <a:cs typeface="Tahoma" pitchFamily="34" charset="0"/>
              </a:rPr>
              <a:t>iction</a:t>
            </a:r>
            <a:r>
              <a:rPr lang="en-US" sz="1700" spc="30" dirty="0">
                <a:solidFill>
                  <a:srgbClr val="4F2145"/>
                </a:solidFill>
                <a:cs typeface="Tahoma" pitchFamily="34" charset="0"/>
              </a:rPr>
              <a:t> </a:t>
            </a:r>
            <a:r>
              <a:rPr lang="cs-CZ" sz="1700" spc="30" dirty="0">
                <a:solidFill>
                  <a:srgbClr val="4F2145"/>
                </a:solidFill>
                <a:cs typeface="Tahoma" pitchFamily="34" charset="0"/>
              </a:rPr>
              <a:t>(</a:t>
            </a:r>
            <a:r>
              <a:rPr lang="en-US" sz="1700" spc="30" dirty="0">
                <a:solidFill>
                  <a:srgbClr val="4F2145"/>
                </a:solidFill>
                <a:cs typeface="Tahoma" pitchFamily="34" charset="0"/>
              </a:rPr>
              <a:t>INC</a:t>
            </a:r>
            <a:r>
              <a:rPr lang="cs-CZ" sz="1700" spc="30" dirty="0">
                <a:solidFill>
                  <a:srgbClr val="4F2145"/>
                </a:solidFill>
                <a:cs typeface="Tahoma" pitchFamily="34" charset="0"/>
              </a:rPr>
              <a:t>: </a:t>
            </a:r>
            <a:r>
              <a:rPr lang="en-US" sz="1700" spc="30" dirty="0">
                <a:solidFill>
                  <a:srgbClr val="4F2145"/>
                </a:solidFill>
                <a:cs typeface="Tahoma" pitchFamily="34" charset="0"/>
              </a:rPr>
              <a:t>Scarecrow Press</a:t>
            </a:r>
            <a:r>
              <a:rPr lang="cs-CZ" sz="1700" spc="30" dirty="0">
                <a:solidFill>
                  <a:srgbClr val="4F2145"/>
                </a:solidFill>
                <a:cs typeface="Tahoma" pitchFamily="34" charset="0"/>
              </a:rPr>
              <a:t>)</a:t>
            </a:r>
          </a:p>
          <a:p>
            <a:pPr marL="0" lvl="0" indent="0">
              <a:spcBef>
                <a:spcPts val="1200"/>
              </a:spcBef>
              <a:buClr>
                <a:srgbClr val="660033"/>
              </a:buClr>
              <a:buSzTx/>
              <a:buNone/>
            </a:pPr>
            <a:r>
              <a:rPr lang="en-US" sz="1700" dirty="0">
                <a:solidFill>
                  <a:srgbClr val="4F2145"/>
                </a:solidFill>
              </a:rPr>
              <a:t>SWINFEN, Ann: 1984 </a:t>
            </a:r>
            <a:r>
              <a:rPr lang="en-US" sz="1700" i="1" dirty="0">
                <a:solidFill>
                  <a:srgbClr val="4F2145"/>
                </a:solidFill>
              </a:rPr>
              <a:t>In </a:t>
            </a:r>
            <a:r>
              <a:rPr lang="en-US" sz="1700" i="1" dirty="0" err="1">
                <a:solidFill>
                  <a:srgbClr val="4F2145"/>
                </a:solidFill>
              </a:rPr>
              <a:t>Defence</a:t>
            </a:r>
            <a:r>
              <a:rPr lang="en-US" sz="1700" i="1" dirty="0">
                <a:solidFill>
                  <a:srgbClr val="4F2145"/>
                </a:solidFill>
              </a:rPr>
              <a:t> of Fantasy: A Study of the Genre in English and American Literature Since 1945</a:t>
            </a:r>
            <a:r>
              <a:rPr lang="en-US" sz="1700" dirty="0">
                <a:solidFill>
                  <a:srgbClr val="4F2145"/>
                </a:solidFill>
              </a:rPr>
              <a:t> (London: Routledge &amp; Kegan Paul)</a:t>
            </a:r>
            <a:endParaRPr lang="cs-CZ" sz="1700" dirty="0">
              <a:solidFill>
                <a:srgbClr val="4F2145"/>
              </a:solidFill>
            </a:endParaRPr>
          </a:p>
          <a:p>
            <a:pPr marL="0" lvl="0" indent="0">
              <a:spcBef>
                <a:spcPts val="1200"/>
              </a:spcBef>
              <a:buClr>
                <a:srgbClr val="660033"/>
              </a:buClr>
              <a:buSzTx/>
              <a:buNone/>
            </a:pPr>
            <a:r>
              <a:rPr lang="en-US" sz="1700" dirty="0">
                <a:solidFill>
                  <a:srgbClr val="4F2145"/>
                </a:solidFill>
              </a:rPr>
              <a:t>S</a:t>
            </a:r>
            <a:r>
              <a:rPr lang="cs-CZ" sz="1700" dirty="0">
                <a:solidFill>
                  <a:srgbClr val="4F2145"/>
                </a:solidFill>
              </a:rPr>
              <a:t>ANDNER</a:t>
            </a:r>
            <a:r>
              <a:rPr lang="en-US" sz="1700" dirty="0">
                <a:solidFill>
                  <a:srgbClr val="4F2145"/>
                </a:solidFill>
              </a:rPr>
              <a:t>, David: </a:t>
            </a:r>
            <a:r>
              <a:rPr lang="en-US" sz="1700" i="1" dirty="0">
                <a:solidFill>
                  <a:srgbClr val="4F2145"/>
                </a:solidFill>
              </a:rPr>
              <a:t>2004 Fantastic literature : a critical reader </a:t>
            </a:r>
            <a:r>
              <a:rPr lang="en-US" sz="1700" dirty="0">
                <a:solidFill>
                  <a:srgbClr val="4F2145"/>
                </a:solidFill>
              </a:rPr>
              <a:t>(Westport, Conn. : </a:t>
            </a:r>
            <a:r>
              <a:rPr lang="en-US" sz="1700" dirty="0" err="1">
                <a:solidFill>
                  <a:srgbClr val="4F2145"/>
                </a:solidFill>
              </a:rPr>
              <a:t>Praeger</a:t>
            </a:r>
            <a:r>
              <a:rPr lang="en-US" sz="1700" dirty="0">
                <a:solidFill>
                  <a:srgbClr val="4F2145"/>
                </a:solidFill>
              </a:rPr>
              <a:t>)</a:t>
            </a:r>
            <a:endParaRPr lang="en-US" sz="1200" dirty="0">
              <a:solidFill>
                <a:srgbClr val="4F2145"/>
              </a:solidFill>
            </a:endParaRPr>
          </a:p>
          <a:p>
            <a:pPr marL="137160" indent="0">
              <a:buNone/>
            </a:pPr>
            <a:endParaRPr lang="cs-CZ" sz="2200" dirty="0">
              <a:solidFill>
                <a:srgbClr val="4F2145"/>
              </a:solidFill>
            </a:endParaRPr>
          </a:p>
        </p:txBody>
      </p:sp>
    </p:spTree>
    <p:extLst>
      <p:ext uri="{BB962C8B-B14F-4D97-AF65-F5344CB8AC3E}">
        <p14:creationId xmlns:p14="http://schemas.microsoft.com/office/powerpoint/2010/main" val="3095935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346875"/>
            <a:ext cx="1855465" cy="295456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1" y="0"/>
            <a:ext cx="9144000" cy="1200329"/>
          </a:xfrm>
          <a:prstGeom prst="rect">
            <a:avLst/>
          </a:prstGeom>
          <a:effectLst>
            <a:outerShdw blurRad="50800" dist="38100" dir="2700000" algn="tl" rotWithShape="0">
              <a:prstClr val="black">
                <a:alpha val="40000"/>
              </a:prstClr>
            </a:outerShdw>
          </a:effectLst>
        </p:spPr>
        <p:txBody>
          <a:bodyPr wrap="square">
            <a:spAutoFit/>
          </a:bodyPr>
          <a:lstStyle/>
          <a:p>
            <a:pPr algn="ctr"/>
            <a:r>
              <a:rPr lang="pl-PL" sz="3600" b="1" dirty="0" smtClean="0">
                <a:solidFill>
                  <a:srgbClr val="FFC000"/>
                </a:solidFill>
                <a:effectLst>
                  <a:outerShdw blurRad="38100" dist="38100" dir="2700000" algn="tl">
                    <a:srgbClr val="000000">
                      <a:alpha val="43137"/>
                    </a:srgbClr>
                  </a:outerShdw>
                </a:effectLst>
                <a:latin typeface="+mj-lt"/>
              </a:rPr>
              <a:t>Jak se ale dívat na starší texty obsahující nadpřirozené prvky?</a:t>
            </a:r>
            <a:endParaRPr lang="cs-CZ" sz="3600" b="1" dirty="0">
              <a:solidFill>
                <a:srgbClr val="FFC000"/>
              </a:solidFill>
              <a:effectLst>
                <a:outerShdw blurRad="38100" dist="38100" dir="2700000" algn="tl">
                  <a:srgbClr val="000000">
                    <a:alpha val="43137"/>
                  </a:srgbClr>
                </a:outerShdw>
              </a:effectLst>
              <a:latin typeface="+mj-lt"/>
            </a:endParaRPr>
          </a:p>
        </p:txBody>
      </p:sp>
      <p:pic>
        <p:nvPicPr>
          <p:cNvPr id="2053" name="Picture 5" descr="C:\Users\jesterka\Desktop\big_cestopis-tzv-mandevi-577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357326"/>
            <a:ext cx="1891149" cy="2954561"/>
          </a:xfrm>
          <a:prstGeom prst="roundRect">
            <a:avLst/>
          </a:prstGeom>
          <a:noFill/>
          <a:effectLst/>
          <a:extLst>
            <a:ext uri="{909E8E84-426E-40DD-AFC4-6F175D3DCCD1}">
              <a14:hiddenFill xmlns:a14="http://schemas.microsoft.com/office/drawing/2010/main">
                <a:solidFill>
                  <a:srgbClr val="FFFFFF"/>
                </a:solidFill>
              </a14:hiddenFill>
            </a:ext>
          </a:extLst>
        </p:spPr>
      </p:pic>
      <p:sp>
        <p:nvSpPr>
          <p:cNvPr id="3" name="Šipka doprava 2"/>
          <p:cNvSpPr/>
          <p:nvPr/>
        </p:nvSpPr>
        <p:spPr>
          <a:xfrm>
            <a:off x="1" y="1076027"/>
            <a:ext cx="4067943" cy="3496257"/>
          </a:xfrm>
          <a:prstGeom prst="rightArrow">
            <a:avLst/>
          </a:prstGeom>
          <a:solidFill>
            <a:schemeClr val="bg1">
              <a:lumMod val="40000"/>
              <a:lumOff val="6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Obsahuje popisy fantastických bytostí, smyšlených míst apod.</a:t>
            </a:r>
            <a:endParaRPr lang="cs-CZ" sz="2200" b="1" dirty="0">
              <a:solidFill>
                <a:srgbClr val="4F2145"/>
              </a:solidFill>
            </a:endParaRPr>
          </a:p>
        </p:txBody>
      </p:sp>
      <p:sp>
        <p:nvSpPr>
          <p:cNvPr id="4" name="Šipka doleva 3"/>
          <p:cNvSpPr/>
          <p:nvPr/>
        </p:nvSpPr>
        <p:spPr>
          <a:xfrm>
            <a:off x="4788024" y="1076027"/>
            <a:ext cx="4355975" cy="3496258"/>
          </a:xfrm>
          <a:prstGeom prst="leftArrow">
            <a:avLst/>
          </a:prstGeom>
          <a:solidFill>
            <a:schemeClr val="bg1">
              <a:lumMod val="40000"/>
              <a:lumOff val="60000"/>
            </a:schemeClr>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Text popisuje model ideální společnosti umístěné do </a:t>
            </a:r>
            <a:r>
              <a:rPr lang="cs-CZ" sz="2200" b="1" dirty="0" smtClean="0">
                <a:solidFill>
                  <a:srgbClr val="4F2145"/>
                </a:solidFill>
              </a:rPr>
              <a:t>nereálného, ale teoreticky možného časoprostoru</a:t>
            </a:r>
            <a:endParaRPr lang="cs-CZ" sz="2200" b="1" dirty="0">
              <a:solidFill>
                <a:srgbClr val="4F2145"/>
              </a:solidFill>
            </a:endParaRPr>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437" y="3336164"/>
            <a:ext cx="2731945" cy="1867477"/>
          </a:xfrm>
          <a:prstGeom prst="round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bdélník 5"/>
          <p:cNvSpPr/>
          <p:nvPr/>
        </p:nvSpPr>
        <p:spPr>
          <a:xfrm>
            <a:off x="34134" y="4941168"/>
            <a:ext cx="9109865" cy="1777923"/>
          </a:xfrm>
          <a:prstGeom prst="rect">
            <a:avLst/>
          </a:prstGeom>
        </p:spPr>
        <p:txBody>
          <a:bodyPr wrap="square">
            <a:spAutoFit/>
          </a:bodyPr>
          <a:lstStyle/>
          <a:p>
            <a:pPr algn="just">
              <a:lnSpc>
                <a:spcPct val="115000"/>
              </a:lnSpc>
              <a:spcAft>
                <a:spcPts val="1000"/>
              </a:spcAft>
            </a:pPr>
            <a:r>
              <a:rPr lang="cs-CZ" sz="2200" i="1" dirty="0" err="1" smtClean="0">
                <a:solidFill>
                  <a:srgbClr val="4F2145"/>
                </a:solidFill>
                <a:ea typeface="Calibri"/>
                <a:cs typeface="Times New Roman"/>
              </a:rPr>
              <a:t>Mandevillův</a:t>
            </a:r>
            <a:r>
              <a:rPr lang="cs-CZ" sz="2200" i="1" dirty="0" smtClean="0">
                <a:solidFill>
                  <a:srgbClr val="4F2145"/>
                </a:solidFill>
                <a:ea typeface="Calibri"/>
                <a:cs typeface="Times New Roman"/>
              </a:rPr>
              <a:t> cestopis </a:t>
            </a:r>
            <a:r>
              <a:rPr lang="cs-CZ" sz="2200" dirty="0" smtClean="0">
                <a:solidFill>
                  <a:srgbClr val="4F2145"/>
                </a:solidFill>
                <a:ea typeface="Calibri"/>
                <a:cs typeface="Times New Roman"/>
              </a:rPr>
              <a:t>byl v době svého vzniku i dlouho poté považován za popis skutečnosti.</a:t>
            </a:r>
          </a:p>
          <a:p>
            <a:pPr algn="just">
              <a:lnSpc>
                <a:spcPct val="115000"/>
              </a:lnSpc>
              <a:spcAft>
                <a:spcPts val="1000"/>
              </a:spcAft>
            </a:pPr>
            <a:r>
              <a:rPr lang="cs-CZ" sz="2200" dirty="0" smtClean="0">
                <a:solidFill>
                  <a:srgbClr val="4F2145"/>
                </a:solidFill>
                <a:ea typeface="Calibri"/>
                <a:cs typeface="Times New Roman"/>
              </a:rPr>
              <a:t>K prvním utopiím můžeme zařadit  mj. </a:t>
            </a:r>
            <a:r>
              <a:rPr lang="cs-CZ" sz="2200" i="1" dirty="0" smtClean="0">
                <a:solidFill>
                  <a:srgbClr val="4F2145"/>
                </a:solidFill>
                <a:ea typeface="Calibri"/>
                <a:cs typeface="Times New Roman"/>
              </a:rPr>
              <a:t>Ústavu</a:t>
            </a:r>
            <a:r>
              <a:rPr lang="cs-CZ" sz="2200" dirty="0" smtClean="0">
                <a:solidFill>
                  <a:srgbClr val="4F2145"/>
                </a:solidFill>
                <a:ea typeface="Calibri"/>
                <a:cs typeface="Times New Roman"/>
              </a:rPr>
              <a:t> a </a:t>
            </a:r>
            <a:r>
              <a:rPr lang="cs-CZ" sz="2200" i="1" dirty="0" smtClean="0">
                <a:solidFill>
                  <a:srgbClr val="4F2145"/>
                </a:solidFill>
                <a:ea typeface="Calibri"/>
                <a:cs typeface="Times New Roman"/>
              </a:rPr>
              <a:t>Zákony</a:t>
            </a:r>
            <a:r>
              <a:rPr lang="cs-CZ" sz="2200" dirty="0" smtClean="0">
                <a:solidFill>
                  <a:srgbClr val="4F2145"/>
                </a:solidFill>
                <a:ea typeface="Calibri"/>
                <a:cs typeface="Times New Roman"/>
              </a:rPr>
              <a:t> filozofa Platóna, největší rozmach utopie zažívá za renesance.</a:t>
            </a:r>
            <a:endParaRPr lang="cs-CZ" sz="2200" dirty="0">
              <a:solidFill>
                <a:srgbClr val="4F2145"/>
              </a:solidFill>
              <a:effectLst/>
              <a:ea typeface="Calibri"/>
              <a:cs typeface="Times New Roman"/>
            </a:endParaRPr>
          </a:p>
        </p:txBody>
      </p:sp>
      <p:sp>
        <p:nvSpPr>
          <p:cNvPr id="8" name="Šipka nahoru 7"/>
          <p:cNvSpPr/>
          <p:nvPr/>
        </p:nvSpPr>
        <p:spPr>
          <a:xfrm>
            <a:off x="3779912" y="3717032"/>
            <a:ext cx="5364087" cy="1224136"/>
          </a:xfrm>
          <a:prstGeom prst="up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Bez fantastických tvorů a nadpřirozených sil</a:t>
            </a:r>
            <a:endParaRPr lang="cs-CZ" sz="2200" b="1" dirty="0">
              <a:solidFill>
                <a:srgbClr val="4F2145"/>
              </a:solidFill>
            </a:endParaRPr>
          </a:p>
        </p:txBody>
      </p:sp>
    </p:spTree>
    <p:extLst>
      <p:ext uri="{BB962C8B-B14F-4D97-AF65-F5344CB8AC3E}">
        <p14:creationId xmlns:p14="http://schemas.microsoft.com/office/powerpoint/2010/main" val="115989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ppt_x"/>
                                          </p:val>
                                        </p:tav>
                                        <p:tav tm="100000">
                                          <p:val>
                                            <p:strVal val="#ppt_x"/>
                                          </p:val>
                                        </p:tav>
                                      </p:tavLst>
                                    </p:anim>
                                    <p:anim calcmode="lin" valueType="num">
                                      <p:cBhvr additive="base">
                                        <p:cTn id="8" dur="500" fill="hold"/>
                                        <p:tgtEl>
                                          <p:spTgt spid="205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additive="base">
                                        <p:cTn id="23" dur="500" fill="hold"/>
                                        <p:tgtEl>
                                          <p:spTgt spid="2054"/>
                                        </p:tgtEl>
                                        <p:attrNameLst>
                                          <p:attrName>ppt_x</p:attrName>
                                        </p:attrNameLst>
                                      </p:cBhvr>
                                      <p:tavLst>
                                        <p:tav tm="0">
                                          <p:val>
                                            <p:strVal val="#ppt_x"/>
                                          </p:val>
                                        </p:tav>
                                        <p:tav tm="100000">
                                          <p:val>
                                            <p:strVal val="#ppt_x"/>
                                          </p:val>
                                        </p:tav>
                                      </p:tavLst>
                                    </p:anim>
                                    <p:anim calcmode="lin" valueType="num">
                                      <p:cBhvr additive="base">
                                        <p:cTn id="24"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1+#ppt_w/2"/>
                                          </p:val>
                                        </p:tav>
                                        <p:tav tm="100000">
                                          <p:val>
                                            <p:strVal val="#ppt_x"/>
                                          </p:val>
                                        </p:tav>
                                      </p:tavLst>
                                    </p:anim>
                                    <p:anim calcmode="lin" valueType="num">
                                      <p:cBhvr additive="base">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barn(inVertical)">
                                      <p:cBhvr>
                                        <p:cTn id="41" dur="5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barn(inVertical)">
                                      <p:cBhvr>
                                        <p:cTn id="4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143000"/>
          </a:xfrm>
          <a:prstGeom prst="roundRect">
            <a:avLst/>
          </a:prstGeom>
          <a:effectLst>
            <a:outerShdw blurRad="50800" dist="38100" dir="2700000" algn="tl" rotWithShape="0">
              <a:prstClr val="black">
                <a:alpha val="40000"/>
              </a:prstClr>
            </a:outerShdw>
          </a:effectLst>
        </p:spPr>
        <p:txBody>
          <a:bodyPr/>
          <a:lstStyle/>
          <a:p>
            <a:r>
              <a:rPr lang="cs-CZ" dirty="0" smtClean="0">
                <a:solidFill>
                  <a:srgbClr val="FFC000"/>
                </a:solidFill>
              </a:rPr>
              <a:t>A co teprve na tyto?</a:t>
            </a:r>
            <a:endParaRPr lang="cs-CZ" dirty="0">
              <a:solidFill>
                <a:srgbClr val="FFC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079014"/>
            <a:ext cx="1800199" cy="2780905"/>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1134992"/>
            <a:ext cx="1687261" cy="2724927"/>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Šipka doprava 2"/>
          <p:cNvSpPr/>
          <p:nvPr/>
        </p:nvSpPr>
        <p:spPr>
          <a:xfrm>
            <a:off x="179512" y="1304980"/>
            <a:ext cx="3744933" cy="2505578"/>
          </a:xfrm>
          <a:prstGeom prst="righ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a:solidFill>
                  <a:srgbClr val="4F2145"/>
                </a:solidFill>
              </a:rPr>
              <a:t>E</a:t>
            </a:r>
            <a:r>
              <a:rPr lang="pt-BR" sz="2200" b="1" dirty="0" smtClean="0">
                <a:solidFill>
                  <a:srgbClr val="4F2145"/>
                </a:solidFill>
              </a:rPr>
              <a:t>pos z 2. tisíciletí př. n. l.</a:t>
            </a:r>
            <a:endParaRPr lang="cs-CZ" sz="2200" b="1" dirty="0">
              <a:solidFill>
                <a:srgbClr val="4F2145"/>
              </a:solidFill>
            </a:endParaRPr>
          </a:p>
        </p:txBody>
      </p:sp>
      <p:sp>
        <p:nvSpPr>
          <p:cNvPr id="4" name="Obdélník 3"/>
          <p:cNvSpPr/>
          <p:nvPr/>
        </p:nvSpPr>
        <p:spPr>
          <a:xfrm>
            <a:off x="179512" y="3810559"/>
            <a:ext cx="8784976" cy="1260345"/>
          </a:xfrm>
          <a:prstGeom prst="rect">
            <a:avLst/>
          </a:prstGeom>
        </p:spPr>
        <p:txBody>
          <a:bodyPr wrap="square">
            <a:spAutoFit/>
          </a:bodyPr>
          <a:lstStyle/>
          <a:p>
            <a:pPr algn="just">
              <a:lnSpc>
                <a:spcPct val="115000"/>
              </a:lnSpc>
              <a:spcAft>
                <a:spcPts val="1000"/>
              </a:spcAft>
            </a:pPr>
            <a:r>
              <a:rPr lang="cs-CZ" sz="2200" b="1" dirty="0" smtClean="0">
                <a:solidFill>
                  <a:srgbClr val="4F2145"/>
                </a:solidFill>
                <a:effectLst/>
                <a:ea typeface="Calibri"/>
                <a:cs typeface="Times New Roman"/>
              </a:rPr>
              <a:t>Epos</a:t>
            </a:r>
            <a:r>
              <a:rPr lang="cs-CZ" sz="2200" dirty="0" smtClean="0">
                <a:solidFill>
                  <a:srgbClr val="4F2145"/>
                </a:solidFill>
                <a:effectLst/>
                <a:ea typeface="Calibri"/>
                <a:cs typeface="Times New Roman"/>
              </a:rPr>
              <a:t>: vyprávění o </a:t>
            </a:r>
            <a:r>
              <a:rPr lang="cs-CZ" sz="2200" dirty="0" err="1" smtClean="0">
                <a:solidFill>
                  <a:srgbClr val="4F2145"/>
                </a:solidFill>
                <a:effectLst/>
                <a:ea typeface="Calibri"/>
                <a:cs typeface="Times New Roman"/>
              </a:rPr>
              <a:t>Gilgamešově</a:t>
            </a:r>
            <a:r>
              <a:rPr lang="cs-CZ" sz="2200" dirty="0" smtClean="0">
                <a:solidFill>
                  <a:srgbClr val="4F2145"/>
                </a:solidFill>
                <a:effectLst/>
                <a:ea typeface="Calibri"/>
                <a:cs typeface="Times New Roman"/>
              </a:rPr>
              <a:t> hledání nesmrtelnosti nese mnoho podobného s moderní fantasy (hrdinské postavy, nadpřirozené bytosti, fantastická dobrodružství, úkoly, které je nutno splnit…) </a:t>
            </a:r>
            <a:endParaRPr lang="cs-CZ" sz="2200" dirty="0">
              <a:solidFill>
                <a:srgbClr val="4F2145"/>
              </a:solidFill>
              <a:effectLst/>
              <a:ea typeface="Calibri"/>
              <a:cs typeface="Times New Roman"/>
            </a:endParaRPr>
          </a:p>
        </p:txBody>
      </p:sp>
      <p:sp>
        <p:nvSpPr>
          <p:cNvPr id="5" name="Šipka doleva 4"/>
          <p:cNvSpPr/>
          <p:nvPr/>
        </p:nvSpPr>
        <p:spPr>
          <a:xfrm>
            <a:off x="5796136" y="1304980"/>
            <a:ext cx="3168352" cy="2505578"/>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smtClean="0">
                <a:solidFill>
                  <a:srgbClr val="4F2145"/>
                </a:solidFill>
              </a:rPr>
              <a:t>Zmrtvýchvstání, zázraky</a:t>
            </a:r>
            <a:endParaRPr lang="cs-CZ" sz="2200" b="1" dirty="0">
              <a:solidFill>
                <a:srgbClr val="4F2145"/>
              </a:solidFill>
            </a:endParaRPr>
          </a:p>
        </p:txBody>
      </p:sp>
      <p:sp>
        <p:nvSpPr>
          <p:cNvPr id="6" name="Obdélník 5"/>
          <p:cNvSpPr/>
          <p:nvPr/>
        </p:nvSpPr>
        <p:spPr>
          <a:xfrm>
            <a:off x="179512" y="5127266"/>
            <a:ext cx="8784976" cy="1649682"/>
          </a:xfrm>
          <a:prstGeom prst="rect">
            <a:avLst/>
          </a:prstGeom>
        </p:spPr>
        <p:txBody>
          <a:bodyPr wrap="square">
            <a:spAutoFit/>
          </a:bodyPr>
          <a:lstStyle/>
          <a:p>
            <a:pPr algn="just">
              <a:lnSpc>
                <a:spcPct val="115000"/>
              </a:lnSpc>
              <a:spcAft>
                <a:spcPts val="1000"/>
              </a:spcAft>
            </a:pPr>
            <a:r>
              <a:rPr lang="cs-CZ" sz="2200" b="1" dirty="0" smtClean="0">
                <a:solidFill>
                  <a:srgbClr val="4F2145"/>
                </a:solidFill>
                <a:effectLst/>
                <a:ea typeface="Calibri"/>
                <a:cs typeface="Times New Roman"/>
              </a:rPr>
              <a:t>Nový zákon</a:t>
            </a:r>
            <a:r>
              <a:rPr lang="cs-CZ" sz="2200" dirty="0" smtClean="0">
                <a:solidFill>
                  <a:srgbClr val="4F2145"/>
                </a:solidFill>
                <a:effectLst/>
                <a:ea typeface="Calibri"/>
                <a:cs typeface="Times New Roman"/>
              </a:rPr>
              <a:t>: Náboženské texty obsahují mnoho prvků, které bychom z čistě funkčního hlediska označili za fantastické, přesto </a:t>
            </a:r>
            <a:r>
              <a:rPr lang="cs-CZ" sz="2200" b="1" dirty="0" smtClean="0">
                <a:solidFill>
                  <a:srgbClr val="FFC000"/>
                </a:solidFill>
                <a:effectLst>
                  <a:outerShdw blurRad="38100" dist="38100" dir="2700000" algn="tl">
                    <a:srgbClr val="000000">
                      <a:alpha val="43137"/>
                    </a:srgbClr>
                  </a:outerShdw>
                </a:effectLst>
                <a:ea typeface="Calibri"/>
                <a:cs typeface="Times New Roman"/>
              </a:rPr>
              <a:t>pochybuji, že bychom považovali za dobrou takovou definici fantastiky, která by zahrnovala </a:t>
            </a:r>
            <a:r>
              <a:rPr lang="cs-CZ" sz="2200" b="1" i="1" dirty="0" smtClean="0">
                <a:solidFill>
                  <a:srgbClr val="FFC000"/>
                </a:solidFill>
                <a:effectLst>
                  <a:outerShdw blurRad="38100" dist="38100" dir="2700000" algn="tl">
                    <a:srgbClr val="000000">
                      <a:alpha val="43137"/>
                    </a:srgbClr>
                  </a:outerShdw>
                </a:effectLst>
                <a:ea typeface="Calibri"/>
                <a:cs typeface="Times New Roman"/>
              </a:rPr>
              <a:t>Nový zákon</a:t>
            </a:r>
            <a:r>
              <a:rPr lang="cs-CZ" sz="2200" b="1" dirty="0" smtClean="0">
                <a:solidFill>
                  <a:srgbClr val="FFC000"/>
                </a:solidFill>
                <a:effectLst>
                  <a:outerShdw blurRad="38100" dist="38100" dir="2700000" algn="tl">
                    <a:srgbClr val="000000">
                      <a:alpha val="43137"/>
                    </a:srgbClr>
                  </a:outerShdw>
                </a:effectLst>
                <a:ea typeface="Calibri"/>
                <a:cs typeface="Times New Roman"/>
              </a:rPr>
              <a:t>, </a:t>
            </a:r>
            <a:r>
              <a:rPr lang="cs-CZ" sz="2200" b="1" i="1" dirty="0" smtClean="0">
                <a:solidFill>
                  <a:srgbClr val="FFC000"/>
                </a:solidFill>
                <a:effectLst>
                  <a:outerShdw blurRad="38100" dist="38100" dir="2700000" algn="tl">
                    <a:srgbClr val="000000">
                      <a:alpha val="43137"/>
                    </a:srgbClr>
                  </a:outerShdw>
                </a:effectLst>
                <a:ea typeface="Calibri"/>
                <a:cs typeface="Times New Roman"/>
              </a:rPr>
              <a:t>Korán</a:t>
            </a:r>
            <a:r>
              <a:rPr lang="cs-CZ" sz="2200" b="1" dirty="0" smtClean="0">
                <a:solidFill>
                  <a:srgbClr val="FFC000"/>
                </a:solidFill>
                <a:effectLst>
                  <a:outerShdw blurRad="38100" dist="38100" dir="2700000" algn="tl">
                    <a:srgbClr val="000000">
                      <a:alpha val="43137"/>
                    </a:srgbClr>
                  </a:outerShdw>
                </a:effectLst>
                <a:ea typeface="Calibri"/>
                <a:cs typeface="Times New Roman"/>
              </a:rPr>
              <a:t> nebo mýty</a:t>
            </a:r>
            <a:r>
              <a:rPr lang="cs-CZ" sz="2200" b="1" dirty="0" smtClean="0">
                <a:solidFill>
                  <a:srgbClr val="FFC000"/>
                </a:solidFill>
                <a:effectLst/>
                <a:ea typeface="Calibri"/>
                <a:cs typeface="Times New Roman"/>
              </a:rPr>
              <a:t>.</a:t>
            </a:r>
            <a:endParaRPr lang="cs-CZ" sz="2200" b="1" dirty="0">
              <a:solidFill>
                <a:srgbClr val="FFC000"/>
              </a:solidFill>
              <a:effectLst/>
              <a:ea typeface="Calibri"/>
              <a:cs typeface="Times New Roman"/>
            </a:endParaRPr>
          </a:p>
        </p:txBody>
      </p:sp>
    </p:spTree>
    <p:extLst>
      <p:ext uri="{BB962C8B-B14F-4D97-AF65-F5344CB8AC3E}">
        <p14:creationId xmlns:p14="http://schemas.microsoft.com/office/powerpoint/2010/main" val="142849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5"/>
                                        </p:tgtEl>
                                        <p:attrNameLst>
                                          <p:attrName>style.visibility</p:attrName>
                                        </p:attrNameLst>
                                      </p:cBhvr>
                                      <p:to>
                                        <p:strVal val="visible"/>
                                      </p:to>
                                    </p:set>
                                    <p:anim calcmode="lin" valueType="num">
                                      <p:cBhvr additive="base">
                                        <p:cTn id="12" dur="500" fill="hold"/>
                                        <p:tgtEl>
                                          <p:spTgt spid="3075"/>
                                        </p:tgtEl>
                                        <p:attrNameLst>
                                          <p:attrName>ppt_x</p:attrName>
                                        </p:attrNameLst>
                                      </p:cBhvr>
                                      <p:tavLst>
                                        <p:tav tm="0">
                                          <p:val>
                                            <p:strVal val="#ppt_x"/>
                                          </p:val>
                                        </p:tav>
                                        <p:tav tm="100000">
                                          <p:val>
                                            <p:strVal val="#ppt_x"/>
                                          </p:val>
                                        </p:tav>
                                      </p:tavLst>
                                    </p:anim>
                                    <p:anim calcmode="lin" valueType="num">
                                      <p:cBhvr additive="base">
                                        <p:cTn id="13"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4638"/>
            <a:ext cx="8219256" cy="1714202"/>
          </a:xfrm>
          <a:effectLst>
            <a:outerShdw blurRad="50800" dist="38100" dir="2700000" algn="tl" rotWithShape="0">
              <a:prstClr val="black">
                <a:alpha val="40000"/>
              </a:prstClr>
            </a:outerShdw>
          </a:effectLst>
        </p:spPr>
        <p:txBody>
          <a:bodyPr>
            <a:normAutofit fontScale="90000"/>
          </a:bodyPr>
          <a:lstStyle/>
          <a:p>
            <a:r>
              <a:rPr lang="cs-CZ" dirty="0" smtClean="0">
                <a:solidFill>
                  <a:srgbClr val="FFC000"/>
                </a:solidFill>
              </a:rPr>
              <a:t>Stejné pochybnosti budeme mít i u literatury, která je náboženstvím silně ovlivněna</a:t>
            </a:r>
            <a:endParaRPr lang="cs-CZ" dirty="0">
              <a:solidFill>
                <a:srgbClr val="FFC000"/>
              </a:solidFill>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2144489"/>
            <a:ext cx="1882035" cy="2725706"/>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138990"/>
            <a:ext cx="1800200" cy="272757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délník 2"/>
          <p:cNvSpPr/>
          <p:nvPr/>
        </p:nvSpPr>
        <p:spPr>
          <a:xfrm>
            <a:off x="0" y="5085184"/>
            <a:ext cx="9144000" cy="871008"/>
          </a:xfrm>
          <a:prstGeom prst="rect">
            <a:avLst/>
          </a:prstGeom>
        </p:spPr>
        <p:txBody>
          <a:bodyPr wrap="square">
            <a:spAutoFit/>
          </a:bodyPr>
          <a:lstStyle/>
          <a:p>
            <a:pPr algn="just">
              <a:lnSpc>
                <a:spcPct val="115000"/>
              </a:lnSpc>
              <a:spcAft>
                <a:spcPts val="1000"/>
              </a:spcAft>
            </a:pPr>
            <a:r>
              <a:rPr lang="cs-CZ" sz="2200" dirty="0" smtClean="0">
                <a:solidFill>
                  <a:srgbClr val="4F2145"/>
                </a:solidFill>
                <a:effectLst/>
                <a:ea typeface="Calibri"/>
                <a:cs typeface="Times New Roman"/>
              </a:rPr>
              <a:t>Alegoričnost je sice prvek ve fantastické literatuře častý (např. </a:t>
            </a:r>
            <a:r>
              <a:rPr lang="cs-CZ" sz="2200" dirty="0" err="1" smtClean="0">
                <a:solidFill>
                  <a:srgbClr val="4F2145"/>
                </a:solidFill>
                <a:effectLst/>
                <a:ea typeface="Calibri"/>
                <a:cs typeface="Times New Roman"/>
              </a:rPr>
              <a:t>Orwellova</a:t>
            </a:r>
            <a:r>
              <a:rPr lang="cs-CZ" sz="2200" dirty="0" smtClean="0">
                <a:solidFill>
                  <a:srgbClr val="4F2145"/>
                </a:solidFill>
                <a:effectLst/>
                <a:ea typeface="Calibri"/>
                <a:cs typeface="Times New Roman"/>
              </a:rPr>
              <a:t> </a:t>
            </a:r>
            <a:r>
              <a:rPr lang="cs-CZ" sz="2200" i="1" dirty="0" smtClean="0">
                <a:solidFill>
                  <a:srgbClr val="4F2145"/>
                </a:solidFill>
                <a:effectLst/>
                <a:ea typeface="Calibri"/>
                <a:cs typeface="Times New Roman"/>
              </a:rPr>
              <a:t>Farma zvířat</a:t>
            </a:r>
            <a:r>
              <a:rPr lang="cs-CZ" sz="2200" dirty="0" smtClean="0">
                <a:solidFill>
                  <a:srgbClr val="4F2145"/>
                </a:solidFill>
                <a:effectLst/>
                <a:ea typeface="Calibri"/>
                <a:cs typeface="Times New Roman"/>
              </a:rPr>
              <a:t>), </a:t>
            </a:r>
            <a:r>
              <a:rPr lang="cs-CZ" sz="2200" b="1" dirty="0" smtClean="0">
                <a:solidFill>
                  <a:srgbClr val="FFC000"/>
                </a:solidFill>
                <a:effectLst>
                  <a:outerShdw blurRad="38100" dist="38100" dir="2700000" algn="tl">
                    <a:srgbClr val="000000">
                      <a:alpha val="43137"/>
                    </a:srgbClr>
                  </a:outerShdw>
                </a:effectLst>
                <a:ea typeface="Calibri"/>
                <a:cs typeface="Times New Roman"/>
              </a:rPr>
              <a:t>ne všechny alegorie řadíme pod fantastiku! </a:t>
            </a:r>
            <a:endParaRPr lang="cs-CZ" sz="2200" b="1" dirty="0">
              <a:solidFill>
                <a:srgbClr val="FFC000"/>
              </a:solidFill>
              <a:effectLst>
                <a:outerShdw blurRad="38100" dist="38100" dir="2700000" algn="tl">
                  <a:srgbClr val="000000">
                    <a:alpha val="43137"/>
                  </a:srgbClr>
                </a:outerShdw>
              </a:effectLst>
              <a:ea typeface="Calibri"/>
              <a:cs typeface="Times New Roman"/>
            </a:endParaRPr>
          </a:p>
        </p:txBody>
      </p:sp>
      <p:sp>
        <p:nvSpPr>
          <p:cNvPr id="4" name="Obousměrná vodorovná šipka 3"/>
          <p:cNvSpPr/>
          <p:nvPr/>
        </p:nvSpPr>
        <p:spPr>
          <a:xfrm>
            <a:off x="1043608" y="2823266"/>
            <a:ext cx="6912768" cy="1368152"/>
          </a:xfrm>
          <a:prstGeom prst="leftRigh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cs-CZ" sz="2200" b="1" dirty="0">
                <a:solidFill>
                  <a:srgbClr val="4F2145"/>
                </a:solidFill>
                <a:ea typeface="Calibri"/>
                <a:cs typeface="Times New Roman"/>
              </a:rPr>
              <a:t>Obě díla lze označit za náboženské alegorie</a:t>
            </a:r>
          </a:p>
        </p:txBody>
      </p:sp>
      <p:sp>
        <p:nvSpPr>
          <p:cNvPr id="5" name="Obdélník 4"/>
          <p:cNvSpPr/>
          <p:nvPr/>
        </p:nvSpPr>
        <p:spPr>
          <a:xfrm>
            <a:off x="3540434" y="6042902"/>
            <a:ext cx="1919115" cy="560090"/>
          </a:xfrm>
          <a:prstGeom prst="rect">
            <a:avLst/>
          </a:prstGeom>
        </p:spPr>
        <p:txBody>
          <a:bodyPr wrap="none">
            <a:spAutoFit/>
          </a:bodyPr>
          <a:lstStyle/>
          <a:p>
            <a:pPr>
              <a:lnSpc>
                <a:spcPct val="115000"/>
              </a:lnSpc>
              <a:spcAft>
                <a:spcPts val="1000"/>
              </a:spcAft>
            </a:pPr>
            <a:r>
              <a:rPr lang="cs-CZ" sz="2800" b="1" dirty="0" smtClean="0">
                <a:solidFill>
                  <a:srgbClr val="FFC000"/>
                </a:solidFill>
                <a:effectLst>
                  <a:outerShdw blurRad="38100" dist="38100" dir="2700000" algn="tl">
                    <a:srgbClr val="000000">
                      <a:alpha val="43137"/>
                    </a:srgbClr>
                  </a:outerShdw>
                </a:effectLst>
                <a:ea typeface="Calibri"/>
                <a:cs typeface="Times New Roman"/>
              </a:rPr>
              <a:t>A proč ne?</a:t>
            </a:r>
            <a:endParaRPr lang="cs-CZ" sz="2800" b="1" dirty="0">
              <a:solidFill>
                <a:srgbClr val="FFC000"/>
              </a:solidFill>
              <a:effectLst>
                <a:outerShdw blurRad="38100" dist="38100" dir="2700000" algn="tl">
                  <a:srgbClr val="000000">
                    <a:alpha val="43137"/>
                  </a:srgbClr>
                </a:outerShdw>
              </a:effectLst>
              <a:ea typeface="Calibri"/>
              <a:cs typeface="Times New Roman"/>
            </a:endParaRPr>
          </a:p>
        </p:txBody>
      </p:sp>
    </p:spTree>
    <p:extLst>
      <p:ext uri="{BB962C8B-B14F-4D97-AF65-F5344CB8AC3E}">
        <p14:creationId xmlns:p14="http://schemas.microsoft.com/office/powerpoint/2010/main" val="44620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ppt_x"/>
                                          </p:val>
                                        </p:tav>
                                        <p:tav tm="100000">
                                          <p:val>
                                            <p:strVal val="#ppt_x"/>
                                          </p:val>
                                        </p:tav>
                                      </p:tavLst>
                                    </p:anim>
                                    <p:anim calcmode="lin" valueType="num">
                                      <p:cBhvr additive="base">
                                        <p:cTn id="8" dur="500" fill="hold"/>
                                        <p:tgtEl>
                                          <p:spTgt spid="512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124"/>
                                        </p:tgtEl>
                                        <p:attrNameLst>
                                          <p:attrName>style.visibility</p:attrName>
                                        </p:attrNameLst>
                                      </p:cBhvr>
                                      <p:to>
                                        <p:strVal val="visible"/>
                                      </p:to>
                                    </p:set>
                                    <p:anim calcmode="lin" valueType="num">
                                      <p:cBhvr additive="base">
                                        <p:cTn id="12" dur="500" fill="hold"/>
                                        <p:tgtEl>
                                          <p:spTgt spid="5124"/>
                                        </p:tgtEl>
                                        <p:attrNameLst>
                                          <p:attrName>ppt_x</p:attrName>
                                        </p:attrNameLst>
                                      </p:cBhvr>
                                      <p:tavLst>
                                        <p:tav tm="0">
                                          <p:val>
                                            <p:strVal val="#ppt_x"/>
                                          </p:val>
                                        </p:tav>
                                        <p:tav tm="100000">
                                          <p:val>
                                            <p:strVal val="#ppt_x"/>
                                          </p:val>
                                        </p:tav>
                                      </p:tavLst>
                                    </p:anim>
                                    <p:anim calcmode="lin" valueType="num">
                                      <p:cBhvr additive="base">
                                        <p:cTn id="13"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effectLst>
            <a:outerShdw blurRad="50800" dist="38100" dir="2700000" algn="tl" rotWithShape="0">
              <a:prstClr val="black">
                <a:alpha val="40000"/>
              </a:prstClr>
            </a:outerShdw>
          </a:effectLst>
        </p:spPr>
        <p:txBody>
          <a:bodyPr>
            <a:noAutofit/>
          </a:bodyPr>
          <a:lstStyle/>
          <a:p>
            <a:r>
              <a:rPr lang="cs-CZ" sz="2800" dirty="0" smtClean="0">
                <a:solidFill>
                  <a:srgbClr val="FFC000"/>
                </a:solidFill>
              </a:rPr>
              <a:t>Nezařazujeme automaticky do škatulky fantastické literatury všechno, co obsahuje něco neslučitelného s naší běžnou zkušeností</a:t>
            </a:r>
            <a:endParaRPr lang="cs-CZ" sz="2800" dirty="0">
              <a:solidFill>
                <a:srgbClr val="FFC000"/>
              </a:solidFill>
            </a:endParaRPr>
          </a:p>
        </p:txBody>
      </p:sp>
      <p:sp>
        <p:nvSpPr>
          <p:cNvPr id="4" name="Obdélník 3"/>
          <p:cNvSpPr/>
          <p:nvPr/>
        </p:nvSpPr>
        <p:spPr>
          <a:xfrm>
            <a:off x="179512" y="1772235"/>
            <a:ext cx="7920880" cy="430887"/>
          </a:xfrm>
          <a:prstGeom prst="rect">
            <a:avLst/>
          </a:prstGeom>
        </p:spPr>
        <p:txBody>
          <a:bodyPr wrap="square">
            <a:spAutoFit/>
          </a:bodyPr>
          <a:lstStyle/>
          <a:p>
            <a:pPr algn="just"/>
            <a:r>
              <a:rPr lang="cs-CZ" sz="2200" dirty="0">
                <a:solidFill>
                  <a:srgbClr val="4F2145"/>
                </a:solidFill>
              </a:rPr>
              <a:t>Záleží na úmyslu autora a postoji </a:t>
            </a:r>
            <a:r>
              <a:rPr lang="cs-CZ" sz="2200" dirty="0" smtClean="0">
                <a:solidFill>
                  <a:srgbClr val="4F2145"/>
                </a:solidFill>
              </a:rPr>
              <a:t>(soudobé) společnosti.</a:t>
            </a:r>
            <a:endParaRPr lang="cs-CZ" sz="2200" dirty="0">
              <a:solidFill>
                <a:srgbClr val="4F2145"/>
              </a:solidFill>
            </a:endParaRPr>
          </a:p>
        </p:txBody>
      </p:sp>
      <p:sp>
        <p:nvSpPr>
          <p:cNvPr id="3" name="Obdélník 2"/>
          <p:cNvSpPr/>
          <p:nvPr/>
        </p:nvSpPr>
        <p:spPr>
          <a:xfrm>
            <a:off x="179512" y="2982572"/>
            <a:ext cx="8964488" cy="1777923"/>
          </a:xfrm>
          <a:prstGeom prst="rect">
            <a:avLst/>
          </a:prstGeom>
        </p:spPr>
        <p:txBody>
          <a:bodyPr wrap="square">
            <a:spAutoFit/>
          </a:bodyPr>
          <a:lstStyle/>
          <a:p>
            <a:pPr algn="just">
              <a:lnSpc>
                <a:spcPct val="115000"/>
              </a:lnSpc>
              <a:spcAft>
                <a:spcPts val="1000"/>
              </a:spcAft>
            </a:pPr>
            <a:r>
              <a:rPr lang="cs-CZ" sz="2200" dirty="0">
                <a:solidFill>
                  <a:srgbClr val="4F2145"/>
                </a:solidFill>
                <a:ea typeface="Calibri"/>
                <a:cs typeface="Times New Roman"/>
              </a:rPr>
              <a:t>Jak už jsem psala výše – autor počítá s tím, že čtenář ví, že (autor) píše fantastickou literaturu – tedy záměrně používá fantastické prvky. </a:t>
            </a:r>
            <a:endParaRPr lang="cs-CZ" sz="2200" dirty="0" smtClean="0">
              <a:solidFill>
                <a:srgbClr val="4F2145"/>
              </a:solidFill>
              <a:ea typeface="Calibri"/>
              <a:cs typeface="Times New Roman"/>
            </a:endParaRPr>
          </a:p>
          <a:p>
            <a:pPr algn="just">
              <a:lnSpc>
                <a:spcPct val="115000"/>
              </a:lnSpc>
              <a:spcAft>
                <a:spcPts val="1000"/>
              </a:spcAft>
            </a:pPr>
            <a:r>
              <a:rPr lang="cs-CZ" sz="2200" dirty="0" smtClean="0">
                <a:solidFill>
                  <a:srgbClr val="4F2145"/>
                </a:solidFill>
                <a:ea typeface="Calibri"/>
                <a:cs typeface="Times New Roman"/>
              </a:rPr>
              <a:t>Nepopisuje realitu</a:t>
            </a:r>
            <a:r>
              <a:rPr lang="cs-CZ" sz="2200" dirty="0">
                <a:solidFill>
                  <a:srgbClr val="4F2145"/>
                </a:solidFill>
                <a:ea typeface="Calibri"/>
                <a:cs typeface="Times New Roman"/>
              </a:rPr>
              <a:t>, ve kterou věří – zázraky, nadpřirozené </a:t>
            </a:r>
            <a:r>
              <a:rPr lang="cs-CZ" sz="2200" dirty="0" smtClean="0">
                <a:solidFill>
                  <a:srgbClr val="4F2145"/>
                </a:solidFill>
                <a:ea typeface="Calibri"/>
                <a:cs typeface="Times New Roman"/>
              </a:rPr>
              <a:t>bytosti </a:t>
            </a:r>
            <a:r>
              <a:rPr lang="cs-CZ" sz="2200" dirty="0">
                <a:solidFill>
                  <a:srgbClr val="4F2145"/>
                </a:solidFill>
                <a:ea typeface="Calibri"/>
                <a:cs typeface="Times New Roman"/>
              </a:rPr>
              <a:t>apod.</a:t>
            </a:r>
            <a:endParaRPr lang="cs-CZ" sz="2200" dirty="0">
              <a:solidFill>
                <a:srgbClr val="4F2145"/>
              </a:solidFill>
              <a:effectLst/>
              <a:ea typeface="Calibri"/>
              <a:cs typeface="Times New Roman"/>
            </a:endParaRPr>
          </a:p>
        </p:txBody>
      </p:sp>
      <p:sp>
        <p:nvSpPr>
          <p:cNvPr id="5" name="Obdélník 4"/>
          <p:cNvSpPr/>
          <p:nvPr/>
        </p:nvSpPr>
        <p:spPr>
          <a:xfrm>
            <a:off x="179512" y="2203122"/>
            <a:ext cx="8964488" cy="769441"/>
          </a:xfrm>
          <a:prstGeom prst="rect">
            <a:avLst/>
          </a:prstGeom>
        </p:spPr>
        <p:txBody>
          <a:bodyPr wrap="square">
            <a:spAutoFit/>
          </a:bodyPr>
          <a:lstStyle/>
          <a:p>
            <a:pPr algn="just"/>
            <a:r>
              <a:rPr lang="cs-CZ" sz="2200" b="1" dirty="0" smtClean="0">
                <a:solidFill>
                  <a:srgbClr val="FFC000"/>
                </a:solidFill>
                <a:effectLst>
                  <a:outerShdw blurRad="38100" dist="38100" dir="2700000" algn="tl">
                    <a:srgbClr val="000000">
                      <a:alpha val="43137"/>
                    </a:srgbClr>
                  </a:outerShdw>
                </a:effectLst>
                <a:ea typeface="Calibri"/>
              </a:rPr>
              <a:t>O </a:t>
            </a:r>
            <a:r>
              <a:rPr lang="cs-CZ" sz="2200" b="1" dirty="0">
                <a:solidFill>
                  <a:srgbClr val="FFC000"/>
                </a:solidFill>
                <a:effectLst>
                  <a:outerShdw blurRad="38100" dist="38100" dir="2700000" algn="tl">
                    <a:srgbClr val="000000">
                      <a:alpha val="43137"/>
                    </a:srgbClr>
                  </a:outerShdw>
                </a:effectLst>
                <a:ea typeface="Calibri"/>
              </a:rPr>
              <a:t>fantastičnosti uvažujeme pouze nad beletristickými </a:t>
            </a:r>
            <a:r>
              <a:rPr lang="cs-CZ" sz="2200" b="1" dirty="0" smtClean="0">
                <a:solidFill>
                  <a:srgbClr val="FFC000"/>
                </a:solidFill>
                <a:effectLst>
                  <a:outerShdw blurRad="38100" dist="38100" dir="2700000" algn="tl">
                    <a:srgbClr val="000000">
                      <a:alpha val="43137"/>
                    </a:srgbClr>
                  </a:outerShdw>
                </a:effectLst>
                <a:ea typeface="Calibri"/>
              </a:rPr>
              <a:t>texty</a:t>
            </a:r>
            <a:r>
              <a:rPr lang="cs-CZ" sz="2200" b="1" dirty="0" smtClean="0">
                <a:solidFill>
                  <a:srgbClr val="4F2145"/>
                </a:solidFill>
                <a:ea typeface="Calibri"/>
              </a:rPr>
              <a:t> </a:t>
            </a:r>
            <a:r>
              <a:rPr lang="cs-CZ" sz="2200" dirty="0" smtClean="0">
                <a:solidFill>
                  <a:srgbClr val="4F2145"/>
                </a:solidFill>
                <a:ea typeface="Calibri"/>
              </a:rPr>
              <a:t>– ne nad náboženskými.</a:t>
            </a:r>
            <a:endParaRPr lang="cs-CZ" sz="2200" dirty="0">
              <a:solidFill>
                <a:srgbClr val="4F2145"/>
              </a:solidFill>
            </a:endParaRPr>
          </a:p>
        </p:txBody>
      </p:sp>
      <p:sp>
        <p:nvSpPr>
          <p:cNvPr id="6" name="Obdélník 5"/>
          <p:cNvSpPr/>
          <p:nvPr/>
        </p:nvSpPr>
        <p:spPr>
          <a:xfrm>
            <a:off x="179512" y="4722534"/>
            <a:ext cx="8964488" cy="1107996"/>
          </a:xfrm>
          <a:prstGeom prst="rect">
            <a:avLst/>
          </a:prstGeom>
        </p:spPr>
        <p:txBody>
          <a:bodyPr wrap="square">
            <a:spAutoFit/>
          </a:bodyPr>
          <a:lstStyle/>
          <a:p>
            <a:pPr algn="just"/>
            <a:r>
              <a:rPr lang="cs-CZ" sz="2200" dirty="0">
                <a:solidFill>
                  <a:srgbClr val="4F2145"/>
                </a:solidFill>
                <a:ea typeface="Calibri"/>
                <a:cs typeface="Times New Roman"/>
              </a:rPr>
              <a:t>Samotný text bez jakéhokoli kontextu nám občas pro určení fantastičnosti nemusí </a:t>
            </a:r>
            <a:r>
              <a:rPr lang="cs-CZ" sz="2200" dirty="0" smtClean="0">
                <a:solidFill>
                  <a:srgbClr val="4F2145"/>
                </a:solidFill>
                <a:ea typeface="Calibri"/>
                <a:cs typeface="Times New Roman"/>
              </a:rPr>
              <a:t>stačit – potřebné informace doplní znalost kontextu</a:t>
            </a:r>
            <a:endParaRPr lang="cs-CZ" sz="2200" dirty="0">
              <a:solidFill>
                <a:srgbClr val="4F2145"/>
              </a:solidFill>
            </a:endParaRPr>
          </a:p>
        </p:txBody>
      </p:sp>
      <p:sp>
        <p:nvSpPr>
          <p:cNvPr id="7" name="Šipka doleva 6"/>
          <p:cNvSpPr/>
          <p:nvPr/>
        </p:nvSpPr>
        <p:spPr>
          <a:xfrm>
            <a:off x="0" y="5608607"/>
            <a:ext cx="9144000" cy="1249393"/>
          </a:xfrm>
          <a:prstGeom prst="leftArrow">
            <a:avLst/>
          </a:prstGeom>
          <a:solidFill>
            <a:schemeClr val="bg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2200" b="1" dirty="0">
                <a:solidFill>
                  <a:srgbClr val="4F2145"/>
                </a:solidFill>
              </a:rPr>
              <a:t>Když hlas promlouvá z hořícího keře: jinak budeme interpretovat, čteme-li o tom v </a:t>
            </a:r>
            <a:r>
              <a:rPr lang="cs-CZ" sz="2200" b="1" dirty="0" smtClean="0">
                <a:solidFill>
                  <a:srgbClr val="4F2145"/>
                </a:solidFill>
              </a:rPr>
              <a:t>Bibli, </a:t>
            </a:r>
            <a:r>
              <a:rPr lang="cs-CZ" sz="2200" b="1" dirty="0">
                <a:solidFill>
                  <a:srgbClr val="4F2145"/>
                </a:solidFill>
              </a:rPr>
              <a:t>nebo ve fantasy.</a:t>
            </a:r>
          </a:p>
        </p:txBody>
      </p:sp>
    </p:spTree>
    <p:extLst>
      <p:ext uri="{BB962C8B-B14F-4D97-AF65-F5344CB8AC3E}">
        <p14:creationId xmlns:p14="http://schemas.microsoft.com/office/powerpoint/2010/main" val="104221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0544"/>
            <a:ext cx="8229600" cy="1143000"/>
          </a:xfrm>
          <a:effectLst>
            <a:outerShdw blurRad="50800" dist="38100" dir="2700000" algn="tl" rotWithShape="0">
              <a:prstClr val="black">
                <a:alpha val="40000"/>
              </a:prstClr>
            </a:outerShdw>
          </a:effectLst>
        </p:spPr>
        <p:txBody>
          <a:bodyPr/>
          <a:lstStyle/>
          <a:p>
            <a:r>
              <a:rPr lang="cs-CZ" dirty="0">
                <a:solidFill>
                  <a:srgbClr val="FFC000"/>
                </a:solidFill>
              </a:rPr>
              <a:t>Kořenové texty (</a:t>
            </a:r>
            <a:r>
              <a:rPr lang="cs-CZ" dirty="0" err="1">
                <a:solidFill>
                  <a:srgbClr val="FFC000"/>
                </a:solidFill>
                <a:hlinkClick r:id="rId2"/>
              </a:rPr>
              <a:t>Taproot</a:t>
            </a:r>
            <a:r>
              <a:rPr lang="cs-CZ" dirty="0">
                <a:solidFill>
                  <a:srgbClr val="FFC000"/>
                </a:solidFill>
                <a:hlinkClick r:id="rId2"/>
              </a:rPr>
              <a:t> </a:t>
            </a:r>
            <a:r>
              <a:rPr lang="cs-CZ" dirty="0" err="1">
                <a:solidFill>
                  <a:srgbClr val="FFC000"/>
                </a:solidFill>
                <a:hlinkClick r:id="rId2"/>
              </a:rPr>
              <a:t>texts</a:t>
            </a:r>
            <a:r>
              <a:rPr lang="cs-CZ" dirty="0">
                <a:solidFill>
                  <a:srgbClr val="FFC000"/>
                </a:solidFill>
              </a:rPr>
              <a:t>)</a:t>
            </a:r>
          </a:p>
        </p:txBody>
      </p:sp>
      <p:sp>
        <p:nvSpPr>
          <p:cNvPr id="3" name="Zástupný symbol pro obsah 2"/>
          <p:cNvSpPr>
            <a:spLocks noGrp="1"/>
          </p:cNvSpPr>
          <p:nvPr>
            <p:ph idx="1"/>
          </p:nvPr>
        </p:nvSpPr>
        <p:spPr>
          <a:xfrm>
            <a:off x="179512" y="1196752"/>
            <a:ext cx="8712968" cy="4608512"/>
          </a:xfrm>
        </p:spPr>
        <p:txBody>
          <a:bodyPr>
            <a:normAutofit lnSpcReduction="10000"/>
          </a:bodyPr>
          <a:lstStyle/>
          <a:p>
            <a:pPr marL="137160" indent="0" algn="just">
              <a:buClr>
                <a:srgbClr val="FFC000"/>
              </a:buClr>
              <a:buNone/>
            </a:pPr>
            <a:r>
              <a:rPr lang="cs-CZ" sz="2200" dirty="0" smtClean="0">
                <a:solidFill>
                  <a:srgbClr val="4F2145"/>
                </a:solidFill>
              </a:rPr>
              <a:t>Pojem zavedl </a:t>
            </a:r>
            <a:r>
              <a:rPr lang="cs-CZ" sz="2200" dirty="0" smtClean="0">
                <a:solidFill>
                  <a:srgbClr val="4F2145"/>
                </a:solidFill>
                <a:hlinkClick r:id="rId3"/>
              </a:rPr>
              <a:t>John </a:t>
            </a:r>
            <a:r>
              <a:rPr lang="cs-CZ" sz="2200" dirty="0" err="1" smtClean="0">
                <a:solidFill>
                  <a:srgbClr val="4F2145"/>
                </a:solidFill>
                <a:hlinkClick r:id="rId3"/>
              </a:rPr>
              <a:t>Clute</a:t>
            </a:r>
            <a:r>
              <a:rPr lang="cs-CZ" sz="2200" dirty="0" smtClean="0">
                <a:solidFill>
                  <a:srgbClr val="4F2145"/>
                </a:solidFill>
                <a:hlinkClick r:id="rId3"/>
              </a:rPr>
              <a:t> </a:t>
            </a:r>
            <a:r>
              <a:rPr lang="cs-CZ" sz="2200" dirty="0" smtClean="0">
                <a:solidFill>
                  <a:srgbClr val="4F2145"/>
                </a:solidFill>
              </a:rPr>
              <a:t>pro texty vznikající před osvícenstvím</a:t>
            </a:r>
          </a:p>
          <a:p>
            <a:pPr marL="137160" indent="0" algn="just">
              <a:buClr>
                <a:srgbClr val="FFC000"/>
              </a:buClr>
              <a:buNone/>
            </a:pPr>
            <a:r>
              <a:rPr lang="cs-CZ" sz="2200" dirty="0" smtClean="0">
                <a:solidFill>
                  <a:srgbClr val="4F2145"/>
                </a:solidFill>
              </a:rPr>
              <a:t>Označují díla, která obsahují fantastické prvky, ale jsou starší než žánry fantastiky.</a:t>
            </a:r>
          </a:p>
          <a:p>
            <a:pPr marL="137160" indent="0" algn="just">
              <a:buClr>
                <a:srgbClr val="FFC000"/>
              </a:buClr>
              <a:buNone/>
            </a:pPr>
            <a:r>
              <a:rPr lang="cs-CZ" sz="2200" dirty="0" smtClean="0">
                <a:solidFill>
                  <a:srgbClr val="4F2145"/>
                </a:solidFill>
              </a:rPr>
              <a:t>A hlavně: nemusí platit, že autor počítá s čtenářovým povědomím o nerealističnosti fantastického prvku.</a:t>
            </a:r>
          </a:p>
          <a:p>
            <a:pPr marL="137160" indent="0" algn="just">
              <a:buClr>
                <a:srgbClr val="FFC000"/>
              </a:buClr>
              <a:buNone/>
            </a:pPr>
            <a:r>
              <a:rPr lang="cs-CZ" sz="2200" dirty="0" smtClean="0">
                <a:solidFill>
                  <a:srgbClr val="4F2145"/>
                </a:solidFill>
              </a:rPr>
              <a:t>Mnoho kořenových textů bylo přijímáno jako zobrazení reality (existence božstev apod</a:t>
            </a:r>
            <a:r>
              <a:rPr lang="cs-CZ" sz="2200" dirty="0">
                <a:solidFill>
                  <a:srgbClr val="4F2145"/>
                </a:solidFill>
              </a:rPr>
              <a:t>.), např. </a:t>
            </a:r>
            <a:r>
              <a:rPr lang="cs-CZ" sz="2200" i="1" dirty="0" err="1">
                <a:solidFill>
                  <a:srgbClr val="4F2145"/>
                </a:solidFill>
              </a:rPr>
              <a:t>Ílias</a:t>
            </a:r>
            <a:r>
              <a:rPr lang="cs-CZ" sz="2200" dirty="0">
                <a:solidFill>
                  <a:srgbClr val="4F2145"/>
                </a:solidFill>
              </a:rPr>
              <a:t> a </a:t>
            </a:r>
            <a:r>
              <a:rPr lang="cs-CZ" sz="2200" i="1" dirty="0" smtClean="0">
                <a:solidFill>
                  <a:srgbClr val="4F2145"/>
                </a:solidFill>
              </a:rPr>
              <a:t>Odyssea.</a:t>
            </a:r>
          </a:p>
          <a:p>
            <a:pPr marL="137160" indent="0" algn="just">
              <a:buClr>
                <a:srgbClr val="FFC000"/>
              </a:buClr>
              <a:buNone/>
            </a:pPr>
            <a:endParaRPr lang="cs-CZ" sz="2200" i="1" dirty="0">
              <a:solidFill>
                <a:srgbClr val="4F2145"/>
              </a:solidFill>
            </a:endParaRPr>
          </a:p>
          <a:p>
            <a:pPr marL="137160" indent="0" algn="just">
              <a:buClr>
                <a:srgbClr val="FFC000"/>
              </a:buClr>
              <a:buNone/>
            </a:pPr>
            <a:r>
              <a:rPr lang="cs-CZ" sz="2200" dirty="0" smtClean="0">
                <a:solidFill>
                  <a:srgbClr val="4F2145"/>
                </a:solidFill>
              </a:rPr>
              <a:t>Pojem souhrnně označuje díla předcházející a mnohdy významně inspirující moderní fantastiku.</a:t>
            </a:r>
          </a:p>
          <a:p>
            <a:pPr marL="137160" indent="0" algn="just">
              <a:buClr>
                <a:srgbClr val="FFC000"/>
              </a:buClr>
              <a:buNone/>
            </a:pPr>
            <a:r>
              <a:rPr lang="cs-CZ" sz="2200" dirty="0" smtClean="0">
                <a:solidFill>
                  <a:srgbClr val="4F2145"/>
                </a:solidFill>
              </a:rPr>
              <a:t>Nepovažuje za určující, nakolik je fantastický prvek výsledkem záměrného ozvláštnění reality a nakolik vyjádřením víry v jeho pravdivost (realističnost).</a:t>
            </a:r>
            <a:endParaRPr lang="cs-CZ" sz="2200" dirty="0">
              <a:solidFill>
                <a:srgbClr val="4F2145"/>
              </a:solidFill>
            </a:endParaRPr>
          </a:p>
        </p:txBody>
      </p:sp>
      <p:sp>
        <p:nvSpPr>
          <p:cNvPr id="4" name="Obdélník 3"/>
          <p:cNvSpPr/>
          <p:nvPr/>
        </p:nvSpPr>
        <p:spPr>
          <a:xfrm>
            <a:off x="1691680" y="5661248"/>
            <a:ext cx="5490606" cy="1105431"/>
          </a:xfrm>
          <a:prstGeom prst="rect">
            <a:avLst/>
          </a:prstGeom>
        </p:spPr>
        <p:txBody>
          <a:bodyPr wrap="none">
            <a:spAutoFit/>
          </a:bodyPr>
          <a:lstStyle/>
          <a:p>
            <a:pPr algn="just">
              <a:lnSpc>
                <a:spcPct val="115000"/>
              </a:lnSpc>
              <a:spcAft>
                <a:spcPts val="1000"/>
              </a:spcAft>
            </a:pPr>
            <a:r>
              <a:rPr lang="cs-CZ" sz="2200" b="1" dirty="0" smtClean="0">
                <a:solidFill>
                  <a:srgbClr val="FFC000"/>
                </a:solidFill>
                <a:effectLst>
                  <a:outerShdw blurRad="38100" dist="38100" dir="2700000" algn="tl">
                    <a:srgbClr val="000000">
                      <a:alpha val="43137"/>
                    </a:srgbClr>
                  </a:outerShdw>
                </a:effectLst>
                <a:ea typeface="Calibri"/>
                <a:cs typeface="Times New Roman"/>
              </a:rPr>
              <a:t>Časové hledisko ale není </a:t>
            </a:r>
            <a:r>
              <a:rPr lang="cs-CZ" sz="2200" b="1" dirty="0" smtClean="0">
                <a:solidFill>
                  <a:srgbClr val="FF0000"/>
                </a:solidFill>
                <a:effectLst>
                  <a:outerShdw blurRad="38100" dist="38100" dir="2700000" algn="tl">
                    <a:srgbClr val="000000">
                      <a:alpha val="43137"/>
                    </a:srgbClr>
                  </a:outerShdw>
                </a:effectLst>
                <a:ea typeface="Calibri"/>
                <a:cs typeface="Times New Roman"/>
              </a:rPr>
              <a:t>bezproblémové</a:t>
            </a:r>
          </a:p>
          <a:p>
            <a:pPr>
              <a:lnSpc>
                <a:spcPct val="115000"/>
              </a:lnSpc>
              <a:spcAft>
                <a:spcPts val="1000"/>
              </a:spcAft>
            </a:pPr>
            <a:r>
              <a:rPr lang="cs-CZ" sz="2800" b="1" dirty="0" smtClean="0">
                <a:solidFill>
                  <a:srgbClr val="FFC000"/>
                </a:solidFill>
                <a:effectLst>
                  <a:outerShdw blurRad="38100" dist="38100" dir="2700000" algn="tl">
                    <a:srgbClr val="000000">
                      <a:alpha val="43137"/>
                    </a:srgbClr>
                  </a:outerShdw>
                </a:effectLst>
                <a:ea typeface="Calibri"/>
                <a:cs typeface="Times New Roman"/>
              </a:rPr>
              <a:t>Jak to?</a:t>
            </a:r>
            <a:endParaRPr lang="cs-CZ" sz="2800" b="1" dirty="0">
              <a:solidFill>
                <a:srgbClr val="FFC000"/>
              </a:solidFill>
              <a:effectLst>
                <a:outerShdw blurRad="38100" dist="38100" dir="2700000" algn="tl">
                  <a:srgbClr val="000000">
                    <a:alpha val="43137"/>
                  </a:srgbClr>
                </a:outerShdw>
              </a:effectLst>
              <a:ea typeface="Calibri"/>
              <a:cs typeface="Times New Roman"/>
            </a:endParaRPr>
          </a:p>
        </p:txBody>
      </p:sp>
    </p:spTree>
    <p:extLst>
      <p:ext uri="{BB962C8B-B14F-4D97-AF65-F5344CB8AC3E}">
        <p14:creationId xmlns:p14="http://schemas.microsoft.com/office/powerpoint/2010/main" val="169293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barn(inVertical)">
                                      <p:cBhvr>
                                        <p:cTn id="7" dur="500"/>
                                        <p:tgtEl>
                                          <p:spTgt spid="3">
                                            <p:txEl>
                                              <p:pRg st="5" end="5"/>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barn(inVertical)">
                                      <p:cBhvr>
                                        <p:cTn id="10" dur="500"/>
                                        <p:tgtEl>
                                          <p:spTgt spid="3">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rchol">
  <a:themeElements>
    <a:clrScheme name="Vlastní 14">
      <a:dk1>
        <a:srgbClr val="FFC000"/>
      </a:dk1>
      <a:lt1>
        <a:srgbClr val="F2E8AC"/>
      </a:lt1>
      <a:dk2>
        <a:srgbClr val="F2E8AC"/>
      </a:dk2>
      <a:lt2>
        <a:srgbClr val="F2E8AC"/>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0000"/>
      </a:folHlink>
    </a:clrScheme>
    <a:fontScheme name="Vrchol">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rchol">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1_Vrchol">
  <a:themeElements>
    <a:clrScheme name="Vlastní 14">
      <a:dk1>
        <a:srgbClr val="FFC000"/>
      </a:dk1>
      <a:lt1>
        <a:srgbClr val="F2E8AC"/>
      </a:lt1>
      <a:dk2>
        <a:srgbClr val="F2E8AC"/>
      </a:dk2>
      <a:lt2>
        <a:srgbClr val="F2E8AC"/>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0000"/>
      </a:folHlink>
    </a:clrScheme>
    <a:fontScheme name="Vrchol">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rchol">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3.xml><?xml version="1.0" encoding="utf-8"?>
<a:theme xmlns:a="http://schemas.openxmlformats.org/drawingml/2006/main" name="2_Vrchol">
  <a:themeElements>
    <a:clrScheme name="Vlastní 14">
      <a:dk1>
        <a:srgbClr val="FFC000"/>
      </a:dk1>
      <a:lt1>
        <a:srgbClr val="F2E8AC"/>
      </a:lt1>
      <a:dk2>
        <a:srgbClr val="F2E8AC"/>
      </a:dk2>
      <a:lt2>
        <a:srgbClr val="F2E8AC"/>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0000"/>
      </a:folHlink>
    </a:clrScheme>
    <a:fontScheme name="Vrchol">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rchol">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4.xml><?xml version="1.0" encoding="utf-8"?>
<a:theme xmlns:a="http://schemas.openxmlformats.org/drawingml/2006/main" name="3_Vrchol">
  <a:themeElements>
    <a:clrScheme name="Vlastní 14">
      <a:dk1>
        <a:srgbClr val="FFC000"/>
      </a:dk1>
      <a:lt1>
        <a:srgbClr val="F2E8AC"/>
      </a:lt1>
      <a:dk2>
        <a:srgbClr val="F2E8AC"/>
      </a:dk2>
      <a:lt2>
        <a:srgbClr val="F2E8AC"/>
      </a:lt2>
      <a:accent1>
        <a:srgbClr val="FFFFFF"/>
      </a:accent1>
      <a:accent2>
        <a:srgbClr val="FFFFFF"/>
      </a:accent2>
      <a:accent3>
        <a:srgbClr val="FFFFFF"/>
      </a:accent3>
      <a:accent4>
        <a:srgbClr val="FFFFFF"/>
      </a:accent4>
      <a:accent5>
        <a:srgbClr val="FFFFFF"/>
      </a:accent5>
      <a:accent6>
        <a:srgbClr val="FFFFFF"/>
      </a:accent6>
      <a:hlink>
        <a:srgbClr val="000000"/>
      </a:hlink>
      <a:folHlink>
        <a:srgbClr val="000000"/>
      </a:folHlink>
    </a:clrScheme>
    <a:fontScheme name="Vrchol">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Vrchol">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1196</TotalTime>
  <Words>4191</Words>
  <Application>Microsoft Office PowerPoint</Application>
  <PresentationFormat>Předvádění na obrazovce (4:3)</PresentationFormat>
  <Paragraphs>374</Paragraphs>
  <Slides>41</Slides>
  <Notes>2</Notes>
  <HiddenSlides>0</HiddenSlides>
  <MMClips>0</MMClips>
  <ScaleCrop>false</ScaleCrop>
  <HeadingPairs>
    <vt:vector size="4" baseType="variant">
      <vt:variant>
        <vt:lpstr>Motiv</vt:lpstr>
      </vt:variant>
      <vt:variant>
        <vt:i4>4</vt:i4>
      </vt:variant>
      <vt:variant>
        <vt:lpstr>Nadpisy snímků</vt:lpstr>
      </vt:variant>
      <vt:variant>
        <vt:i4>41</vt:i4>
      </vt:variant>
    </vt:vector>
  </HeadingPairs>
  <TitlesOfParts>
    <vt:vector size="45" baseType="lpstr">
      <vt:lpstr>Vrchol</vt:lpstr>
      <vt:lpstr>1_Vrchol</vt:lpstr>
      <vt:lpstr>2_Vrchol</vt:lpstr>
      <vt:lpstr>3_Vrchol</vt:lpstr>
      <vt:lpstr> Fantastická literatura v mezioborovém zkoumání I  FF: CJBC826 </vt:lpstr>
      <vt:lpstr>O předmětu</vt:lpstr>
      <vt:lpstr>První přednáška – absenční: Jak uvažovat o fantastické literatuře </vt:lpstr>
      <vt:lpstr>Co všechno považujeme za fantastickou literaturu?</vt:lpstr>
      <vt:lpstr>Prezentace aplikace PowerPoint</vt:lpstr>
      <vt:lpstr>A co teprve na tyto?</vt:lpstr>
      <vt:lpstr>Stejné pochybnosti budeme mít i u literatury, která je náboženstvím silně ovlivněna</vt:lpstr>
      <vt:lpstr>Nezařazujeme automaticky do škatulky fantastické literatury všechno, co obsahuje něco neslučitelného s naší běžnou zkušeností</vt:lpstr>
      <vt:lpstr>Kořenové texty (Taproot texts)</vt:lpstr>
      <vt:lpstr>Starší texty používající fantastické prvky moderním způsobem - satira</vt:lpstr>
      <vt:lpstr>Mladší texty, v jejichž rámci je fantastické součástí reality</vt:lpstr>
      <vt:lpstr>Co z toho vyplývá?</vt:lpstr>
      <vt:lpstr>Fantastika a mýtus</vt:lpstr>
      <vt:lpstr>Mýtus a fantastika</vt:lpstr>
      <vt:lpstr>Prezentace aplikace PowerPoint</vt:lpstr>
      <vt:lpstr>Prezentace aplikace PowerPoint</vt:lpstr>
      <vt:lpstr>Prezentace aplikace PowerPoint</vt:lpstr>
      <vt:lpstr>Prezentace aplikace PowerPoint</vt:lpstr>
      <vt:lpstr>A co při pohledu opačným směrem – jak se budou budoucí lidé dívat na současnou fantastiku?</vt:lpstr>
      <vt:lpstr>Pro fantastičnost díla je určující fikční svět, ne aktuální</vt:lpstr>
      <vt:lpstr>Ani toto není bez komplikací</vt:lpstr>
      <vt:lpstr>Komplikací spojených s uvažováním o fantastice je ale víc.</vt:lpstr>
      <vt:lpstr>Prezentace aplikace PowerPoint</vt:lpstr>
      <vt:lpstr>Příkladů najdeme více…</vt:lpstr>
      <vt:lpstr>Meze fantastična</vt:lpstr>
      <vt:lpstr>Takže hranice, za které při úvahách o fantastičnu nejít, bychom měli</vt:lpstr>
      <vt:lpstr>Prezentace aplikace PowerPoint</vt:lpstr>
      <vt:lpstr>Prezentace aplikace PowerPoint</vt:lpstr>
      <vt:lpstr>Prezentace aplikace PowerPoint</vt:lpstr>
      <vt:lpstr>Prezentace aplikace PowerPoint</vt:lpstr>
      <vt:lpstr>Prezentace aplikace PowerPoint</vt:lpstr>
      <vt:lpstr>Než se dostaneme k samotné definici, potřebujeme si představit dva pojmy</vt:lpstr>
      <vt:lpstr>Prototypová teorie a neostré množiny</vt:lpstr>
      <vt:lpstr>Neostré množiny </vt:lpstr>
      <vt:lpstr>Neostrá množina fantastiky</vt:lpstr>
      <vt:lpstr>Prezentace aplikace PowerPoint</vt:lpstr>
      <vt:lpstr>Prezentace aplikace PowerPoint</vt:lpstr>
      <vt:lpstr> Definice fantastické literatury </vt:lpstr>
      <vt:lpstr>Tak tedy:</vt:lpstr>
      <vt:lpstr>No dobrá, ale…</vt:lpstr>
      <vt:lpstr>Literatura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Fantastická literatura v mezioborovém zkoumání I</dc:title>
  <dc:creator>jesterka</dc:creator>
  <cp:lastModifiedBy>jesterka</cp:lastModifiedBy>
  <cp:revision>136</cp:revision>
  <dcterms:created xsi:type="dcterms:W3CDTF">2017-02-09T11:06:41Z</dcterms:created>
  <dcterms:modified xsi:type="dcterms:W3CDTF">2017-02-22T13:21:22Z</dcterms:modified>
</cp:coreProperties>
</file>