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9869488" cy="67357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7631" cy="3380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89531" y="0"/>
            <a:ext cx="4277630" cy="3380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83666-D62F-4E8D-B130-72B8DA729DC6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397729"/>
            <a:ext cx="4277631" cy="3380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89531" y="6397729"/>
            <a:ext cx="4277630" cy="3380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1A061-FB35-4480-96D2-07B88E1A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503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24DD-057C-42D9-AE95-1239C3CC5E9F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67DD-5BBE-4603-8F87-61CF6B7F8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087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24DD-057C-42D9-AE95-1239C3CC5E9F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67DD-5BBE-4603-8F87-61CF6B7F8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660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24DD-057C-42D9-AE95-1239C3CC5E9F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67DD-5BBE-4603-8F87-61CF6B7F8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198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24DD-057C-42D9-AE95-1239C3CC5E9F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67DD-5BBE-4603-8F87-61CF6B7F8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410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24DD-057C-42D9-AE95-1239C3CC5E9F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67DD-5BBE-4603-8F87-61CF6B7F8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353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24DD-057C-42D9-AE95-1239C3CC5E9F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67DD-5BBE-4603-8F87-61CF6B7F8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2056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24DD-057C-42D9-AE95-1239C3CC5E9F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67DD-5BBE-4603-8F87-61CF6B7F8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363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24DD-057C-42D9-AE95-1239C3CC5E9F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67DD-5BBE-4603-8F87-61CF6B7F8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339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24DD-057C-42D9-AE95-1239C3CC5E9F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67DD-5BBE-4603-8F87-61CF6B7F8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64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24DD-057C-42D9-AE95-1239C3CC5E9F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67DD-5BBE-4603-8F87-61CF6B7F8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215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24DD-057C-42D9-AE95-1239C3CC5E9F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67DD-5BBE-4603-8F87-61CF6B7F8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724DD-057C-42D9-AE95-1239C3CC5E9F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667DD-5BBE-4603-8F87-61CF6B7F8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09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2crowd.com/categories/presentation?order=complete_scor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FF0000"/>
                </a:solidFill>
              </a:rPr>
              <a:t>visuals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711700"/>
            <a:ext cx="9144000" cy="546100"/>
          </a:xfrm>
        </p:spPr>
        <p:txBody>
          <a:bodyPr/>
          <a:lstStyle/>
          <a:p>
            <a:pPr algn="r"/>
            <a:r>
              <a:rPr lang="cs-CZ" dirty="0" smtClean="0"/>
              <a:t>Lenka Zouhar Ludvíková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00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software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900" y="5486399"/>
            <a:ext cx="11722100" cy="69056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hlinkClick r:id="rId2"/>
              </a:rPr>
              <a:t>https://www.g2crowd.com/categories/presentation?order=complete_score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764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022599"/>
            <a:ext cx="10515600" cy="3154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400" dirty="0" smtClean="0">
                <a:solidFill>
                  <a:srgbClr val="FF0000"/>
                </a:solidFill>
              </a:rPr>
              <a:t>Many happy </a:t>
            </a:r>
            <a:r>
              <a:rPr lang="cs-CZ" sz="4400" dirty="0" err="1" smtClean="0">
                <a:solidFill>
                  <a:srgbClr val="FF0000"/>
                </a:solidFill>
              </a:rPr>
              <a:t>presentations</a:t>
            </a:r>
            <a:r>
              <a:rPr lang="cs-CZ" sz="4400" dirty="0" smtClean="0">
                <a:solidFill>
                  <a:srgbClr val="FF0000"/>
                </a:solidFill>
              </a:rPr>
              <a:t>…</a:t>
            </a:r>
          </a:p>
          <a:p>
            <a:pPr marL="0" indent="0">
              <a:buNone/>
            </a:pPr>
            <a:endParaRPr lang="cs-CZ" sz="4400" dirty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cs-CZ" sz="3200" dirty="0" err="1" smtClean="0"/>
              <a:t>Thank</a:t>
            </a:r>
            <a:r>
              <a:rPr lang="cs-CZ" sz="3200" dirty="0" smtClean="0"/>
              <a:t> </a:t>
            </a:r>
            <a:r>
              <a:rPr lang="cs-CZ" sz="3200" dirty="0" err="1" smtClean="0"/>
              <a:t>you</a:t>
            </a:r>
            <a:r>
              <a:rPr lang="cs-CZ" sz="3200" dirty="0" smtClean="0"/>
              <a:t> </a:t>
            </a:r>
            <a:r>
              <a:rPr lang="cs-CZ" sz="3200" dirty="0" err="1" smtClean="0"/>
              <a:t>for</a:t>
            </a:r>
            <a:r>
              <a:rPr lang="cs-CZ" sz="3200" dirty="0" smtClean="0"/>
              <a:t> </a:t>
            </a:r>
            <a:r>
              <a:rPr lang="cs-CZ" sz="3200" dirty="0" err="1" smtClean="0"/>
              <a:t>your</a:t>
            </a:r>
            <a:r>
              <a:rPr lang="cs-CZ" sz="3200" dirty="0" smtClean="0"/>
              <a:t> </a:t>
            </a:r>
            <a:r>
              <a:rPr lang="cs-CZ" sz="3200" dirty="0" err="1" smtClean="0"/>
              <a:t>attention</a:t>
            </a:r>
            <a:r>
              <a:rPr lang="cs-CZ" sz="3200" dirty="0" smtClean="0"/>
              <a:t>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49270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p</a:t>
            </a:r>
            <a:r>
              <a:rPr lang="cs-CZ" b="1" dirty="0" err="1" smtClean="0">
                <a:solidFill>
                  <a:srgbClr val="FF0000"/>
                </a:solidFill>
              </a:rPr>
              <a:t>rinted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visuals</a:t>
            </a:r>
            <a:r>
              <a:rPr lang="cs-CZ" b="1" dirty="0" smtClean="0">
                <a:solidFill>
                  <a:srgbClr val="FF0000"/>
                </a:solidFill>
              </a:rPr>
              <a:t> – serif </a:t>
            </a:r>
            <a:r>
              <a:rPr lang="cs-CZ" b="1" dirty="0" err="1" smtClean="0">
                <a:solidFill>
                  <a:srgbClr val="FF0000"/>
                </a:solidFill>
              </a:rPr>
              <a:t>fonts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Baskerville Old Face" panose="02020602080505020303" pitchFamily="18" charset="0"/>
              </a:rPr>
              <a:t>Baskerville</a:t>
            </a:r>
            <a:r>
              <a:rPr lang="cs-CZ" dirty="0" smtClean="0">
                <a:latin typeface="Baskerville Old Face" panose="02020602080505020303" pitchFamily="18" charset="0"/>
              </a:rPr>
              <a:t> </a:t>
            </a:r>
            <a:r>
              <a:rPr lang="cs-CZ" dirty="0" err="1" smtClean="0">
                <a:latin typeface="Baskerville Old Face" panose="02020602080505020303" pitchFamily="18" charset="0"/>
              </a:rPr>
              <a:t>Old</a:t>
            </a:r>
            <a:r>
              <a:rPr lang="cs-CZ" dirty="0" smtClean="0">
                <a:latin typeface="Baskerville Old Face" panose="02020602080505020303" pitchFamily="18" charset="0"/>
              </a:rPr>
              <a:t> Face</a:t>
            </a:r>
          </a:p>
          <a:p>
            <a:r>
              <a:rPr lang="cs-CZ" dirty="0" err="1" smtClean="0">
                <a:latin typeface="Batang" panose="02030600000101010101" pitchFamily="18" charset="-127"/>
                <a:ea typeface="Batang" panose="02030600000101010101" pitchFamily="18" charset="-127"/>
              </a:rPr>
              <a:t>Batang</a:t>
            </a:r>
            <a:endParaRPr lang="cs-CZ" dirty="0" smtClean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cs-CZ" dirty="0" smtClean="0">
                <a:latin typeface="Bodoni MT" panose="02070603080606020203" pitchFamily="18" charset="0"/>
                <a:ea typeface="Batang" panose="02030600000101010101" pitchFamily="18" charset="-127"/>
              </a:rPr>
              <a:t>Bodoni MT</a:t>
            </a:r>
          </a:p>
          <a:p>
            <a:r>
              <a:rPr lang="cs-CZ" dirty="0" err="1" smtClean="0">
                <a:latin typeface="Bookman Old Style" panose="02050604050505020204" pitchFamily="18" charset="0"/>
                <a:ea typeface="Batang" panose="02030600000101010101" pitchFamily="18" charset="-127"/>
              </a:rPr>
              <a:t>Bookman</a:t>
            </a:r>
            <a:r>
              <a:rPr lang="cs-CZ" dirty="0" smtClean="0">
                <a:latin typeface="Bookman Old Style" panose="02050604050505020204" pitchFamily="18" charset="0"/>
                <a:ea typeface="Batang" panose="02030600000101010101" pitchFamily="18" charset="-127"/>
              </a:rPr>
              <a:t> </a:t>
            </a:r>
            <a:r>
              <a:rPr lang="cs-CZ" dirty="0" err="1" smtClean="0">
                <a:latin typeface="Bookman Old Style" panose="02050604050505020204" pitchFamily="18" charset="0"/>
                <a:ea typeface="Batang" panose="02030600000101010101" pitchFamily="18" charset="-127"/>
              </a:rPr>
              <a:t>Old</a:t>
            </a:r>
            <a:r>
              <a:rPr lang="cs-CZ" dirty="0" smtClean="0">
                <a:latin typeface="Bookman Old Style" panose="02050604050505020204" pitchFamily="18" charset="0"/>
                <a:ea typeface="Batang" panose="02030600000101010101" pitchFamily="18" charset="-127"/>
              </a:rPr>
              <a:t> Style</a:t>
            </a:r>
          </a:p>
          <a:p>
            <a:r>
              <a:rPr lang="cs-CZ" dirty="0" err="1" smtClean="0">
                <a:latin typeface="Century Schoolbook" panose="02040604050505020304" pitchFamily="18" charset="0"/>
                <a:ea typeface="Batang" panose="02030600000101010101" pitchFamily="18" charset="-127"/>
              </a:rPr>
              <a:t>Century</a:t>
            </a:r>
            <a:r>
              <a:rPr lang="cs-CZ" dirty="0" smtClean="0">
                <a:latin typeface="Century Schoolbook" panose="02040604050505020304" pitchFamily="18" charset="0"/>
                <a:ea typeface="Batang" panose="02030600000101010101" pitchFamily="18" charset="-127"/>
              </a:rPr>
              <a:t> </a:t>
            </a:r>
            <a:r>
              <a:rPr lang="cs-CZ" dirty="0" err="1" smtClean="0">
                <a:latin typeface="Century Schoolbook" panose="02040604050505020304" pitchFamily="18" charset="0"/>
                <a:ea typeface="Batang" panose="02030600000101010101" pitchFamily="18" charset="-127"/>
              </a:rPr>
              <a:t>Schoolbook</a:t>
            </a:r>
            <a:endParaRPr lang="cs-CZ" dirty="0" smtClean="0">
              <a:latin typeface="Century Schoolbook" panose="02040604050505020304" pitchFamily="18" charset="0"/>
              <a:ea typeface="Batang" panose="02030600000101010101" pitchFamily="18" charset="-127"/>
            </a:endParaRPr>
          </a:p>
          <a:p>
            <a:r>
              <a:rPr lang="cs-CZ" dirty="0" smtClean="0">
                <a:latin typeface="Garamond" panose="02020404030301010803" pitchFamily="18" charset="0"/>
                <a:ea typeface="Batang" panose="02030600000101010101" pitchFamily="18" charset="-127"/>
              </a:rPr>
              <a:t>Garamond</a:t>
            </a:r>
          </a:p>
          <a:p>
            <a:r>
              <a:rPr lang="cs-CZ" dirty="0" err="1" smtClean="0">
                <a:latin typeface="Modern No. 20" panose="02070704070505020303" pitchFamily="18" charset="0"/>
                <a:ea typeface="Batang" panose="02030600000101010101" pitchFamily="18" charset="-127"/>
              </a:rPr>
              <a:t>Modern</a:t>
            </a:r>
            <a:r>
              <a:rPr lang="cs-CZ" dirty="0" smtClean="0">
                <a:latin typeface="Modern No. 20" panose="02070704070505020303" pitchFamily="18" charset="0"/>
                <a:ea typeface="Batang" panose="02030600000101010101" pitchFamily="18" charset="-127"/>
              </a:rPr>
              <a:t> No.20</a:t>
            </a:r>
          </a:p>
          <a:p>
            <a:r>
              <a:rPr lang="cs-CZ" dirty="0" err="1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Times</a:t>
            </a:r>
            <a:r>
              <a:rPr lang="cs-CZ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New Roman</a:t>
            </a:r>
          </a:p>
          <a:p>
            <a:endParaRPr lang="cs-CZ" dirty="0"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20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c</a:t>
            </a:r>
            <a:r>
              <a:rPr lang="cs-CZ" b="1" dirty="0" err="1" smtClean="0">
                <a:solidFill>
                  <a:srgbClr val="FF0000"/>
                </a:solidFill>
              </a:rPr>
              <a:t>omputer</a:t>
            </a:r>
            <a:r>
              <a:rPr lang="cs-CZ" b="1" dirty="0" smtClean="0">
                <a:solidFill>
                  <a:srgbClr val="FF0000"/>
                </a:solidFill>
              </a:rPr>
              <a:t> / </a:t>
            </a:r>
            <a:r>
              <a:rPr lang="cs-CZ" b="1" dirty="0" err="1" smtClean="0">
                <a:solidFill>
                  <a:srgbClr val="FF0000"/>
                </a:solidFill>
              </a:rPr>
              <a:t>projectors</a:t>
            </a:r>
            <a:r>
              <a:rPr lang="cs-CZ" b="1" dirty="0" smtClean="0">
                <a:solidFill>
                  <a:srgbClr val="FF0000"/>
                </a:solidFill>
              </a:rPr>
              <a:t> – </a:t>
            </a:r>
            <a:r>
              <a:rPr lang="cs-CZ" b="1" dirty="0" err="1" smtClean="0">
                <a:solidFill>
                  <a:srgbClr val="FF0000"/>
                </a:solidFill>
              </a:rPr>
              <a:t>sans</a:t>
            </a:r>
            <a:r>
              <a:rPr lang="cs-CZ" b="1" dirty="0" smtClean="0">
                <a:solidFill>
                  <a:srgbClr val="FF0000"/>
                </a:solidFill>
              </a:rPr>
              <a:t> serif </a:t>
            </a:r>
            <a:r>
              <a:rPr lang="cs-CZ" b="1" dirty="0" err="1" smtClean="0">
                <a:solidFill>
                  <a:srgbClr val="FF0000"/>
                </a:solidFill>
              </a:rPr>
              <a:t>fonts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endParaRPr lang="cs-CZ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Calibri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Light</a:t>
            </a:r>
            <a:endParaRPr lang="cs-CZ" dirty="0" smtClean="0">
              <a:latin typeface="+mj-lt"/>
            </a:endParaRPr>
          </a:p>
          <a:p>
            <a:r>
              <a:rPr lang="cs-CZ" dirty="0" err="1" smtClean="0">
                <a:latin typeface="Dotum" panose="020B0600000101010101" pitchFamily="34" charset="-127"/>
                <a:ea typeface="Dotum" panose="020B0600000101010101" pitchFamily="34" charset="-127"/>
                <a:cs typeface="Consolas" panose="020B0609020204030204" pitchFamily="49" charset="0"/>
              </a:rPr>
              <a:t>Dotum</a:t>
            </a:r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Franklin Gothic Book" panose="020B0503020102020204" pitchFamily="34" charset="0"/>
                <a:cs typeface="Consolas" panose="020B0609020204030204" pitchFamily="49" charset="0"/>
              </a:rPr>
              <a:t>Franklin </a:t>
            </a:r>
            <a:r>
              <a:rPr lang="cs-CZ" dirty="0" err="1" smtClean="0">
                <a:latin typeface="Franklin Gothic Book" panose="020B0503020102020204" pitchFamily="34" charset="0"/>
                <a:cs typeface="Consolas" panose="020B0609020204030204" pitchFamily="49" charset="0"/>
              </a:rPr>
              <a:t>Gothic</a:t>
            </a:r>
            <a:r>
              <a:rPr lang="cs-CZ" dirty="0" smtClean="0">
                <a:latin typeface="Franklin Gothic Book" panose="020B0503020102020204" pitchFamily="34" charset="0"/>
                <a:cs typeface="Consolas" panose="020B0609020204030204" pitchFamily="49" charset="0"/>
              </a:rPr>
              <a:t> </a:t>
            </a:r>
            <a:r>
              <a:rPr lang="cs-CZ" dirty="0" err="1" smtClean="0">
                <a:latin typeface="Franklin Gothic Book" panose="020B0503020102020204" pitchFamily="34" charset="0"/>
                <a:cs typeface="Consolas" panose="020B0609020204030204" pitchFamily="49" charset="0"/>
              </a:rPr>
              <a:t>Book</a:t>
            </a:r>
            <a:endParaRPr lang="cs-CZ" dirty="0" smtClean="0">
              <a:latin typeface="Franklin Gothic Book" panose="020B0503020102020204" pitchFamily="34" charset="0"/>
              <a:cs typeface="Consolas" panose="020B0609020204030204" pitchFamily="49" charset="0"/>
            </a:endParaRPr>
          </a:p>
          <a:p>
            <a:r>
              <a:rPr lang="cs-CZ" dirty="0" err="1" smtClean="0">
                <a:latin typeface="Kalinga" panose="020B0502040204020203" pitchFamily="34" charset="0"/>
                <a:ea typeface="Dotum" panose="020B0600000101010101" pitchFamily="34" charset="-127"/>
                <a:cs typeface="Kalinga" panose="020B0502040204020203" pitchFamily="34" charset="0"/>
              </a:rPr>
              <a:t>Kalinga</a:t>
            </a:r>
            <a:endParaRPr lang="cs-CZ" dirty="0" smtClean="0">
              <a:latin typeface="Kalinga" panose="020B0502040204020203" pitchFamily="34" charset="0"/>
              <a:ea typeface="Dotum" panose="020B0600000101010101" pitchFamily="34" charset="-127"/>
              <a:cs typeface="Kalinga" panose="020B0502040204020203" pitchFamily="34" charset="0"/>
            </a:endParaRPr>
          </a:p>
          <a:p>
            <a:r>
              <a:rPr lang="cs-CZ" dirty="0" err="1" smtClean="0">
                <a:latin typeface="Nyala" panose="02000504070300020003" pitchFamily="2" charset="0"/>
                <a:ea typeface="Dotum" panose="020B0600000101010101" pitchFamily="34" charset="-127"/>
                <a:cs typeface="Kalinga" panose="020B0502040204020203" pitchFamily="34" charset="0"/>
              </a:rPr>
              <a:t>Tahoma</a:t>
            </a:r>
            <a:endParaRPr lang="cs-CZ" dirty="0" smtClean="0">
              <a:latin typeface="Nyala" panose="02000504070300020003" pitchFamily="2" charset="0"/>
              <a:ea typeface="Dotum" panose="020B0600000101010101" pitchFamily="34" charset="-127"/>
              <a:cs typeface="Kalinga" panose="020B0502040204020203" pitchFamily="34" charset="0"/>
            </a:endParaRPr>
          </a:p>
          <a:p>
            <a:r>
              <a:rPr lang="cs-CZ" dirty="0" err="1" smtClean="0">
                <a:latin typeface="Nyala" panose="02000504070300020003" pitchFamily="2" charset="0"/>
                <a:ea typeface="Dotum" panose="020B0600000101010101" pitchFamily="34" charset="-127"/>
                <a:cs typeface="Kalinga" panose="020B0502040204020203" pitchFamily="34" charset="0"/>
              </a:rPr>
              <a:t>Verdana</a:t>
            </a:r>
            <a:endParaRPr lang="cs-CZ" dirty="0" smtClean="0">
              <a:latin typeface="Nyala" panose="02000504070300020003" pitchFamily="2" charset="0"/>
              <a:ea typeface="Dotum" panose="020B0600000101010101" pitchFamily="34" charset="-127"/>
              <a:cs typeface="Kalinga" panose="020B0502040204020203" pitchFamily="34" charset="0"/>
            </a:endParaRPr>
          </a:p>
          <a:p>
            <a:endParaRPr lang="cs-CZ" dirty="0">
              <a:latin typeface="Nyala" panose="02000504070300020003" pitchFamily="2" charset="0"/>
              <a:ea typeface="Dotum" panose="020B0600000101010101" pitchFamily="34" charset="-127"/>
              <a:cs typeface="Kaling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53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FF0000"/>
                </a:solidFill>
              </a:rPr>
              <a:t>corporate</a:t>
            </a:r>
            <a:r>
              <a:rPr lang="cs-CZ" b="1" dirty="0" smtClean="0">
                <a:solidFill>
                  <a:srgbClr val="FF0000"/>
                </a:solidFill>
              </a:rPr>
              <a:t> identity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</a:t>
            </a:r>
            <a:r>
              <a:rPr lang="cs-CZ" dirty="0" smtClean="0"/>
              <a:t>ont / </a:t>
            </a:r>
            <a:r>
              <a:rPr lang="cs-CZ" dirty="0" err="1" smtClean="0"/>
              <a:t>typeface</a:t>
            </a:r>
            <a:endParaRPr lang="cs-CZ" dirty="0" smtClean="0"/>
          </a:p>
          <a:p>
            <a:r>
              <a:rPr lang="cs-CZ" dirty="0" err="1"/>
              <a:t>c</a:t>
            </a:r>
            <a:r>
              <a:rPr lang="cs-CZ" dirty="0" err="1" smtClean="0"/>
              <a:t>olour</a:t>
            </a:r>
            <a:endParaRPr lang="cs-CZ" dirty="0" smtClean="0"/>
          </a:p>
          <a:p>
            <a:r>
              <a:rPr lang="cs-CZ" dirty="0" smtClean="0"/>
              <a:t>logo</a:t>
            </a:r>
          </a:p>
          <a:p>
            <a:r>
              <a:rPr lang="cs-CZ" dirty="0" err="1" smtClean="0"/>
              <a:t>consistency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480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FF0000"/>
                </a:solidFill>
              </a:rPr>
              <a:t>size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200" dirty="0" err="1" smtClean="0"/>
              <a:t>nothing</a:t>
            </a:r>
            <a:r>
              <a:rPr lang="cs-CZ" sz="1200" dirty="0" smtClean="0"/>
              <a:t> </a:t>
            </a:r>
            <a:r>
              <a:rPr lang="cs-CZ" sz="1200" dirty="0" err="1" smtClean="0"/>
              <a:t>too</a:t>
            </a:r>
            <a:r>
              <a:rPr lang="cs-CZ" sz="1200" dirty="0" smtClean="0"/>
              <a:t> </a:t>
            </a:r>
            <a:r>
              <a:rPr lang="cs-CZ" sz="1200" dirty="0" err="1" smtClean="0"/>
              <a:t>small</a:t>
            </a:r>
            <a:endParaRPr lang="cs-CZ" sz="1200" dirty="0" smtClean="0"/>
          </a:p>
          <a:p>
            <a:pPr marL="0" indent="0">
              <a:buNone/>
            </a:pPr>
            <a:r>
              <a:rPr lang="cs-CZ" sz="5400" dirty="0" err="1"/>
              <a:t>n</a:t>
            </a:r>
            <a:r>
              <a:rPr lang="cs-CZ" sz="5400" dirty="0" err="1" smtClean="0"/>
              <a:t>othing</a:t>
            </a:r>
            <a:r>
              <a:rPr lang="cs-CZ" sz="5400" dirty="0" smtClean="0"/>
              <a:t> </a:t>
            </a:r>
            <a:r>
              <a:rPr lang="cs-CZ" sz="5400" dirty="0" err="1" smtClean="0"/>
              <a:t>too</a:t>
            </a:r>
            <a:r>
              <a:rPr lang="cs-CZ" sz="5400" dirty="0" smtClean="0"/>
              <a:t> big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24 – 32 </a:t>
            </a:r>
            <a:r>
              <a:rPr lang="cs-CZ" dirty="0" err="1" smtClean="0"/>
              <a:t>size</a:t>
            </a:r>
            <a:r>
              <a:rPr lang="cs-CZ" dirty="0" smtClean="0"/>
              <a:t> font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05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u</a:t>
            </a:r>
            <a:r>
              <a:rPr lang="cs-CZ" b="1" dirty="0" err="1" smtClean="0">
                <a:solidFill>
                  <a:srgbClr val="FF0000"/>
                </a:solidFill>
              </a:rPr>
              <a:t>pper</a:t>
            </a:r>
            <a:r>
              <a:rPr lang="cs-CZ" b="1" dirty="0" smtClean="0">
                <a:solidFill>
                  <a:srgbClr val="FF0000"/>
                </a:solidFill>
              </a:rPr>
              <a:t> case?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 smtClean="0"/>
              <a:t>this</a:t>
            </a:r>
            <a:r>
              <a:rPr lang="cs-CZ" b="1" dirty="0" smtClean="0"/>
              <a:t> </a:t>
            </a:r>
            <a:r>
              <a:rPr lang="cs-CZ" b="1" dirty="0" err="1"/>
              <a:t>heading</a:t>
            </a:r>
            <a:r>
              <a:rPr lang="cs-CZ" b="1" dirty="0"/>
              <a:t> </a:t>
            </a:r>
            <a:r>
              <a:rPr lang="cs-CZ" b="1" dirty="0" err="1"/>
              <a:t>is</a:t>
            </a:r>
            <a:r>
              <a:rPr lang="cs-CZ" b="1" dirty="0"/>
              <a:t> </a:t>
            </a:r>
            <a:r>
              <a:rPr lang="cs-CZ" b="1" dirty="0" err="1"/>
              <a:t>quicker</a:t>
            </a:r>
            <a:r>
              <a:rPr lang="cs-CZ" b="1" dirty="0"/>
              <a:t> and </a:t>
            </a:r>
            <a:r>
              <a:rPr lang="cs-CZ" b="1" dirty="0" err="1"/>
              <a:t>easier</a:t>
            </a:r>
            <a:r>
              <a:rPr lang="cs-CZ" b="1" dirty="0"/>
              <a:t> to </a:t>
            </a:r>
            <a:r>
              <a:rPr lang="cs-CZ" b="1" dirty="0" err="1"/>
              <a:t>read</a:t>
            </a:r>
            <a:r>
              <a:rPr lang="cs-CZ" b="1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THAN THIS HEADING CAN BE READ 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731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u</a:t>
            </a:r>
            <a:r>
              <a:rPr lang="cs-CZ" b="1" dirty="0" err="1" smtClean="0">
                <a:solidFill>
                  <a:srgbClr val="FF0000"/>
                </a:solidFill>
              </a:rPr>
              <a:t>pper</a:t>
            </a:r>
            <a:r>
              <a:rPr lang="cs-CZ" b="1" dirty="0" smtClean="0">
                <a:solidFill>
                  <a:srgbClr val="FF0000"/>
                </a:solidFill>
              </a:rPr>
              <a:t> case?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And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passage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b="1" dirty="0" err="1"/>
              <a:t>read</a:t>
            </a:r>
            <a:r>
              <a:rPr lang="cs-CZ" dirty="0"/>
              <a:t> and </a:t>
            </a:r>
            <a:r>
              <a:rPr lang="cs-CZ" b="1" dirty="0" err="1"/>
              <a:t>understood</a:t>
            </a:r>
            <a:r>
              <a:rPr lang="cs-CZ" dirty="0"/>
              <a:t> and </a:t>
            </a:r>
            <a:r>
              <a:rPr lang="cs-CZ" b="1" dirty="0" err="1"/>
              <a:t>absorbed</a:t>
            </a:r>
            <a:r>
              <a:rPr lang="cs-CZ" dirty="0"/>
              <a:t> far more </a:t>
            </a:r>
            <a:r>
              <a:rPr lang="cs-CZ" dirty="0" err="1"/>
              <a:t>quickly</a:t>
            </a:r>
            <a:r>
              <a:rPr lang="cs-CZ" dirty="0"/>
              <a:t> and </a:t>
            </a:r>
            <a:r>
              <a:rPr lang="cs-CZ" dirty="0" err="1"/>
              <a:t>effortlessly</a:t>
            </a:r>
            <a:r>
              <a:rPr lang="cs-CZ" dirty="0"/>
              <a:t>, </a:t>
            </a:r>
            <a:r>
              <a:rPr lang="cs-CZ" dirty="0" err="1"/>
              <a:t>because</a:t>
            </a:r>
            <a:r>
              <a:rPr lang="cs-CZ" dirty="0"/>
              <a:t> </a:t>
            </a:r>
            <a:r>
              <a:rPr lang="cs-CZ" b="1" dirty="0" err="1"/>
              <a:t>your</a:t>
            </a:r>
            <a:r>
              <a:rPr lang="cs-CZ" b="1" dirty="0"/>
              <a:t> brain </a:t>
            </a:r>
            <a:r>
              <a:rPr lang="cs-CZ" b="1" dirty="0" err="1"/>
              <a:t>recognises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b="1" dirty="0" err="1"/>
              <a:t>shapes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words</a:t>
            </a:r>
            <a:r>
              <a:rPr lang="cs-CZ" dirty="0"/>
              <a:t>, </a:t>
            </a:r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reads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letters</a:t>
            </a:r>
            <a:r>
              <a:rPr lang="cs-CZ" dirty="0"/>
              <a:t>... </a:t>
            </a:r>
          </a:p>
          <a:p>
            <a:pPr marL="0" indent="0">
              <a:buNone/>
            </a:pPr>
            <a:r>
              <a:rPr lang="cs-CZ" dirty="0"/>
              <a:t>... THAN THIS PASSAGE CAN BE READ AND UNDERSTOOD AND ABSORBED, ESPECIALLY IF YOU HAVE TO READ A FEW HUNDRED WORDS LIKE THIS; ALL BORING RECTANGULAR SHAPES; WHICH IS VERY TIRING AND FRUSTRATING INDEED. 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7531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w</a:t>
            </a:r>
            <a:r>
              <a:rPr lang="cs-CZ" b="1" dirty="0" err="1" smtClean="0">
                <a:solidFill>
                  <a:srgbClr val="FF0000"/>
                </a:solidFill>
              </a:rPr>
              <a:t>riting</a:t>
            </a:r>
            <a:r>
              <a:rPr lang="cs-CZ" b="1" dirty="0" smtClean="0">
                <a:solidFill>
                  <a:srgbClr val="FF0000"/>
                </a:solidFill>
              </a:rPr>
              <a:t>?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www.presentationmagazine.com/newimages/bar-char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0" y="479425"/>
            <a:ext cx="3076575" cy="292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webconference.com/webconferencing/images/elements/train_num_graph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1371600"/>
            <a:ext cx="3048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rufwork.com/110/mats/oshaVisualAids_files/tran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75" y="3603624"/>
            <a:ext cx="3209925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uab.edu/uasomume/fd2/visuals/images/retention1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1711" y="2057400"/>
            <a:ext cx="3321914" cy="4298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022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FF0000"/>
                </a:solidFill>
              </a:rPr>
              <a:t>How</a:t>
            </a:r>
            <a:r>
              <a:rPr lang="cs-CZ" b="1" dirty="0" smtClean="0">
                <a:solidFill>
                  <a:srgbClr val="FF0000"/>
                </a:solidFill>
              </a:rPr>
              <a:t> much? </a:t>
            </a:r>
            <a:r>
              <a:rPr lang="cs-CZ" b="1" dirty="0" err="1" smtClean="0">
                <a:solidFill>
                  <a:srgbClr val="FF0000"/>
                </a:solidFill>
              </a:rPr>
              <a:t>How</a:t>
            </a:r>
            <a:r>
              <a:rPr lang="cs-CZ" b="1" dirty="0" smtClean="0">
                <a:solidFill>
                  <a:srgbClr val="FF0000"/>
                </a:solidFill>
              </a:rPr>
              <a:t> many?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 – 2 </a:t>
            </a:r>
            <a:r>
              <a:rPr lang="cs-CZ" dirty="0" err="1" smtClean="0"/>
              <a:t>slides</a:t>
            </a:r>
            <a:r>
              <a:rPr lang="cs-CZ" dirty="0" smtClean="0"/>
              <a:t> per </a:t>
            </a:r>
            <a:r>
              <a:rPr lang="cs-CZ" dirty="0" err="1" smtClean="0"/>
              <a:t>minute</a:t>
            </a:r>
            <a:endParaRPr lang="cs-CZ" dirty="0" smtClean="0"/>
          </a:p>
          <a:p>
            <a:r>
              <a:rPr lang="cs-CZ" dirty="0" smtClean="0"/>
              <a:t>4-5 </a:t>
            </a:r>
            <a:r>
              <a:rPr lang="cs-CZ" dirty="0" err="1" smtClean="0"/>
              <a:t>points</a:t>
            </a:r>
            <a:r>
              <a:rPr lang="cs-CZ" dirty="0" smtClean="0"/>
              <a:t> per </a:t>
            </a:r>
            <a:r>
              <a:rPr lang="cs-CZ" dirty="0" err="1" smtClean="0"/>
              <a:t>slide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Avoid</a:t>
            </a:r>
            <a:r>
              <a:rPr lang="cs-CZ" dirty="0" smtClean="0"/>
              <a:t> long </a:t>
            </a:r>
            <a:r>
              <a:rPr lang="cs-CZ" dirty="0" err="1" smtClean="0"/>
              <a:t>sentences</a:t>
            </a:r>
            <a:r>
              <a:rPr lang="cs-CZ" dirty="0"/>
              <a:t> </a:t>
            </a:r>
            <a:r>
              <a:rPr lang="cs-CZ" dirty="0" smtClean="0"/>
              <a:t>and </a:t>
            </a:r>
            <a:r>
              <a:rPr lang="cs-CZ" dirty="0" err="1" smtClean="0"/>
              <a:t>wordiness</a:t>
            </a:r>
            <a:r>
              <a:rPr lang="cs-CZ" dirty="0" smtClean="0"/>
              <a:t>,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better</a:t>
            </a:r>
            <a:r>
              <a:rPr lang="cs-CZ" dirty="0" smtClean="0"/>
              <a:t> to use </a:t>
            </a:r>
            <a:r>
              <a:rPr lang="cs-CZ" dirty="0" err="1" smtClean="0"/>
              <a:t>phrases</a:t>
            </a:r>
            <a:r>
              <a:rPr lang="cs-CZ" dirty="0" smtClean="0"/>
              <a:t> and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to </a:t>
            </a:r>
            <a:r>
              <a:rPr lang="cs-CZ" dirty="0" err="1" smtClean="0"/>
              <a:t>keep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audience as </a:t>
            </a:r>
            <a:r>
              <a:rPr lang="cs-CZ" dirty="0" err="1" smtClean="0"/>
              <a:t>you</a:t>
            </a:r>
            <a:r>
              <a:rPr lang="cs-CZ" dirty="0" smtClean="0"/>
              <a:t> do not </a:t>
            </a:r>
            <a:r>
              <a:rPr lang="cs-CZ" dirty="0" err="1" smtClean="0"/>
              <a:t>want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to </a:t>
            </a:r>
            <a:r>
              <a:rPr lang="cs-CZ" dirty="0" err="1" smtClean="0"/>
              <a:t>read</a:t>
            </a:r>
            <a:r>
              <a:rPr lang="cs-CZ" dirty="0" smtClean="0"/>
              <a:t>,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want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to listen to </a:t>
            </a:r>
            <a:r>
              <a:rPr lang="cs-CZ" dirty="0" err="1" smtClean="0"/>
              <a:t>you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007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224</Words>
  <Application>Microsoft Office PowerPoint</Application>
  <PresentationFormat>Širokoúhlá obrazovka</PresentationFormat>
  <Paragraphs>48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28" baseType="lpstr">
      <vt:lpstr>Batang</vt:lpstr>
      <vt:lpstr>Dotum</vt:lpstr>
      <vt:lpstr>Arial</vt:lpstr>
      <vt:lpstr>Baskerville Old Face</vt:lpstr>
      <vt:lpstr>Bodoni MT</vt:lpstr>
      <vt:lpstr>Bookman Old Style</vt:lpstr>
      <vt:lpstr>Calibri</vt:lpstr>
      <vt:lpstr>Calibri Light</vt:lpstr>
      <vt:lpstr>Century Schoolbook</vt:lpstr>
      <vt:lpstr>Consolas</vt:lpstr>
      <vt:lpstr>Franklin Gothic Book</vt:lpstr>
      <vt:lpstr>Garamond</vt:lpstr>
      <vt:lpstr>Kalinga</vt:lpstr>
      <vt:lpstr>Modern No. 20</vt:lpstr>
      <vt:lpstr>Nyala</vt:lpstr>
      <vt:lpstr>Times New Roman</vt:lpstr>
      <vt:lpstr>Motiv Office</vt:lpstr>
      <vt:lpstr>visuals</vt:lpstr>
      <vt:lpstr>printed visuals – serif fonts</vt:lpstr>
      <vt:lpstr>computer / projectors – sans serif fonts</vt:lpstr>
      <vt:lpstr>corporate identity</vt:lpstr>
      <vt:lpstr>size</vt:lpstr>
      <vt:lpstr>upper case?</vt:lpstr>
      <vt:lpstr>upper case?</vt:lpstr>
      <vt:lpstr>writing?</vt:lpstr>
      <vt:lpstr>How much? How many?</vt:lpstr>
      <vt:lpstr>software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visuals</dc:title>
  <dc:creator>Lenka Zouhar Ludvíková</dc:creator>
  <cp:lastModifiedBy>Lenka Zouhar Ludvíková</cp:lastModifiedBy>
  <cp:revision>6</cp:revision>
  <cp:lastPrinted>2015-11-11T10:48:52Z</cp:lastPrinted>
  <dcterms:created xsi:type="dcterms:W3CDTF">2015-11-11T10:03:47Z</dcterms:created>
  <dcterms:modified xsi:type="dcterms:W3CDTF">2015-11-11T10:52:51Z</dcterms:modified>
</cp:coreProperties>
</file>