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66" r:id="rId2"/>
    <p:sldId id="267" r:id="rId3"/>
    <p:sldId id="268" r:id="rId4"/>
    <p:sldId id="272" r:id="rId5"/>
    <p:sldId id="273" r:id="rId6"/>
    <p:sldId id="274" r:id="rId7"/>
    <p:sldId id="275" r:id="rId8"/>
    <p:sldId id="276" r:id="rId9"/>
    <p:sldId id="270" r:id="rId10"/>
    <p:sldId id="271" r:id="rId11"/>
    <p:sldId id="278" r:id="rId12"/>
    <p:sldId id="279" r:id="rId13"/>
    <p:sldId id="281" r:id="rId14"/>
    <p:sldId id="282" r:id="rId15"/>
    <p:sldId id="28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330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Učení</c:v>
                </c:pt>
              </c:strCache>
            </c:strRef>
          </c:tx>
          <c:marker>
            <c:symbol val="none"/>
          </c:marker>
          <c:cat>
            <c:strRef>
              <c:f>List1!$A$2:$A$8</c:f>
              <c:strCache>
                <c:ptCount val="7"/>
                <c:pt idx="0">
                  <c:v>Přednáška </c:v>
                </c:pt>
                <c:pt idx="1">
                  <c:v>Čtení</c:v>
                </c:pt>
                <c:pt idx="2">
                  <c:v>Audio-visuální</c:v>
                </c:pt>
                <c:pt idx="3">
                  <c:v>Demonstrace</c:v>
                </c:pt>
                <c:pt idx="4">
                  <c:v>Skupinová diskuse </c:v>
                </c:pt>
                <c:pt idx="5">
                  <c:v>Činnost</c:v>
                </c:pt>
                <c:pt idx="6">
                  <c:v>Učení druhých</c:v>
                </c:pt>
              </c:strCache>
            </c:strRef>
          </c:cat>
          <c:val>
            <c:numRef>
              <c:f>List1!$B$2:$B$8</c:f>
              <c:numCache>
                <c:formatCode>0%</c:formatCode>
                <c:ptCount val="7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0.5</c:v>
                </c:pt>
                <c:pt idx="5">
                  <c:v>0.75</c:v>
                </c:pt>
                <c:pt idx="6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C0-4364-A278-E1417A78ED3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Čas</c:v>
                </c:pt>
              </c:strCache>
            </c:strRef>
          </c:tx>
          <c:marker>
            <c:symbol val="none"/>
          </c:marker>
          <c:cat>
            <c:strRef>
              <c:f>List1!$A$2:$A$8</c:f>
              <c:strCache>
                <c:ptCount val="7"/>
                <c:pt idx="0">
                  <c:v>Přednáška </c:v>
                </c:pt>
                <c:pt idx="1">
                  <c:v>Čtení</c:v>
                </c:pt>
                <c:pt idx="2">
                  <c:v>Audio-visuální</c:v>
                </c:pt>
                <c:pt idx="3">
                  <c:v>Demonstrace</c:v>
                </c:pt>
                <c:pt idx="4">
                  <c:v>Skupinová diskuse </c:v>
                </c:pt>
                <c:pt idx="5">
                  <c:v>Činnost</c:v>
                </c:pt>
                <c:pt idx="6">
                  <c:v>Učení druhých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C0-4364-A278-E1417A78E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798616"/>
        <c:axId val="192761160"/>
      </c:lineChart>
      <c:catAx>
        <c:axId val="19079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761160"/>
        <c:crosses val="autoZero"/>
        <c:auto val="1"/>
        <c:lblAlgn val="ctr"/>
        <c:lblOffset val="100"/>
        <c:noMultiLvlLbl val="0"/>
      </c:catAx>
      <c:valAx>
        <c:axId val="1927611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07986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B7B6D-AC98-42AB-B491-0097191F7E40}" type="datetimeFigureOut">
              <a:rPr lang="cs-CZ" smtClean="0"/>
              <a:t>07.04.2017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9784F-4F17-4684-B286-CC05224D5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06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AE7CC-4403-DC45-A939-C52091D16599}" type="slidenum">
              <a:rPr lang="cs-CZ">
                <a:solidFill>
                  <a:srgbClr val="000000"/>
                </a:solidFill>
              </a:rPr>
              <a:pPr/>
              <a:t>1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5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3B39-41CC-B64F-967D-B0FBC1EC8ED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80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11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Přizpůsobení publiku – transformace, zjednodušit, i za cenu zkreslení daného aktuálními dispozicemi žáků – potřebuji buď evokaci, nebo znalost mých žáků (pravidlo přiměřenosti)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8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12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provazovat konkrétní a abstraktní + volit příklady, aby to resonovalo s publikem a ukazovalo to na užitečnost – tím současně to podstatné opakovat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13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Uzavřít: zopakovat jádrové, říct, k čemu to bylo + co chci, aby lidé udělali, jak doposlechnou přednášku (nad čím mají přemýšlet, co mají dělat)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2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14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provazovat konkrétní a abstraktní + volit příklady, aby to resonovalo s publikem a ukazovalo to na užitečnost – tím současně to podstatné opakovat</a:t>
            </a:r>
            <a:endParaRPr lang="cs-CZ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4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15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Uzavřít: zopakovat jádrové, říct, k čemu to bylo + co chci, aby lidé udělali, jak doposlechnou přednášku (nad čím mají přemýšlet, co mají dělat)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1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2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3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4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4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37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5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2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6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Zaujmout publikum –</a:t>
            </a:r>
            <a:r>
              <a:rPr lang="cs-CZ" baseline="0" dirty="0" smtClean="0">
                <a:latin typeface="Arial" charset="0"/>
              </a:rPr>
              <a:t> k čemu jim to je, že jim chcete říct něco mimořádného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4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7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Zaujmout publikum –</a:t>
            </a:r>
            <a:r>
              <a:rPr lang="cs-CZ" baseline="0" dirty="0" smtClean="0">
                <a:latin typeface="Arial" charset="0"/>
              </a:rPr>
              <a:t> k čemu jim to je, že jim chcete říct </a:t>
            </a:r>
            <a:r>
              <a:rPr lang="cs-CZ" baseline="0" smtClean="0">
                <a:latin typeface="Arial" charset="0"/>
              </a:rPr>
              <a:t>něco mimořádného</a:t>
            </a: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5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F154E-8C7F-6743-B345-957EC602185D}" type="slidenum">
              <a:rPr lang="cs-CZ"/>
              <a:pPr/>
              <a:t>8</a:t>
            </a:fld>
            <a:endParaRPr lang="cs-CZ"/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Zaujmout publikum –</a:t>
            </a:r>
            <a:r>
              <a:rPr lang="cs-CZ" baseline="0" dirty="0" smtClean="0">
                <a:latin typeface="Arial" charset="0"/>
              </a:rPr>
              <a:t> k čemu jim to je, že jim chcete říct </a:t>
            </a:r>
            <a:r>
              <a:rPr lang="cs-CZ" baseline="0" smtClean="0">
                <a:latin typeface="Arial" charset="0"/>
              </a:rPr>
              <a:t>něco mimořádného</a:t>
            </a: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7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491EE-63D2-214E-A633-13E303837683}" type="slidenum">
              <a:rPr lang="cs-CZ"/>
              <a:pPr/>
              <a:t>9</a:t>
            </a:fld>
            <a:endParaRPr lang="cs-CZ"/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2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C1ED-532B-8C46-88D1-67376A73F5F9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C849-96C4-4048-8211-AB8BEE57386B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5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A0122-F359-A643-AE16-546C5FC33233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0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F3114-AF96-7D45-A92E-6D1F574C1EB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31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4A139-715D-1648-9241-344E4D707C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876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8391-02AB-F14A-A614-35F0CE079562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6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79-C840-574C-A759-0F7805E918BE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6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1412-F27F-0A41-B936-F65366BA2CA1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BC99-D886-A14B-8569-EFB374EA0D8A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9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8A90A-BE80-B246-8A9A-DCFF6A5DB65E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48E9-7D9E-9D4D-A095-263FAA627431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3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FAEB-E128-DA4F-BE30-04A51E5AC348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7C29-EA36-F24F-94FC-6EADB01329C1}" type="slidenum">
              <a:rPr lang="cs-CZ" smtClean="0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1ABFF0-A986-884B-AEC7-ECB0DD618AD0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2290612" cy="3953435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3" algn="ctr" eaLnBrk="1" hangingPunct="1"/>
            <a:r>
              <a:rPr lang="cs-CZ" sz="6000" dirty="0" smtClean="0">
                <a:solidFill>
                  <a:schemeClr val="bg1"/>
                </a:solidFill>
                <a:latin typeface="Calibri" pitchFamily="34" charset="0"/>
              </a:rPr>
              <a:t>Výklad jako jedna z metod výuky</a:t>
            </a:r>
            <a:endParaRPr lang="cs-CZ" sz="6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81200" y="3789041"/>
            <a:ext cx="8229600" cy="23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defRPr/>
            </a:pPr>
            <a:endParaRPr lang="cs-CZ" sz="36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graf 3"/>
          <p:cNvGraphicFramePr>
            <a:graphicFrameLocks noGrp="1"/>
          </p:cNvGraphicFramePr>
          <p:nvPr>
            <p:ph type="chart"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12192000" cy="1417638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4400" kern="0" dirty="0">
                <a:solidFill>
                  <a:schemeClr val="bg1"/>
                </a:solidFill>
              </a:rPr>
              <a:t>Jak se toho nejvíce naučíme?</a:t>
            </a:r>
          </a:p>
        </p:txBody>
      </p:sp>
    </p:spTree>
    <p:extLst>
      <p:ext uri="{BB962C8B-B14F-4D97-AF65-F5344CB8AC3E}">
        <p14:creationId xmlns:p14="http://schemas.microsoft.com/office/powerpoint/2010/main" val="20251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Struktura výkladu: </a:t>
            </a:r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. přizpůsobit publiku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8" name="Picture 6" descr="Výsledek obrázku pro srdce org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6" y="1595413"/>
            <a:ext cx="7815721" cy="52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srdce orgán kom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114" y="2843212"/>
            <a:ext cx="2857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Struktura výkladu: 4. spojovat konkrétní a abstraktní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4608" y="1825625"/>
            <a:ext cx="648919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6000" dirty="0" smtClean="0"/>
              <a:t>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3573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 descr="Výsledek obrázku pro do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03" y="865188"/>
            <a:ext cx="8441557" cy="682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Struktura výkladu: 5. Uzavřít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A mimo to …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4608" y="1825625"/>
            <a:ext cx="648919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6000" dirty="0" smtClean="0"/>
              <a:t> </a:t>
            </a:r>
            <a:endParaRPr lang="cs-CZ" sz="6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8368" y="1993392"/>
            <a:ext cx="108996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Pravidlo názornosti</a:t>
            </a:r>
          </a:p>
          <a:p>
            <a:endParaRPr lang="cs-CZ" sz="4000" dirty="0" smtClean="0"/>
          </a:p>
          <a:p>
            <a:r>
              <a:rPr lang="cs-CZ" sz="4000" dirty="0" smtClean="0"/>
              <a:t>Práce s paralingvistickými prostředky komunikace,</a:t>
            </a:r>
          </a:p>
          <a:p>
            <a:r>
              <a:rPr lang="cs-CZ" sz="4000" dirty="0" smtClean="0"/>
              <a:t>s neverbální komunikací …</a:t>
            </a: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205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114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4800" i="1" dirty="0" smtClean="0"/>
              <a:t>Co z těchto částí </a:t>
            </a:r>
            <a:r>
              <a:rPr lang="cs-CZ" sz="4800" i="1" dirty="0" smtClean="0"/>
              <a:t>obsahoval výklad, který jsme sledovali?</a:t>
            </a:r>
            <a:endParaRPr lang="cs-CZ" sz="4800" i="1" dirty="0" smtClean="0"/>
          </a:p>
          <a:p>
            <a:pPr marL="0" indent="0">
              <a:buNone/>
            </a:pPr>
            <a:endParaRPr lang="cs-CZ" sz="4800" i="1" dirty="0" smtClean="0"/>
          </a:p>
          <a:p>
            <a:pPr marL="0" indent="0">
              <a:buNone/>
            </a:pPr>
            <a:r>
              <a:rPr lang="cs-CZ" sz="4800" i="1" dirty="0" smtClean="0"/>
              <a:t>To, co neobsahovaly, zkuste doplnit.</a:t>
            </a:r>
            <a:endParaRPr lang="cs-CZ" sz="4800" i="1" dirty="0"/>
          </a:p>
        </p:txBody>
      </p:sp>
    </p:spTree>
    <p:extLst>
      <p:ext uri="{BB962C8B-B14F-4D97-AF65-F5344CB8AC3E}">
        <p14:creationId xmlns:p14="http://schemas.microsoft.com/office/powerpoint/2010/main" val="3438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Cíle dnešního semináře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779929" y="2124634"/>
            <a:ext cx="10865224" cy="425711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cs-CZ" sz="2800" dirty="0" smtClean="0"/>
              <a:t>Studenti vědí, co je to vyučovací </a:t>
            </a:r>
            <a:r>
              <a:rPr lang="cs-CZ" sz="2800" dirty="0" smtClean="0"/>
              <a:t>metoda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cs-CZ" dirty="0" smtClean="0"/>
              <a:t>Studenti rozpoznají metodu výkladu</a:t>
            </a:r>
            <a:endParaRPr lang="cs-CZ" sz="2800" dirty="0" smtClean="0"/>
          </a:p>
          <a:p>
            <a:pPr marL="609600" indent="-609600" eaLnBrk="1" hangingPunct="1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cs-CZ" sz="2800" dirty="0" smtClean="0"/>
              <a:t>Studenti dokáží diskutovat o vlastnostech dobrého </a:t>
            </a:r>
            <a:r>
              <a:rPr lang="cs-CZ" sz="2800" dirty="0" smtClean="0"/>
              <a:t>výkladu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8034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Vyučovací metody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995082" y="1600200"/>
            <a:ext cx="10636624" cy="47815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None/>
            </a:pPr>
            <a:endParaRPr lang="cs-CZ" sz="2800" dirty="0"/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 smtClean="0"/>
              <a:t>=  konkrétní vyučovací činnosti </a:t>
            </a:r>
            <a:r>
              <a:rPr lang="cs-CZ" sz="3600" dirty="0"/>
              <a:t>učitele a </a:t>
            </a:r>
            <a:r>
              <a:rPr lang="cs-CZ" sz="3600" dirty="0" smtClean="0"/>
              <a:t>učební aktivity </a:t>
            </a:r>
            <a:r>
              <a:rPr lang="cs-CZ" sz="3600" dirty="0"/>
              <a:t>ž</a:t>
            </a:r>
            <a:r>
              <a:rPr lang="cs-CZ" sz="3600" dirty="0" smtClean="0"/>
              <a:t>áků</a:t>
            </a:r>
            <a:r>
              <a:rPr lang="cs-CZ" sz="3600" dirty="0"/>
              <a:t>, které směřují k </a:t>
            </a:r>
            <a:r>
              <a:rPr lang="cs-CZ" sz="3600" dirty="0" smtClean="0"/>
              <a:t>dosažení vzdělávacích cílů</a:t>
            </a:r>
          </a:p>
          <a:p>
            <a:pPr marL="609600" indent="-609600">
              <a:lnSpc>
                <a:spcPct val="150000"/>
              </a:lnSpc>
              <a:buNone/>
            </a:pPr>
            <a:endParaRPr lang="cs-CZ" sz="3600" dirty="0"/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 smtClean="0"/>
              <a:t>= prostředek</a:t>
            </a:r>
            <a:r>
              <a:rPr lang="cs-CZ" sz="3600" dirty="0"/>
              <a:t>, který využívá učitel v procesu výuky </a:t>
            </a:r>
            <a:endParaRPr lang="cs-CZ" sz="3600" dirty="0" smtClean="0"/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/>
              <a:t>	</a:t>
            </a:r>
            <a:r>
              <a:rPr lang="cs-CZ" sz="3600" dirty="0" smtClean="0"/>
              <a:t>k </a:t>
            </a:r>
            <a:r>
              <a:rPr lang="cs-CZ" sz="3600" dirty="0"/>
              <a:t>dosahování výukových cílů</a:t>
            </a:r>
          </a:p>
        </p:txBody>
      </p:sp>
    </p:spTree>
    <p:extLst>
      <p:ext uri="{BB962C8B-B14F-4D97-AF65-F5344CB8AC3E}">
        <p14:creationId xmlns:p14="http://schemas.microsoft.com/office/powerpoint/2010/main" val="17770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Výklad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995082" y="1600200"/>
            <a:ext cx="10636624" cy="478155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None/>
            </a:pPr>
            <a:endParaRPr lang="cs-CZ" sz="2800" dirty="0"/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 smtClean="0"/>
              <a:t>=  slovní metoda (vs. názorně demonstrační, vs. </a:t>
            </a:r>
            <a:r>
              <a:rPr lang="cs-CZ" sz="3600" dirty="0" err="1" smtClean="0"/>
              <a:t>dovednostně</a:t>
            </a:r>
            <a:r>
              <a:rPr lang="cs-CZ" sz="3600" dirty="0" smtClean="0"/>
              <a:t> praktická)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 smtClean="0"/>
              <a:t>= metoda monologická (vs. </a:t>
            </a:r>
            <a:r>
              <a:rPr lang="cs-CZ" sz="3600" dirty="0" smtClean="0"/>
              <a:t>Interaktivní, dialogická, samostatná práce žáků)</a:t>
            </a:r>
            <a:endParaRPr lang="cs-CZ" sz="3600" dirty="0" smtClean="0"/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 smtClean="0"/>
              <a:t>= metoda informačně-receptivní (z hlediska činností žáků)</a:t>
            </a:r>
          </a:p>
          <a:p>
            <a:pPr marL="609600" indent="-609600">
              <a:lnSpc>
                <a:spcPct val="150000"/>
              </a:lnSpc>
              <a:buNone/>
            </a:pPr>
            <a:endParaRPr lang="cs-CZ" sz="3600" dirty="0" smtClean="0"/>
          </a:p>
          <a:p>
            <a:pPr marL="609600" indent="-609600">
              <a:lnSpc>
                <a:spcPct val="150000"/>
              </a:lnSpc>
              <a:buNone/>
            </a:pPr>
            <a:r>
              <a:rPr lang="cs-CZ" sz="3600" dirty="0" smtClean="0"/>
              <a:t>-nepatří mezi metody </a:t>
            </a:r>
            <a:r>
              <a:rPr lang="cs-CZ" sz="3600" dirty="0" smtClean="0"/>
              <a:t>aktivizující</a:t>
            </a: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900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Co tvoří dobrý výklad?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995082" y="1600200"/>
            <a:ext cx="10636624" cy="47815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cs-CZ" sz="4000" i="1" dirty="0" smtClean="0"/>
              <a:t>Podívejte se na </a:t>
            </a:r>
            <a:r>
              <a:rPr lang="cs-CZ" sz="4000" i="1" dirty="0" smtClean="0"/>
              <a:t>ukázku </a:t>
            </a:r>
            <a:r>
              <a:rPr lang="cs-CZ" sz="4000" i="1" dirty="0" smtClean="0"/>
              <a:t>z </a:t>
            </a:r>
            <a:r>
              <a:rPr lang="cs-CZ" sz="4000" i="1" dirty="0" smtClean="0"/>
              <a:t>virtuální hospitace a  </a:t>
            </a:r>
            <a:r>
              <a:rPr lang="cs-CZ" sz="4000" i="1" dirty="0" smtClean="0"/>
              <a:t>na </a:t>
            </a:r>
            <a:r>
              <a:rPr lang="cs-CZ" sz="4000" i="1" dirty="0" smtClean="0"/>
              <a:t>jejím </a:t>
            </a:r>
            <a:r>
              <a:rPr lang="cs-CZ" sz="4000" i="1" dirty="0" smtClean="0"/>
              <a:t>příkladu zhodnoťte: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cs-CZ" sz="4000" i="1" dirty="0"/>
          </a:p>
          <a:p>
            <a:pPr marL="742950" indent="-742950" eaLnBrk="1" hangingPunct="1">
              <a:lnSpc>
                <a:spcPct val="90000"/>
              </a:lnSpc>
              <a:buAutoNum type="arabicParenR"/>
            </a:pPr>
            <a:r>
              <a:rPr lang="cs-CZ" sz="4000" i="1" dirty="0" smtClean="0"/>
              <a:t>Co </a:t>
            </a:r>
            <a:r>
              <a:rPr lang="cs-CZ" sz="4000" i="1" dirty="0" smtClean="0"/>
              <a:t>na sledované ukázce hodnotíte jako vlastnosti dobrého výkladu</a:t>
            </a:r>
            <a:r>
              <a:rPr lang="cs-CZ" sz="4000" i="1" dirty="0" smtClean="0"/>
              <a:t>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4000" i="1" dirty="0" smtClea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cs-CZ" sz="4000" i="1" dirty="0" smtClean="0"/>
              <a:t>2) Jaké revize byste navrhli ve snaze o zkvalitnění výkladu?</a:t>
            </a:r>
            <a:endParaRPr lang="cs-CZ" sz="4000" i="1" dirty="0"/>
          </a:p>
        </p:txBody>
      </p:sp>
    </p:spTree>
    <p:extLst>
      <p:ext uri="{BB962C8B-B14F-4D97-AF65-F5344CB8AC3E}">
        <p14:creationId xmlns:p14="http://schemas.microsoft.com/office/powerpoint/2010/main" val="1580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Struktura výkladu: 1. mít háček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Výsledek obrázku pro hák jeřá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8" y="1600200"/>
            <a:ext cx="2694642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8" name="Picture 4" descr="Výsledek obrázku pro sticky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874"/>
            <a:ext cx="12192000" cy="79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7053" y="-91841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Struktura výkladu: 2. stanovit centrální myšlenku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4471" y="0"/>
            <a:ext cx="12546106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 eaLnBrk="1" hangingPunct="1"/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Struktura výkladu: 2. stanovit centrální myšlenku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Picture 2" descr="Výsledek obrázku pro one sticky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41" y="1526952"/>
            <a:ext cx="7846733" cy="54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90" name="Group 54"/>
          <p:cNvGraphicFramePr>
            <a:graphicFrameLocks noGrp="1"/>
          </p:cNvGraphicFramePr>
          <p:nvPr>
            <p:ph idx="1"/>
            <p:extLst/>
          </p:nvPr>
        </p:nvGraphicFramePr>
        <p:xfrm>
          <a:off x="4800600" y="0"/>
          <a:ext cx="5543550" cy="6192838"/>
        </p:xfrm>
        <a:graphic>
          <a:graphicData uri="http://schemas.openxmlformats.org/drawingml/2006/table">
            <a:tbl>
              <a:tblPr/>
              <a:tblGrid>
                <a:gridCol w="269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Činnost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Demonstrace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Audio-visuální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Čtení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2113" name="AutoShape 36"/>
          <p:cNvSpPr>
            <a:spLocks noChangeArrowheads="1"/>
          </p:cNvSpPr>
          <p:nvPr/>
        </p:nvSpPr>
        <p:spPr bwMode="auto">
          <a:xfrm rot="10800000">
            <a:off x="1992314" y="404814"/>
            <a:ext cx="6264275" cy="61928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14" name="Line 37"/>
          <p:cNvSpPr>
            <a:spLocks noChangeShapeType="1"/>
          </p:cNvSpPr>
          <p:nvPr/>
        </p:nvSpPr>
        <p:spPr bwMode="auto">
          <a:xfrm rot="10800000" flipH="1">
            <a:off x="2484438" y="1328738"/>
            <a:ext cx="535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15" name="Line 38"/>
          <p:cNvSpPr>
            <a:spLocks noChangeShapeType="1"/>
          </p:cNvSpPr>
          <p:nvPr/>
        </p:nvSpPr>
        <p:spPr bwMode="auto">
          <a:xfrm rot="10800000" flipH="1">
            <a:off x="2897188" y="2163763"/>
            <a:ext cx="4451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16" name="Line 39"/>
          <p:cNvSpPr>
            <a:spLocks noChangeShapeType="1"/>
          </p:cNvSpPr>
          <p:nvPr/>
        </p:nvSpPr>
        <p:spPr bwMode="auto">
          <a:xfrm rot="10800000" flipH="1">
            <a:off x="3308350" y="2994025"/>
            <a:ext cx="362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17" name="Line 40"/>
          <p:cNvSpPr>
            <a:spLocks noChangeShapeType="1"/>
          </p:cNvSpPr>
          <p:nvPr/>
        </p:nvSpPr>
        <p:spPr bwMode="auto">
          <a:xfrm rot="10800000" flipH="1">
            <a:off x="3803651" y="3919538"/>
            <a:ext cx="2652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18" name="Line 41"/>
          <p:cNvSpPr>
            <a:spLocks noChangeShapeType="1"/>
          </p:cNvSpPr>
          <p:nvPr/>
        </p:nvSpPr>
        <p:spPr bwMode="auto">
          <a:xfrm rot="10800000" flipH="1">
            <a:off x="4224338" y="4751388"/>
            <a:ext cx="187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19" name="Line 42"/>
          <p:cNvSpPr>
            <a:spLocks noChangeShapeType="1"/>
          </p:cNvSpPr>
          <p:nvPr/>
        </p:nvSpPr>
        <p:spPr bwMode="auto">
          <a:xfrm rot="10800000" flipH="1">
            <a:off x="4656139" y="567372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2120" name="Rectangle 43"/>
          <p:cNvSpPr>
            <a:spLocks noGrp="1" noChangeArrowheads="1"/>
          </p:cNvSpPr>
          <p:nvPr>
            <p:ph type="title"/>
          </p:nvPr>
        </p:nvSpPr>
        <p:spPr>
          <a:xfrm>
            <a:off x="1703513" y="4437112"/>
            <a:ext cx="1882775" cy="1143000"/>
          </a:xfrm>
          <a:solidFill>
            <a:srgbClr val="004080"/>
          </a:solidFill>
        </p:spPr>
        <p:txBody>
          <a:bodyPr/>
          <a:lstStyle/>
          <a:p>
            <a:pPr eaLnBrk="1" hangingPunct="1"/>
            <a:r>
              <a:rPr lang="cs-CZ" sz="2800">
                <a:solidFill>
                  <a:schemeClr val="bg1"/>
                </a:solidFill>
              </a:rPr>
              <a:t>Pyramida učení</a:t>
            </a:r>
          </a:p>
        </p:txBody>
      </p:sp>
      <p:sp>
        <p:nvSpPr>
          <p:cNvPr id="132121" name="Text Box 45"/>
          <p:cNvSpPr txBox="1">
            <a:spLocks noChangeArrowheads="1"/>
          </p:cNvSpPr>
          <p:nvPr/>
        </p:nvSpPr>
        <p:spPr bwMode="auto">
          <a:xfrm>
            <a:off x="8472488" y="5876926"/>
            <a:ext cx="2017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Přednáška</a:t>
            </a:r>
            <a:endParaRPr lang="en-GB" sz="2800" dirty="0"/>
          </a:p>
        </p:txBody>
      </p:sp>
      <p:sp>
        <p:nvSpPr>
          <p:cNvPr id="132122" name="Text Box 53"/>
          <p:cNvSpPr txBox="1">
            <a:spLocks noChangeArrowheads="1"/>
          </p:cNvSpPr>
          <p:nvPr/>
        </p:nvSpPr>
        <p:spPr bwMode="auto">
          <a:xfrm>
            <a:off x="8328026" y="1916113"/>
            <a:ext cx="2017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cs-CZ" sz="2800" dirty="0"/>
              <a:t>Skupinová diskuse</a:t>
            </a:r>
            <a:endParaRPr lang="en-GB" sz="2800" dirty="0"/>
          </a:p>
        </p:txBody>
      </p:sp>
      <p:sp>
        <p:nvSpPr>
          <p:cNvPr id="132123" name="Text Box 55"/>
          <p:cNvSpPr txBox="1">
            <a:spLocks noChangeArrowheads="1"/>
          </p:cNvSpPr>
          <p:nvPr/>
        </p:nvSpPr>
        <p:spPr bwMode="auto">
          <a:xfrm>
            <a:off x="8328026" y="260350"/>
            <a:ext cx="2017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20000"/>
              </a:spcBef>
            </a:pPr>
            <a:r>
              <a:rPr lang="cs-CZ" sz="2800" dirty="0"/>
              <a:t>Učení druhých</a:t>
            </a:r>
          </a:p>
        </p:txBody>
      </p:sp>
    </p:spTree>
    <p:extLst>
      <p:ext uri="{BB962C8B-B14F-4D97-AF65-F5344CB8AC3E}">
        <p14:creationId xmlns:p14="http://schemas.microsoft.com/office/powerpoint/2010/main" val="32640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Širokoúhlá obrazovka</PresentationFormat>
  <Paragraphs>84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Výklad jako jedna z metod výuky</vt:lpstr>
      <vt:lpstr>Cíle dnešního semináře</vt:lpstr>
      <vt:lpstr>Vyučovací metody</vt:lpstr>
      <vt:lpstr>Výklad</vt:lpstr>
      <vt:lpstr>Co tvoří dobrý výklad?</vt:lpstr>
      <vt:lpstr>Struktura výkladu: 1. mít háček</vt:lpstr>
      <vt:lpstr>Struktura výkladu: 2. stanovit centrální myšlenku</vt:lpstr>
      <vt:lpstr>Struktura výkladu: 2. stanovit centrální myšlenku</vt:lpstr>
      <vt:lpstr>Pyramida učení</vt:lpstr>
      <vt:lpstr>Prezentace aplikace PowerPoint</vt:lpstr>
      <vt:lpstr>Struktura výkladu: 3. přizpůsobit publiku</vt:lpstr>
      <vt:lpstr>Struktura výkladu: 4. spojovat konkrétní a abstraktní</vt:lpstr>
      <vt:lpstr>Struktura výkladu: 5. Uzavřít</vt:lpstr>
      <vt:lpstr>A mimo to 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Organizační formy výuky</dc:title>
  <dc:creator>z</dc:creator>
  <cp:lastModifiedBy>Zuzana Šalamounová</cp:lastModifiedBy>
  <cp:revision>27</cp:revision>
  <dcterms:created xsi:type="dcterms:W3CDTF">2016-03-08T22:18:19Z</dcterms:created>
  <dcterms:modified xsi:type="dcterms:W3CDTF">2017-04-07T10:09:48Z</dcterms:modified>
</cp:coreProperties>
</file>