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75" r:id="rId4"/>
    <p:sldId id="297" r:id="rId5"/>
    <p:sldId id="303" r:id="rId6"/>
    <p:sldId id="266" r:id="rId7"/>
    <p:sldId id="299" r:id="rId8"/>
    <p:sldId id="298" r:id="rId9"/>
    <p:sldId id="296" r:id="rId10"/>
    <p:sldId id="273" r:id="rId11"/>
    <p:sldId id="276" r:id="rId12"/>
    <p:sldId id="267" r:id="rId13"/>
    <p:sldId id="300" r:id="rId14"/>
    <p:sldId id="258" r:id="rId15"/>
    <p:sldId id="259" r:id="rId16"/>
    <p:sldId id="261" r:id="rId17"/>
    <p:sldId id="301" r:id="rId18"/>
    <p:sldId id="302" r:id="rId19"/>
    <p:sldId id="307" r:id="rId20"/>
    <p:sldId id="294" r:id="rId21"/>
    <p:sldId id="260" r:id="rId22"/>
    <p:sldId id="262" r:id="rId23"/>
    <p:sldId id="269" r:id="rId24"/>
    <p:sldId id="292" r:id="rId25"/>
    <p:sldId id="293" r:id="rId26"/>
    <p:sldId id="295" r:id="rId27"/>
    <p:sldId id="281" r:id="rId28"/>
    <p:sldId id="284" r:id="rId29"/>
    <p:sldId id="285" r:id="rId30"/>
    <p:sldId id="279" r:id="rId31"/>
    <p:sldId id="286" r:id="rId32"/>
    <p:sldId id="289" r:id="rId33"/>
    <p:sldId id="290" r:id="rId34"/>
    <p:sldId id="287" r:id="rId35"/>
    <p:sldId id="304" r:id="rId36"/>
    <p:sldId id="305" r:id="rId37"/>
    <p:sldId id="306" r:id="rId38"/>
    <p:sldId id="308" r:id="rId39"/>
    <p:sldId id="268" r:id="rId40"/>
    <p:sldId id="291" r:id="rId41"/>
  </p:sldIdLst>
  <p:sldSz cx="9144000" cy="6858000" type="screen4x3"/>
  <p:notesSz cx="10020300" cy="68881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C0C0C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4660"/>
  </p:normalViewPr>
  <p:slideViewPr>
    <p:cSldViewPr>
      <p:cViewPr>
        <p:scale>
          <a:sx n="70" d="100"/>
          <a:sy n="70" d="100"/>
        </p:scale>
        <p:origin x="-136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170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0940BE3-5156-44DB-BE21-933387581199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D8B700F-8510-47BC-8254-3C9E7E5868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661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10. 3. 2016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0"/>
            <a:ext cx="6662788" cy="1008112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Profesionální </a:t>
            </a:r>
            <a:r>
              <a:rPr lang="cs-CZ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υγμή</a:t>
            </a:r>
            <a:endParaRPr 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0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906"/>
            <a:ext cx="5759625" cy="67379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Somatotyp boxerů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6" y="692696"/>
            <a:ext cx="5749459" cy="6165304"/>
          </a:xfrm>
        </p:spPr>
        <p:txBody>
          <a:bodyPr numCol="1"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reek"/>
              </a:rPr>
              <a:t>„Ὁ 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d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puktewn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makrceir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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stw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ephcus</a:t>
            </a:r>
            <a:r>
              <a:rPr lang="cs-CZ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tn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bracona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m 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posfrign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toj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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mouj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elofoj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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achn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.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karpo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d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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pcewn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o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mn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pacej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bartepoi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j t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plttein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o d 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tton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pacej</a:t>
            </a:r>
            <a:r>
              <a:rPr lang="cs-CZ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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gro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 t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esi</a:t>
            </a:r>
            <a:r>
              <a:rPr lang="cs-CZ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sn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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stn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 </a:t>
            </a:r>
            <a:r>
              <a:rPr lang="cs-CZ" sz="3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paontej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.</a:t>
            </a:r>
            <a:r>
              <a:rPr lang="cs-CZ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reek"/>
              </a:rPr>
              <a:t>“</a:t>
            </a:r>
          </a:p>
          <a:p>
            <a:pPr marL="0" indent="0" algn="ctr">
              <a:buNone/>
            </a:pPr>
            <a:r>
              <a:rPr lang="cs-CZ" sz="2900" dirty="0"/>
              <a:t>(</a:t>
            </a:r>
            <a:r>
              <a:rPr lang="cs-CZ" sz="2900" dirty="0" err="1">
                <a:latin typeface="Greek" panose="05000000000000000000" pitchFamily="2" charset="2"/>
              </a:rPr>
              <a:t>Filostratou</a:t>
            </a:r>
            <a:r>
              <a:rPr lang="cs-CZ" sz="2900" dirty="0">
                <a:latin typeface="Greek" panose="05000000000000000000" pitchFamily="2" charset="2"/>
              </a:rPr>
              <a:t>, </a:t>
            </a:r>
            <a:r>
              <a:rPr lang="cs-CZ" sz="2900" i="1" dirty="0">
                <a:latin typeface="Greek" panose="05000000000000000000" pitchFamily="2" charset="2"/>
              </a:rPr>
              <a:t>Peri </a:t>
            </a:r>
            <a:r>
              <a:rPr lang="cs-CZ" sz="2900" i="1" dirty="0" err="1">
                <a:latin typeface="Greek" panose="05000000000000000000" pitchFamily="2" charset="2"/>
              </a:rPr>
              <a:t>gumnastik</a:t>
            </a:r>
            <a:r>
              <a:rPr lang="cs-CZ" sz="2900" i="1" dirty="0">
                <a:latin typeface="Greek" panose="05000000000000000000" pitchFamily="2" charset="2"/>
                <a:sym typeface="Greek"/>
              </a:rPr>
              <a:t></a:t>
            </a:r>
            <a:r>
              <a:rPr lang="cs-CZ" sz="2900" i="1" dirty="0">
                <a:latin typeface="Greek" panose="05000000000000000000" pitchFamily="2" charset="2"/>
              </a:rPr>
              <a:t> </a:t>
            </a:r>
            <a:r>
              <a:rPr lang="cs-CZ" sz="2900" dirty="0" smtClean="0">
                <a:latin typeface="Greek" panose="05000000000000000000" pitchFamily="2" charset="2"/>
              </a:rPr>
              <a:t>34.1-5). </a:t>
            </a:r>
          </a:p>
          <a:p>
            <a:pPr marL="0" indent="0" algn="ctr">
              <a:buNone/>
            </a:pPr>
            <a:endParaRPr lang="cs-CZ" sz="19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</a:endParaRPr>
          </a:p>
          <a:p>
            <a:pPr marL="0" indent="0" algn="just">
              <a:buNone/>
            </a:pPr>
            <a:r>
              <a:rPr lang="cs-CZ" dirty="0" smtClean="0"/>
              <a:t>Boxer </a:t>
            </a:r>
            <a:r>
              <a:rPr lang="cs-CZ" dirty="0"/>
              <a:t>by měl mít velké ruce a dobře stavěné předloktí, nadloktí, které nepostrádalo ráznost, silná ramena a vysoký krk, silná zápěstí dávající tvrdší ránu. Méně silní boxeři byli flexibilní a rány dávali s lehkostí. Důležité byly také dobře stavěné boky. Boxeři, kteří měli objemná lýtka, byli pro box nejméně vhodní (jejich kopy proti protivníkovým holením byly pomalé a snadno jim byl kop vrácen). Lýtka měl mít </a:t>
            </a:r>
            <a:r>
              <a:rPr lang="cs-CZ" i="1" dirty="0" err="1"/>
              <a:t>ἀθλητής</a:t>
            </a:r>
            <a:r>
              <a:rPr lang="cs-CZ" dirty="0"/>
              <a:t> silná a správných proporcí, zatímco stehna pro lepší útok dobře vzdálena a od sebe oddělena. Břicho mělo být hubené, jelikož </a:t>
            </a:r>
            <a:r>
              <a:rPr lang="cs-CZ" i="1" dirty="0" err="1"/>
              <a:t>ἀθλητ</a:t>
            </a:r>
            <a:r>
              <a:rPr lang="cs-CZ" i="1" dirty="0"/>
              <a:t>αί</a:t>
            </a:r>
            <a:r>
              <a:rPr lang="cs-CZ" dirty="0"/>
              <a:t> jsou poté lehčí a lépe se jim </a:t>
            </a:r>
            <a:r>
              <a:rPr lang="cs-CZ" dirty="0" smtClean="0"/>
              <a:t>dýchá. </a:t>
            </a:r>
          </a:p>
          <a:p>
            <a:pPr marL="0" indent="0" algn="just">
              <a:buNone/>
            </a:pPr>
            <a:endParaRPr lang="cs-CZ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</a:endParaRPr>
          </a:p>
          <a:p>
            <a:pPr algn="just"/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Kreugás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x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Dámoxénos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panathénajská amfora od Nikomacha zachycující agon v pygmé s těžkými pěstními řemeny (himantes), naúravo bílá Níké držící palmovou větev pro vítěze střetu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5" y="7640"/>
            <a:ext cx="3356049" cy="565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 pole 50"/>
          <p:cNvSpPr txBox="1"/>
          <p:nvPr/>
        </p:nvSpPr>
        <p:spPr>
          <a:xfrm>
            <a:off x="5759625" y="5661248"/>
            <a:ext cx="3356049" cy="1196752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1000"/>
              </a:spcAft>
            </a:pPr>
            <a:r>
              <a:rPr lang="cs-CZ" sz="1300" b="1" dirty="0" err="1" smtClean="0">
                <a:effectLst/>
                <a:latin typeface="Times New Roman"/>
                <a:ea typeface="Calibri"/>
                <a:cs typeface="Times New Roman"/>
              </a:rPr>
              <a:t>Panathénajská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amfora od </a:t>
            </a:r>
            <a:r>
              <a:rPr lang="cs-CZ" sz="1300" b="1" dirty="0" err="1">
                <a:effectLst/>
                <a:latin typeface="Times New Roman"/>
                <a:ea typeface="Calibri"/>
                <a:cs typeface="Times New Roman"/>
              </a:rPr>
              <a:t>Nikomacha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zachycující 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ἀγών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v </a:t>
            </a:r>
            <a:r>
              <a:rPr lang="cs-CZ" sz="1300" b="1" i="1" dirty="0">
                <a:effectLst/>
                <a:latin typeface="Times New Roman"/>
                <a:ea typeface="Calibri"/>
                <a:cs typeface="Times New Roman"/>
              </a:rPr>
              <a:t>π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υγμή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 s těžkými pěstními řemeny (</a:t>
            </a:r>
            <a:r>
              <a:rPr lang="cs-CZ" sz="1300" b="1" i="1" dirty="0" err="1">
                <a:effectLst/>
                <a:latin typeface="Times New Roman"/>
                <a:ea typeface="Calibri"/>
                <a:cs typeface="Times New Roman"/>
              </a:rPr>
              <a:t>himantes</a:t>
            </a:r>
            <a:r>
              <a:rPr lang="cs-CZ" sz="1300" b="1" dirty="0" smtClean="0">
                <a:effectLst/>
                <a:latin typeface="Times New Roman"/>
                <a:ea typeface="Calibri"/>
                <a:cs typeface="Times New Roman"/>
              </a:rPr>
              <a:t>) a zobrazující ideální proporce antických boxerů; </a:t>
            </a:r>
            <a:r>
              <a:rPr lang="cs-CZ" sz="1300" b="1" dirty="0">
                <a:effectLst/>
                <a:latin typeface="Times New Roman"/>
                <a:ea typeface="Calibri"/>
                <a:cs typeface="Times New Roman"/>
              </a:rPr>
              <a:t>napravo je bílá Níké držící palmovou větev pro vítěze střetu (Miller, 2004).</a:t>
            </a:r>
            <a:endParaRPr lang="cs-CZ" sz="13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2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Foto\Řím 23.-26.5. 2015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Foto\Řím 23.-26.5. 2015\DSC_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to\Řím 23.-26.5. 2015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Foto\Řím 23.-26.5. 2015\DSC_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b="1" dirty="0" smtClean="0"/>
              <a:t>Genetika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nevhodnost potomků </a:t>
            </a:r>
            <a:r>
              <a:rPr lang="cs-CZ" sz="2800" dirty="0"/>
              <a:t>rodičů vyššího věku </a:t>
            </a:r>
            <a:r>
              <a:rPr lang="cs-CZ" sz="2800" dirty="0" smtClean="0"/>
              <a:t>(i 1 starší):</a:t>
            </a:r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τὸ</a:t>
            </a:r>
            <a:r>
              <a:rPr lang="cs-CZ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γὰρ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ἐς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ἄνδρ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οὐ βέβαιοι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cs-CZ" sz="1900" dirty="0">
                <a:latin typeface="Greek" panose="05000000000000000000" pitchFamily="2" charset="2"/>
              </a:rPr>
              <a:t>(Filostratou, </a:t>
            </a:r>
            <a:r>
              <a:rPr lang="cs-CZ" sz="1900" i="1" dirty="0">
                <a:latin typeface="Greek" panose="05000000000000000000" pitchFamily="2" charset="2"/>
              </a:rPr>
              <a:t>Peri gumnastik</a:t>
            </a:r>
            <a:r>
              <a:rPr lang="cs-CZ" sz="1900" i="1" dirty="0">
                <a:latin typeface="Greek" panose="05000000000000000000" pitchFamily="2" charset="2"/>
                <a:sym typeface="Greek"/>
              </a:rPr>
              <a:t></a:t>
            </a:r>
            <a:r>
              <a:rPr lang="cs-CZ" sz="1900" i="1" dirty="0">
                <a:latin typeface="Greek" panose="05000000000000000000" pitchFamily="2" charset="2"/>
              </a:rPr>
              <a:t> </a:t>
            </a:r>
            <a:r>
              <a:rPr lang="cs-CZ" sz="1900" dirty="0">
                <a:latin typeface="Greek" panose="05000000000000000000" pitchFamily="2" charset="2"/>
              </a:rPr>
              <a:t>29.13-14). </a:t>
            </a:r>
            <a:endParaRPr lang="cs-CZ" sz="1900" dirty="0" smtClean="0">
              <a:latin typeface="Greek" panose="05000000000000000000" pitchFamily="2" charset="2"/>
            </a:endParaRPr>
          </a:p>
          <a:p>
            <a:pPr marL="0" indent="0">
              <a:buNone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Neboť nejsou silní, pokud jde o mužnost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cs-CZ" sz="2000" dirty="0"/>
              <a:t>(volně přeloženo). </a:t>
            </a:r>
          </a:p>
          <a:p>
            <a:pPr marL="0" indent="0">
              <a:buNone/>
            </a:pPr>
            <a:endParaRPr lang="cs-CZ" sz="1300" dirty="0" smtClean="0"/>
          </a:p>
          <a:p>
            <a:r>
              <a:rPr lang="cs-CZ" sz="2200" dirty="0"/>
              <a:t>rychlejší </a:t>
            </a:r>
            <a:r>
              <a:rPr lang="cs-CZ" sz="2200" dirty="0" smtClean="0"/>
              <a:t>unavenost</a:t>
            </a:r>
          </a:p>
          <a:p>
            <a:r>
              <a:rPr lang="cs-CZ" sz="2200" dirty="0" smtClean="0"/>
              <a:t>choulostivost kůže</a:t>
            </a:r>
          </a:p>
          <a:p>
            <a:r>
              <a:rPr lang="cs-CZ" sz="2200" dirty="0" smtClean="0"/>
              <a:t>klíční kost vyhloubena </a:t>
            </a:r>
            <a:r>
              <a:rPr lang="cs-CZ" sz="2200" dirty="0"/>
              <a:t>jako </a:t>
            </a:r>
            <a:r>
              <a:rPr lang="cs-CZ" sz="2200" dirty="0" smtClean="0"/>
              <a:t>pohár</a:t>
            </a:r>
          </a:p>
          <a:p>
            <a:r>
              <a:rPr lang="cs-CZ" sz="2200" dirty="0" smtClean="0"/>
              <a:t>žíly </a:t>
            </a:r>
            <a:r>
              <a:rPr lang="cs-CZ" sz="2200" dirty="0"/>
              <a:t>vyčnívají jako </a:t>
            </a:r>
            <a:r>
              <a:rPr lang="cs-CZ" sz="2200" dirty="0" smtClean="0"/>
              <a:t>při námaze</a:t>
            </a:r>
          </a:p>
          <a:p>
            <a:r>
              <a:rPr lang="cs-CZ" sz="2200" dirty="0"/>
              <a:t>b</a:t>
            </a:r>
            <a:r>
              <a:rPr lang="cs-CZ" sz="2200" dirty="0" smtClean="0"/>
              <a:t>oky špatně </a:t>
            </a:r>
            <a:r>
              <a:rPr lang="cs-CZ" sz="2200" dirty="0"/>
              <a:t>strukturované </a:t>
            </a:r>
            <a:endParaRPr lang="cs-CZ" sz="2200" dirty="0" smtClean="0"/>
          </a:p>
          <a:p>
            <a:r>
              <a:rPr lang="cs-CZ" sz="2200" dirty="0" smtClean="0"/>
              <a:t>slabé svaly </a:t>
            </a:r>
          </a:p>
          <a:p>
            <a:r>
              <a:rPr lang="cs-CZ" sz="2200" dirty="0" smtClean="0"/>
              <a:t>chladné </a:t>
            </a:r>
            <a:r>
              <a:rPr lang="cs-CZ" sz="2200" dirty="0"/>
              <a:t>tělo </a:t>
            </a:r>
            <a:endParaRPr lang="cs-CZ" sz="2200" dirty="0" smtClean="0"/>
          </a:p>
          <a:p>
            <a:r>
              <a:rPr lang="cs-CZ" sz="2200" dirty="0" smtClean="0"/>
              <a:t>pot </a:t>
            </a:r>
            <a:r>
              <a:rPr lang="cs-CZ" sz="2200" dirty="0"/>
              <a:t>neplyne, ale zůstává na povrchu </a:t>
            </a:r>
            <a:endParaRPr lang="cs-CZ" sz="22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37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024880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Rukavice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5220072" cy="5805264"/>
          </a:xfrm>
        </p:spPr>
        <p:txBody>
          <a:bodyPr>
            <a:normAutofit fontScale="55000" lnSpcReduction="20000"/>
          </a:bodyPr>
          <a:lstStyle/>
          <a:p>
            <a:r>
              <a:rPr lang="cs-CZ" sz="3600" dirty="0"/>
              <a:t>původně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nebyly</a:t>
            </a:r>
          </a:p>
          <a:p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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mntej</a:t>
            </a:r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</a:t>
            </a:r>
            <a:r>
              <a:rPr lang="cs-CZ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m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ntej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lepto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 </a:t>
            </a:r>
            <a:r>
              <a:rPr lang="cs-CZ" sz="3600" dirty="0" smtClean="0"/>
              <a:t>(pěstní řemeny)</a:t>
            </a:r>
          </a:p>
          <a:p>
            <a:pPr lvl="1"/>
            <a:r>
              <a:rPr lang="cs-CZ" dirty="0" smtClean="0"/>
              <a:t>měkké (</a:t>
            </a:r>
            <a:r>
              <a:rPr lang="cs-CZ" i="1" dirty="0" err="1" smtClean="0"/>
              <a:t>strofia</a:t>
            </a:r>
            <a:r>
              <a:rPr lang="cs-CZ" dirty="0" smtClean="0"/>
              <a:t>) řemeny </a:t>
            </a:r>
            <a:r>
              <a:rPr lang="cs-CZ" dirty="0" smtClean="0">
                <a:latin typeface="Greek" panose="05000000000000000000" pitchFamily="2" charset="2"/>
              </a:rPr>
              <a:t>(</a:t>
            </a:r>
            <a:r>
              <a:rPr lang="cs-CZ" i="1" dirty="0" err="1" smtClean="0">
                <a:latin typeface="Greek" panose="05000000000000000000" pitchFamily="2" charset="2"/>
              </a:rPr>
              <a:t>meil</a:t>
            </a:r>
            <a:r>
              <a:rPr lang="cs-CZ" i="1" dirty="0" err="1" smtClean="0">
                <a:latin typeface="Greek" panose="05000000000000000000" pitchFamily="2" charset="2"/>
                <a:sym typeface="Greek"/>
              </a:rPr>
              <a:t>cai</a:t>
            </a:r>
            <a:r>
              <a:rPr lang="cs-CZ" dirty="0" smtClean="0">
                <a:latin typeface="Greek" panose="05000000000000000000" pitchFamily="2" charset="2"/>
              </a:rPr>
              <a:t>)</a:t>
            </a:r>
            <a:r>
              <a:rPr lang="cs-CZ" i="1" dirty="0" smtClean="0"/>
              <a:t> </a:t>
            </a:r>
            <a:r>
              <a:rPr lang="cs-CZ" dirty="0" smtClean="0"/>
              <a:t>omotané </a:t>
            </a:r>
            <a:r>
              <a:rPr lang="cs-CZ" dirty="0"/>
              <a:t>kolem zápěstí a kloubů (mimo horních dvou článků prstů a </a:t>
            </a:r>
            <a:r>
              <a:rPr lang="cs-CZ" dirty="0" smtClean="0"/>
              <a:t>palce)</a:t>
            </a:r>
          </a:p>
          <a:p>
            <a:pPr lvl="1"/>
            <a:r>
              <a:rPr lang="cs-CZ" dirty="0" smtClean="0"/>
              <a:t>z hovězí </a:t>
            </a:r>
            <a:r>
              <a:rPr lang="cs-CZ" dirty="0"/>
              <a:t>kůže ještě změkčené </a:t>
            </a:r>
            <a:r>
              <a:rPr lang="cs-CZ" dirty="0" smtClean="0"/>
              <a:t>olejem</a:t>
            </a:r>
          </a:p>
          <a:p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sfa</a:t>
            </a:r>
            <a:r>
              <a:rPr lang="cs-CZ" sz="2000" i="1" dirty="0"/>
              <a:t> 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ῖ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rai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 </a:t>
            </a:r>
            <a:r>
              <a:rPr lang="cs-CZ" sz="3600" dirty="0" smtClean="0"/>
              <a:t>(„</a:t>
            </a:r>
            <a:r>
              <a:rPr lang="cs-CZ" sz="3600" dirty="0"/>
              <a:t>koule“, „míče</a:t>
            </a:r>
            <a:r>
              <a:rPr lang="cs-CZ" sz="3600" dirty="0" smtClean="0"/>
              <a:t>“)</a:t>
            </a:r>
          </a:p>
          <a:p>
            <a:pPr lvl="1"/>
            <a:r>
              <a:rPr lang="cs-CZ" dirty="0" smtClean="0"/>
              <a:t>od </a:t>
            </a:r>
            <a:r>
              <a:rPr lang="cs-CZ" dirty="0"/>
              <a:t>5. století př. </a:t>
            </a:r>
            <a:r>
              <a:rPr lang="cs-CZ" dirty="0" smtClean="0"/>
              <a:t>Kr.</a:t>
            </a:r>
          </a:p>
          <a:p>
            <a:pPr lvl="1"/>
            <a:r>
              <a:rPr lang="cs-CZ" dirty="0" smtClean="0"/>
              <a:t>pro </a:t>
            </a:r>
            <a:r>
              <a:rPr lang="cs-CZ" dirty="0"/>
              <a:t>dosažení silnějšího úderu </a:t>
            </a:r>
            <a:r>
              <a:rPr lang="cs-CZ" dirty="0" smtClean="0"/>
              <a:t>se zesilovaly </a:t>
            </a:r>
            <a:r>
              <a:rPr lang="cs-CZ" dirty="0"/>
              <a:t>pásy tvrdou kůží na vnější straně </a:t>
            </a:r>
            <a:r>
              <a:rPr lang="cs-CZ" dirty="0" smtClean="0"/>
              <a:t>řemene</a:t>
            </a:r>
          </a:p>
          <a:p>
            <a:pPr lvl="1"/>
            <a:r>
              <a:rPr lang="cs-CZ" dirty="0" smtClean="0"/>
              <a:t>dlouhé </a:t>
            </a:r>
            <a:r>
              <a:rPr lang="cs-CZ" dirty="0"/>
              <a:t>zhruba tři </a:t>
            </a:r>
            <a:r>
              <a:rPr lang="cs-CZ" dirty="0" smtClean="0"/>
              <a:t>metry (= dlouhá </a:t>
            </a:r>
            <a:r>
              <a:rPr lang="cs-CZ" dirty="0"/>
              <a:t>a </a:t>
            </a:r>
            <a:r>
              <a:rPr lang="cs-CZ" dirty="0" smtClean="0"/>
              <a:t>náročná příprava </a:t>
            </a:r>
            <a:r>
              <a:rPr lang="cs-CZ" dirty="0"/>
              <a:t>před </a:t>
            </a:r>
            <a:r>
              <a:rPr lang="cs-CZ" i="1" dirty="0" err="1" smtClean="0"/>
              <a:t>ἀγών</a:t>
            </a:r>
            <a:r>
              <a:rPr lang="cs-CZ" dirty="0" smtClean="0"/>
              <a:t>)</a:t>
            </a:r>
          </a:p>
          <a:p>
            <a:r>
              <a:rPr lang="cs-CZ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</a:t>
            </a:r>
            <a:r>
              <a:rPr lang="cs-CZ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m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ntej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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xej</a:t>
            </a:r>
            <a:r>
              <a:rPr lang="cs-CZ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dirty="0" smtClean="0"/>
              <a:t>(„ostré řemeny“)</a:t>
            </a:r>
            <a:endParaRPr lang="cs-CZ" sz="3600" i="1" dirty="0" smtClean="0"/>
          </a:p>
          <a:p>
            <a:pPr lvl="1"/>
            <a:r>
              <a:rPr lang="cs-CZ" dirty="0" smtClean="0"/>
              <a:t>od </a:t>
            </a:r>
            <a:r>
              <a:rPr lang="cs-CZ" dirty="0"/>
              <a:t>4. století př. Kr. do 2. století po Kr. </a:t>
            </a:r>
            <a:r>
              <a:rPr lang="cs-CZ" dirty="0" smtClean="0"/>
              <a:t>nahrazeny, „ “</a:t>
            </a:r>
          </a:p>
          <a:p>
            <a:pPr lvl="1"/>
            <a:r>
              <a:rPr lang="cs-CZ" dirty="0" smtClean="0"/>
              <a:t>našité </a:t>
            </a:r>
            <a:r>
              <a:rPr lang="cs-CZ" dirty="0"/>
              <a:t>řemeny zvyšujícími sílu </a:t>
            </a:r>
            <a:r>
              <a:rPr lang="cs-CZ" dirty="0" smtClean="0"/>
              <a:t>úderu</a:t>
            </a:r>
          </a:p>
          <a:p>
            <a:pPr lvl="1"/>
            <a:r>
              <a:rPr lang="cs-CZ" dirty="0" smtClean="0"/>
              <a:t>zesilovací </a:t>
            </a:r>
            <a:r>
              <a:rPr lang="cs-CZ" dirty="0"/>
              <a:t>pásy na </a:t>
            </a:r>
            <a:r>
              <a:rPr lang="cs-CZ" dirty="0" smtClean="0"/>
              <a:t>klouby</a:t>
            </a:r>
            <a:r>
              <a:rPr lang="cs-CZ" dirty="0"/>
              <a:t> </a:t>
            </a:r>
            <a:endParaRPr lang="cs-CZ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caestus</a:t>
            </a:r>
            <a:r>
              <a:rPr lang="cs-CZ" sz="3600" dirty="0" smtClean="0"/>
              <a:t>, </a:t>
            </a:r>
            <a:r>
              <a:rPr lang="cs-CZ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caesta</a:t>
            </a: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smtClean="0"/>
              <a:t>(od </a:t>
            </a:r>
            <a:r>
              <a:rPr lang="cs-CZ" sz="3600" i="1" dirty="0" err="1" smtClean="0"/>
              <a:t>caedo</a:t>
            </a:r>
            <a:r>
              <a:rPr lang="cs-CZ" sz="3600" dirty="0" smtClean="0"/>
              <a:t>, bít, kácet</a:t>
            </a:r>
            <a:r>
              <a:rPr lang="cs-CZ" sz="3600" dirty="0"/>
              <a:t>,</a:t>
            </a:r>
            <a:r>
              <a:rPr lang="cs-CZ" sz="3600" dirty="0" smtClean="0"/>
              <a:t> zabíjet)</a:t>
            </a:r>
            <a:endParaRPr lang="cs-CZ" sz="3600" dirty="0"/>
          </a:p>
          <a:p>
            <a:pPr lvl="1"/>
            <a:r>
              <a:rPr lang="cs-CZ" dirty="0" smtClean="0"/>
              <a:t>vložené kovové </a:t>
            </a:r>
            <a:r>
              <a:rPr lang="cs-CZ" dirty="0"/>
              <a:t>hroty či </a:t>
            </a:r>
            <a:r>
              <a:rPr lang="cs-CZ" dirty="0" smtClean="0"/>
              <a:t>olověné kuličky (</a:t>
            </a:r>
            <a:r>
              <a:rPr lang="cs-CZ" i="1" dirty="0" err="1" smtClean="0"/>
              <a:t>myrmékos</a:t>
            </a:r>
            <a:r>
              <a:rPr lang="cs-CZ" dirty="0" smtClean="0"/>
              <a:t>, </a:t>
            </a:r>
            <a:r>
              <a:rPr lang="cs-CZ" i="1" dirty="0" err="1" smtClean="0">
                <a:latin typeface="Greek" panose="05000000000000000000" pitchFamily="2" charset="2"/>
              </a:rPr>
              <a:t>m</a:t>
            </a:r>
            <a:r>
              <a:rPr lang="cs-CZ" i="1" dirty="0" err="1" smtClean="0">
                <a:latin typeface="Greek" panose="05000000000000000000" pitchFamily="2" charset="2"/>
                <a:sym typeface="Greek"/>
              </a:rPr>
              <a:t>rmhkej</a:t>
            </a:r>
            <a:r>
              <a:rPr lang="cs-CZ" i="1" dirty="0" smtClean="0">
                <a:latin typeface="Greek" panose="05000000000000000000" pitchFamily="2" charset="2"/>
                <a:sym typeface="Greek"/>
              </a:rPr>
              <a:t> </a:t>
            </a:r>
            <a:r>
              <a:rPr lang="cs-CZ" dirty="0" smtClean="0"/>
              <a:t>mravenci)</a:t>
            </a:r>
            <a:r>
              <a:rPr lang="cs-CZ" dirty="0"/>
              <a:t> </a:t>
            </a:r>
            <a:r>
              <a:rPr lang="cs-CZ" dirty="0" smtClean="0"/>
              <a:t>vystupující </a:t>
            </a:r>
            <a:r>
              <a:rPr lang="cs-CZ" dirty="0"/>
              <a:t>z pěsti jako prsty</a:t>
            </a:r>
            <a:endParaRPr lang="cs-CZ" dirty="0" smtClean="0"/>
          </a:p>
          <a:p>
            <a:pPr lvl="1"/>
            <a:r>
              <a:rPr lang="cs-CZ" dirty="0" smtClean="0"/>
              <a:t>v</a:t>
            </a:r>
            <a:r>
              <a:rPr lang="cs-CZ" dirty="0"/>
              <a:t> římské </a:t>
            </a:r>
            <a:r>
              <a:rPr lang="cs-CZ" dirty="0" smtClean="0"/>
              <a:t>době</a:t>
            </a:r>
          </a:p>
          <a:p>
            <a:pPr lvl="1"/>
            <a:r>
              <a:rPr lang="cs-CZ" dirty="0" smtClean="0"/>
              <a:t>mimo velké hry</a:t>
            </a:r>
          </a:p>
          <a:p>
            <a:pPr lvl="1"/>
            <a:r>
              <a:rPr lang="cs-CZ" dirty="0" smtClean="0"/>
              <a:t>omotávaly </a:t>
            </a:r>
            <a:r>
              <a:rPr lang="cs-CZ" dirty="0"/>
              <a:t>se jimi celé </a:t>
            </a:r>
            <a:r>
              <a:rPr lang="cs-CZ" dirty="0" smtClean="0"/>
              <a:t>ruce</a:t>
            </a:r>
          </a:p>
          <a:p>
            <a:pPr lvl="1"/>
            <a:r>
              <a:rPr lang="cs-CZ" dirty="0" smtClean="0"/>
              <a:t>volné </a:t>
            </a:r>
            <a:r>
              <a:rPr lang="cs-CZ" dirty="0"/>
              <a:t>pouze konce prstů a </a:t>
            </a:r>
            <a:r>
              <a:rPr lang="cs-CZ" dirty="0" smtClean="0"/>
              <a:t>palec</a:t>
            </a:r>
            <a:endParaRPr lang="cs-CZ" dirty="0"/>
          </a:p>
        </p:txBody>
      </p:sp>
      <p:pic>
        <p:nvPicPr>
          <p:cNvPr id="4" name="Obrázek 3" descr="C:\Users\Jiří\Desktop\j\detail na pravou ruku boxera s těžkým pěstním řemenem, mramorová socha kolem roku 200 př. Kr.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94254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9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3řecko-discipl\1zamarovsky1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7" y="3573016"/>
            <a:ext cx="9177180" cy="290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32682" y="6482370"/>
            <a:ext cx="9133271" cy="3756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lvl="1" algn="just">
              <a:spcAft>
                <a:spcPts val="1000"/>
              </a:spcAft>
            </a:pP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				  z tvrdé kůže	        „ostré“ s kovovými vložkami </a:t>
            </a:r>
            <a:endParaRPr lang="cs-CZ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79240" y="6457890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„měkké“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-19239" y="116632"/>
            <a:ext cx="9163239" cy="324036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e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j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strfion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o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tttarej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tn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daktlwn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nebibzonto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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perballon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to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strofou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tosoton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son e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sungointo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px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enai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xuneconto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d p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seipj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n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kaqper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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reisma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bblhnto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k to </a:t>
            </a:r>
            <a:r>
              <a:rPr lang="cs-CZ" sz="36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pceoj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reek"/>
              </a:rPr>
              <a:t>“</a:t>
            </a:r>
            <a:r>
              <a:rPr lang="cs-CZ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</a:p>
          <a:p>
            <a:pPr marL="0" indent="0" algn="ctr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reek"/>
              </a:rPr>
              <a:t>(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Filostratou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, 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Peri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gumnastik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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10.2-5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reek"/>
              </a:rPr>
              <a:t>).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</a:p>
          <a:p>
            <a:pPr marL="0" indent="0" algn="ctr">
              <a:buNone/>
            </a:pPr>
            <a:endParaRPr lang="cs-CZ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  <a:sym typeface="Greek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i="1" dirty="0">
                <a:solidFill>
                  <a:srgbClr val="FF0000"/>
                </a:solidFill>
              </a:rPr>
              <a:t>Původně byly čtyři prsty omotány v jednu skupinu, dostatečně daleko, a tak, aby se daly sevřít do pěsti. Tyto byly zpevněny páskou, která se pro podporu omotávala až k předloktí</a:t>
            </a:r>
            <a:r>
              <a:rPr lang="cs-CZ" b="1" dirty="0">
                <a:solidFill>
                  <a:srgbClr val="FF0000"/>
                </a:solidFill>
              </a:rPr>
              <a:t>“ </a:t>
            </a:r>
            <a:endParaRPr lang="cs-CZ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 smtClean="0"/>
              <a:t>(</a:t>
            </a:r>
            <a:r>
              <a:rPr lang="cs-CZ" dirty="0"/>
              <a:t>volně přeloženo).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  <a:sym typeface="Greek"/>
            </a:endParaRPr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dirty="0" smtClean="0"/>
              <a:t>kraví x prasečí kůže</a:t>
            </a:r>
          </a:p>
          <a:p>
            <a:r>
              <a:rPr lang="cs-CZ" dirty="0" smtClean="0"/>
              <a:t>palec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manusi-box-adidas-shadow-boxing-glove-dynamic-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2898766"/>
            <a:ext cx="3979846" cy="39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iří\Desktop\manusi-de-box-mingrong-187--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7" y="0"/>
            <a:ext cx="400662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iří\Desktop\285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1" y="0"/>
            <a:ext cx="3923928" cy="655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iří\Desktop\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" y="3861048"/>
            <a:ext cx="2996952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ří\Desktop\Detail of a 3rd century mosaic showing a boxer and gymnasium official; from the Baths of Caracalla in Rome, now in the Lateran Collection of the Vatican Museum (Gardiner. fig. 7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1419"/>
            <a:ext cx="5616624" cy="68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6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Drawing of a later Imperial Roman relief showing a boxer wearing on his right hand a caestus, armed with metal projections; Lateran Collection, Vatican Museum (Gardiner, fig. 17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"/>
            <a:ext cx="9144000" cy="68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7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!Aktuální\Antický sport a má výuka dějin starověkého sportu\Antický sport\rigo - obr\j\newby76 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5" y="2578344"/>
            <a:ext cx="5594740" cy="4279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iří\Desktop\5612084_d44aa2bb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254"/>
            <a:ext cx="3571875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2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πυγμή</a:t>
            </a:r>
            <a:r>
              <a:rPr lang="cs-CZ" dirty="0" smtClean="0"/>
              <a:t>,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ύξ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υγμ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αχία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7092280" cy="57332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Apollón, </a:t>
            </a:r>
            <a:r>
              <a:rPr lang="cs-CZ" sz="3000" dirty="0" err="1"/>
              <a:t>Héraklés</a:t>
            </a:r>
            <a:r>
              <a:rPr lang="cs-CZ" sz="3000" dirty="0"/>
              <a:t>, </a:t>
            </a:r>
            <a:r>
              <a:rPr lang="cs-CZ" sz="3000" dirty="0" err="1" smtClean="0"/>
              <a:t>Polydeukés</a:t>
            </a:r>
            <a:r>
              <a:rPr lang="cs-CZ" sz="3000" dirty="0"/>
              <a:t>,</a:t>
            </a:r>
            <a:r>
              <a:rPr lang="cs-CZ" sz="3000" dirty="0" smtClean="0"/>
              <a:t> Théseus</a:t>
            </a:r>
          </a:p>
          <a:p>
            <a:r>
              <a:rPr lang="cs-CZ" dirty="0" smtClean="0"/>
              <a:t>688 </a:t>
            </a:r>
            <a:r>
              <a:rPr lang="cs-CZ" dirty="0"/>
              <a:t>př. Kr. (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</a:t>
            </a:r>
            <a:r>
              <a:rPr lang="cs-CZ" dirty="0" smtClean="0"/>
              <a:t>)</a:t>
            </a:r>
          </a:p>
          <a:p>
            <a:r>
              <a:rPr lang="cs-CZ" dirty="0" smtClean="0"/>
              <a:t>Iónové x Sparta</a:t>
            </a:r>
            <a:endParaRPr lang="cs-CZ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cs-CZ" b="1" dirty="0" smtClean="0"/>
              <a:t>X</a:t>
            </a:r>
            <a:r>
              <a:rPr lang="cs-CZ" dirty="0" smtClean="0"/>
              <a:t> </a:t>
            </a:r>
          </a:p>
          <a:p>
            <a:pPr marL="0" indent="0" algn="ctr">
              <a:buNone/>
            </a:pP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„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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 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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 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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 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</a:t>
            </a:r>
            <a:r>
              <a:rPr lang="cs-CZ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“ </a:t>
            </a:r>
            <a:r>
              <a:rPr lang="cs-CZ" sz="2000" dirty="0" smtClean="0"/>
              <a:t>(</a:t>
            </a:r>
            <a:r>
              <a:rPr lang="cs-CZ" sz="2000" dirty="0" err="1">
                <a:latin typeface="Greek" panose="05000000000000000000" pitchFamily="2" charset="2"/>
              </a:rPr>
              <a:t>Filostratou</a:t>
            </a:r>
            <a:r>
              <a:rPr lang="cs-CZ" sz="2000" dirty="0">
                <a:latin typeface="Greek" panose="05000000000000000000" pitchFamily="2" charset="2"/>
              </a:rPr>
              <a:t>, </a:t>
            </a:r>
            <a:r>
              <a:rPr lang="cs-CZ" sz="2000" i="1" dirty="0">
                <a:latin typeface="Greek" panose="05000000000000000000" pitchFamily="2" charset="2"/>
              </a:rPr>
              <a:t>Peri </a:t>
            </a:r>
            <a:r>
              <a:rPr lang="cs-CZ" sz="2000" i="1" dirty="0" err="1">
                <a:latin typeface="Greek" panose="05000000000000000000" pitchFamily="2" charset="2"/>
              </a:rPr>
              <a:t>gumnastik</a:t>
            </a:r>
            <a:r>
              <a:rPr lang="cs-CZ" sz="2000" i="1" dirty="0">
                <a:latin typeface="Greek" panose="05000000000000000000" pitchFamily="2" charset="2"/>
                <a:sym typeface="Greek"/>
              </a:rPr>
              <a:t></a:t>
            </a:r>
            <a:r>
              <a:rPr lang="cs-CZ" sz="2000" i="1" dirty="0">
                <a:latin typeface="Greek" panose="05000000000000000000" pitchFamily="2" charset="2"/>
              </a:rPr>
              <a:t> </a:t>
            </a:r>
            <a:r>
              <a:rPr lang="cs-CZ" sz="2000" dirty="0" smtClean="0">
                <a:latin typeface="Greek" panose="05000000000000000000" pitchFamily="2" charset="2"/>
              </a:rPr>
              <a:t>9.1). </a:t>
            </a:r>
          </a:p>
          <a:p>
            <a:pPr marL="0" indent="0" algn="ctr">
              <a:buNone/>
            </a:pPr>
            <a:r>
              <a:rPr lang="cs-CZ" sz="2000" b="1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Box je spartský objev</a:t>
            </a:r>
            <a:r>
              <a:rPr lang="cs-CZ" sz="2000" b="1" dirty="0">
                <a:solidFill>
                  <a:srgbClr val="FF0000"/>
                </a:solidFill>
              </a:rPr>
              <a:t>“ </a:t>
            </a:r>
            <a:r>
              <a:rPr lang="cs-CZ" sz="2000" dirty="0"/>
              <a:t>(volně přeloženo). </a:t>
            </a:r>
            <a:endParaRPr lang="cs-CZ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  <a:cs typeface="Times New Roman" panose="02020603050405020304" pitchFamily="18" charset="0"/>
              <a:sym typeface="Greek"/>
            </a:endParaRPr>
          </a:p>
          <a:p>
            <a:pPr marL="457200" lvl="1" indent="0" algn="ctr">
              <a:buNone/>
            </a:pPr>
            <a:endParaRPr lang="cs-CZ" sz="9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ek" panose="05000000000000000000" pitchFamily="2" charset="2"/>
            </a:endParaRPr>
          </a:p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Onomastos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ze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Smyrny </a:t>
            </a:r>
            <a:endParaRPr lang="cs-CZ" dirty="0"/>
          </a:p>
          <a:p>
            <a:r>
              <a:rPr lang="cs-CZ" dirty="0" smtClean="0"/>
              <a:t>údery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κλῖμαξ</a:t>
            </a:r>
            <a:endParaRPr lang="cs-CZ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Ruka s rukavicí antického boxera (Sábl, 196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3824" y="2727176"/>
            <a:ext cx="5472608" cy="22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1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1567846"/>
            <a:ext cx="4626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„Sic</a:t>
            </a:r>
            <a:r>
              <a:rPr lang="cs-CZ" sz="1600" i="1" dirty="0"/>
              <a:t> </a:t>
            </a:r>
            <a:r>
              <a:rPr lang="cs-CZ" sz="1600" i="1" dirty="0" err="1"/>
              <a:t>deinde</a:t>
            </a:r>
            <a:r>
              <a:rPr lang="cs-CZ" sz="1600" i="1" dirty="0"/>
              <a:t> </a:t>
            </a:r>
            <a:r>
              <a:rPr lang="cs-CZ" sz="1600" i="1" dirty="0" err="1"/>
              <a:t>locutus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/>
              <a:t>in medium </a:t>
            </a:r>
            <a:r>
              <a:rPr lang="cs-CZ" sz="1600" i="1" dirty="0" err="1"/>
              <a:t>geminos</a:t>
            </a:r>
            <a:r>
              <a:rPr lang="cs-CZ" sz="1600" i="1" dirty="0"/>
              <a:t> </a:t>
            </a:r>
            <a:r>
              <a:rPr lang="cs-CZ" sz="1600" i="1" dirty="0" err="1"/>
              <a:t>immani</a:t>
            </a:r>
            <a:r>
              <a:rPr lang="cs-CZ" sz="1600" i="1" dirty="0"/>
              <a:t> </a:t>
            </a:r>
            <a:r>
              <a:rPr lang="cs-CZ" sz="1600" i="1" dirty="0" err="1"/>
              <a:t>pondere</a:t>
            </a:r>
            <a:r>
              <a:rPr lang="cs-CZ" sz="1600" i="1" dirty="0"/>
              <a:t> </a:t>
            </a:r>
            <a:r>
              <a:rPr lang="cs-CZ" sz="1600" i="1" dirty="0" err="1"/>
              <a:t>caestus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proiecit</a:t>
            </a:r>
            <a:r>
              <a:rPr lang="cs-CZ" sz="1600" i="1" dirty="0"/>
              <a:t>, </a:t>
            </a:r>
            <a:r>
              <a:rPr lang="cs-CZ" sz="1600" i="1" dirty="0" err="1"/>
              <a:t>quibus</a:t>
            </a:r>
            <a:r>
              <a:rPr lang="cs-CZ" sz="1600" i="1" dirty="0"/>
              <a:t> acer </a:t>
            </a:r>
            <a:r>
              <a:rPr lang="cs-CZ" sz="1600" i="1" dirty="0" err="1"/>
              <a:t>Eryx</a:t>
            </a:r>
            <a:r>
              <a:rPr lang="cs-CZ" sz="1600" i="1" dirty="0"/>
              <a:t> in </a:t>
            </a:r>
            <a:r>
              <a:rPr lang="cs-CZ" sz="1600" i="1" dirty="0" err="1"/>
              <a:t>proelia</a:t>
            </a:r>
            <a:r>
              <a:rPr lang="cs-CZ" sz="1600" i="1" dirty="0"/>
              <a:t> </a:t>
            </a:r>
            <a:r>
              <a:rPr lang="cs-CZ" sz="1600" i="1" dirty="0" err="1"/>
              <a:t>suetus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ferre</a:t>
            </a:r>
            <a:r>
              <a:rPr lang="cs-CZ" sz="1600" i="1" dirty="0"/>
              <a:t> </a:t>
            </a:r>
            <a:r>
              <a:rPr lang="cs-CZ" sz="1600" i="1" dirty="0" err="1"/>
              <a:t>manum</a:t>
            </a:r>
            <a:r>
              <a:rPr lang="cs-CZ" sz="1600" i="1" dirty="0"/>
              <a:t>, </a:t>
            </a:r>
            <a:r>
              <a:rPr lang="cs-CZ" sz="1600" i="1" dirty="0" err="1"/>
              <a:t>duroque</a:t>
            </a:r>
            <a:r>
              <a:rPr lang="cs-CZ" sz="1600" i="1" dirty="0"/>
              <a:t> </a:t>
            </a:r>
            <a:r>
              <a:rPr lang="cs-CZ" sz="1600" i="1" dirty="0" err="1"/>
              <a:t>intendere</a:t>
            </a:r>
            <a:r>
              <a:rPr lang="cs-CZ" sz="1600" i="1" dirty="0"/>
              <a:t> </a:t>
            </a:r>
            <a:r>
              <a:rPr lang="cs-CZ" sz="1600" i="1" dirty="0" err="1"/>
              <a:t>brachia</a:t>
            </a:r>
            <a:r>
              <a:rPr lang="cs-CZ" sz="1600" i="1" dirty="0"/>
              <a:t> </a:t>
            </a:r>
            <a:r>
              <a:rPr lang="cs-CZ" sz="1600" i="1" dirty="0" err="1"/>
              <a:t>tergo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 err="1"/>
              <a:t>Obstipuere</a:t>
            </a:r>
            <a:r>
              <a:rPr lang="cs-CZ" sz="1600" i="1" dirty="0"/>
              <a:t> </a:t>
            </a:r>
            <a:r>
              <a:rPr lang="cs-CZ" sz="1600" i="1" dirty="0" err="1"/>
              <a:t>animi</a:t>
            </a:r>
            <a:r>
              <a:rPr lang="cs-CZ" sz="1600" i="1" dirty="0"/>
              <a:t>: </a:t>
            </a:r>
            <a:r>
              <a:rPr lang="cs-CZ" sz="1600" i="1" dirty="0" err="1"/>
              <a:t>tantorum</a:t>
            </a:r>
            <a:r>
              <a:rPr lang="cs-CZ" sz="1600" i="1" dirty="0"/>
              <a:t> </a:t>
            </a:r>
            <a:r>
              <a:rPr lang="cs-CZ" sz="1600" i="1" dirty="0" err="1"/>
              <a:t>ingentia</a:t>
            </a:r>
            <a:r>
              <a:rPr lang="cs-CZ" sz="1600" i="1" dirty="0"/>
              <a:t> septem</a:t>
            </a:r>
            <a:br>
              <a:rPr lang="cs-CZ" sz="1600" i="1" dirty="0"/>
            </a:br>
            <a:r>
              <a:rPr lang="cs-CZ" sz="1600" i="1" dirty="0" err="1" smtClean="0"/>
              <a:t>terga</a:t>
            </a:r>
            <a:r>
              <a:rPr lang="cs-CZ" sz="1600" i="1" dirty="0"/>
              <a:t> </a:t>
            </a:r>
            <a:r>
              <a:rPr lang="cs-CZ" sz="1600" i="1" dirty="0" err="1"/>
              <a:t>boum</a:t>
            </a:r>
            <a:r>
              <a:rPr lang="cs-CZ" sz="1600" i="1" dirty="0"/>
              <a:t> </a:t>
            </a:r>
            <a:r>
              <a:rPr lang="cs-CZ" sz="1600" i="1" dirty="0" err="1"/>
              <a:t>plumbo</a:t>
            </a:r>
            <a:r>
              <a:rPr lang="cs-CZ" sz="1600" i="1" dirty="0"/>
              <a:t> </a:t>
            </a:r>
            <a:r>
              <a:rPr lang="cs-CZ" sz="1600" i="1" dirty="0" err="1"/>
              <a:t>insuto</a:t>
            </a:r>
            <a:r>
              <a:rPr lang="cs-CZ" sz="1600" i="1" dirty="0"/>
              <a:t> </a:t>
            </a:r>
            <a:r>
              <a:rPr lang="cs-CZ" sz="1600" i="1" dirty="0" err="1"/>
              <a:t>ferroque</a:t>
            </a:r>
            <a:r>
              <a:rPr lang="cs-CZ" sz="1600" i="1" dirty="0"/>
              <a:t> </a:t>
            </a:r>
            <a:r>
              <a:rPr lang="cs-CZ" sz="1600" i="1" dirty="0" err="1"/>
              <a:t>rigebant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/>
              <a:t>Ante </a:t>
            </a:r>
            <a:r>
              <a:rPr lang="cs-CZ" sz="1600" i="1" dirty="0" err="1"/>
              <a:t>omnes</a:t>
            </a:r>
            <a:r>
              <a:rPr lang="cs-CZ" sz="1600" i="1" dirty="0"/>
              <a:t> </a:t>
            </a:r>
            <a:r>
              <a:rPr lang="cs-CZ" sz="1600" i="1" dirty="0" err="1"/>
              <a:t>stupet</a:t>
            </a:r>
            <a:r>
              <a:rPr lang="cs-CZ" sz="1600" i="1" dirty="0"/>
              <a:t> </a:t>
            </a:r>
            <a:r>
              <a:rPr lang="cs-CZ" sz="1600" i="1" dirty="0" err="1"/>
              <a:t>ipse</a:t>
            </a:r>
            <a:r>
              <a:rPr lang="cs-CZ" sz="1600" i="1" dirty="0"/>
              <a:t> </a:t>
            </a:r>
            <a:r>
              <a:rPr lang="cs-CZ" sz="1600" i="1" dirty="0" err="1"/>
              <a:t>Dares</a:t>
            </a:r>
            <a:r>
              <a:rPr lang="cs-CZ" sz="1600" i="1" dirty="0"/>
              <a:t>, </a:t>
            </a:r>
            <a:r>
              <a:rPr lang="cs-CZ" sz="1600" i="1" dirty="0" err="1"/>
              <a:t>longeque</a:t>
            </a:r>
            <a:r>
              <a:rPr lang="cs-CZ" sz="1600" i="1" dirty="0"/>
              <a:t> </a:t>
            </a:r>
            <a:r>
              <a:rPr lang="cs-CZ" sz="1600" i="1" dirty="0" err="1"/>
              <a:t>recusat</a:t>
            </a:r>
            <a:r>
              <a:rPr lang="cs-CZ" sz="1600" i="1" dirty="0"/>
              <a:t>;</a:t>
            </a:r>
            <a:br>
              <a:rPr lang="cs-CZ" sz="1600" i="1" dirty="0"/>
            </a:br>
            <a:r>
              <a:rPr lang="cs-CZ" sz="1600" i="1" dirty="0" err="1"/>
              <a:t>magnanimusque</a:t>
            </a:r>
            <a:r>
              <a:rPr lang="cs-CZ" sz="1600" i="1" dirty="0"/>
              <a:t> </a:t>
            </a:r>
            <a:r>
              <a:rPr lang="cs-CZ" sz="1600" i="1" dirty="0" err="1"/>
              <a:t>Anchisiades</a:t>
            </a:r>
            <a:r>
              <a:rPr lang="cs-CZ" sz="1600" i="1" dirty="0"/>
              <a:t> et </a:t>
            </a:r>
            <a:r>
              <a:rPr lang="cs-CZ" sz="1600" i="1" dirty="0" err="1"/>
              <a:t>pondus</a:t>
            </a:r>
            <a:r>
              <a:rPr lang="cs-CZ" sz="1600" i="1" dirty="0"/>
              <a:t> et </a:t>
            </a:r>
            <a:r>
              <a:rPr lang="cs-CZ" sz="1600" i="1" dirty="0" err="1"/>
              <a:t>ipsa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huc</a:t>
            </a:r>
            <a:r>
              <a:rPr lang="cs-CZ" sz="1600" i="1" dirty="0"/>
              <a:t> </a:t>
            </a:r>
            <a:r>
              <a:rPr lang="cs-CZ" sz="1600" i="1" dirty="0" err="1"/>
              <a:t>illuc</a:t>
            </a:r>
            <a:r>
              <a:rPr lang="cs-CZ" sz="1600" i="1" dirty="0"/>
              <a:t> </a:t>
            </a:r>
            <a:r>
              <a:rPr lang="cs-CZ" sz="1600" i="1" dirty="0" err="1" smtClean="0"/>
              <a:t>vinclorum</a:t>
            </a:r>
            <a:r>
              <a:rPr lang="cs-CZ" sz="1600" i="1" dirty="0"/>
              <a:t> </a:t>
            </a:r>
            <a:r>
              <a:rPr lang="cs-CZ" sz="1600" i="1" dirty="0" err="1" smtClean="0"/>
              <a:t>immensa</a:t>
            </a:r>
            <a:r>
              <a:rPr lang="cs-CZ" sz="1600" i="1" dirty="0"/>
              <a:t> </a:t>
            </a:r>
            <a:r>
              <a:rPr lang="cs-CZ" sz="1600" i="1" dirty="0" err="1"/>
              <a:t>volumina</a:t>
            </a:r>
            <a:r>
              <a:rPr lang="cs-CZ" sz="1600" i="1" dirty="0"/>
              <a:t> </a:t>
            </a:r>
            <a:r>
              <a:rPr lang="cs-CZ" sz="1600" i="1" dirty="0" err="1" smtClean="0"/>
              <a:t>versat</a:t>
            </a:r>
            <a:r>
              <a:rPr lang="cs-CZ" sz="1600" i="1" dirty="0" smtClean="0"/>
              <a:t>“ </a:t>
            </a:r>
          </a:p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Vergilius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5.400-408). 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4149080"/>
            <a:ext cx="5076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„Hned po těch slovech </a:t>
            </a:r>
            <a:r>
              <a:rPr lang="cs-CZ" sz="1600" dirty="0" smtClean="0"/>
              <a:t>(</a:t>
            </a:r>
            <a:r>
              <a:rPr lang="cs-CZ" sz="1600" dirty="0" err="1" smtClean="0"/>
              <a:t>Entellos</a:t>
            </a:r>
            <a:r>
              <a:rPr lang="cs-CZ" sz="1600" dirty="0" smtClean="0"/>
              <a:t> – pozn.)</a:t>
            </a:r>
          </a:p>
          <a:p>
            <a:pPr algn="ctr"/>
            <a:r>
              <a:rPr lang="cs-CZ" sz="1600" i="1" dirty="0" smtClean="0"/>
              <a:t>hodil do středu dráhy své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řemení</a:t>
            </a:r>
            <a:r>
              <a:rPr lang="cs-CZ" sz="1600" i="1" dirty="0" smtClean="0"/>
              <a:t>,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nesmírně těžké</a:t>
            </a:r>
            <a:r>
              <a:rPr lang="cs-CZ" sz="1600" i="1" dirty="0" smtClean="0"/>
              <a:t>,</a:t>
            </a:r>
          </a:p>
          <a:p>
            <a:pPr algn="ctr"/>
            <a:r>
              <a:rPr lang="cs-CZ" sz="1600" i="1" dirty="0" smtClean="0"/>
              <a:t>které bojovný </a:t>
            </a:r>
            <a:r>
              <a:rPr lang="cs-CZ" sz="1600" i="1" dirty="0" err="1" smtClean="0"/>
              <a:t>Eryx</a:t>
            </a:r>
            <a:r>
              <a:rPr lang="cs-CZ" sz="1600" i="1" dirty="0" smtClean="0"/>
              <a:t> si k půtkám obvykle brával,</a:t>
            </a:r>
          </a:p>
          <a:p>
            <a:pPr algn="ctr"/>
            <a:r>
              <a:rPr lang="cs-CZ" sz="1600" i="1" dirty="0" smtClean="0"/>
              <a:t>kdykoli tvrdou tu kůži si navlékl na obě ruce.</a:t>
            </a:r>
          </a:p>
          <a:p>
            <a:pPr algn="ctr"/>
            <a:r>
              <a:rPr lang="cs-CZ" sz="1600" i="1" dirty="0" smtClean="0"/>
              <a:t>Strnuli: 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řemenů sedmi, těch strašlivých, z volského hřbetu,</a:t>
            </a:r>
          </a:p>
          <a:p>
            <a:pPr algn="ctr"/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trčely z olova koule a železa, do kůže všité.</a:t>
            </a:r>
          </a:p>
          <a:p>
            <a:pPr algn="ctr"/>
            <a:r>
              <a:rPr lang="cs-CZ" sz="1600" i="1" dirty="0" smtClean="0"/>
              <a:t>Obzvlášť trne sám </a:t>
            </a:r>
            <a:r>
              <a:rPr lang="cs-CZ" sz="1600" i="1" dirty="0" err="1" smtClean="0"/>
              <a:t>Darés</a:t>
            </a:r>
            <a:r>
              <a:rPr lang="cs-CZ" sz="1600" i="1" dirty="0" smtClean="0"/>
              <a:t> a z dálky je odmítá rukou. </a:t>
            </a:r>
          </a:p>
          <a:p>
            <a:pPr algn="ctr"/>
            <a:r>
              <a:rPr lang="cs-CZ" sz="1600" i="1" dirty="0" smtClean="0"/>
              <a:t>Chrabrý tu </a:t>
            </a:r>
            <a:r>
              <a:rPr lang="cs-CZ" sz="1600" i="1" dirty="0" err="1" smtClean="0"/>
              <a:t>Anchísův</a:t>
            </a:r>
            <a:r>
              <a:rPr lang="cs-CZ" sz="1600" i="1" dirty="0" smtClean="0"/>
              <a:t> syn jich velkou potěžká váhu</a:t>
            </a:r>
          </a:p>
          <a:p>
            <a:pPr algn="ctr"/>
            <a:r>
              <a:rPr lang="cs-CZ" sz="1600" i="1" dirty="0" smtClean="0"/>
              <a:t>v rukou semotam točí těch řemenů nesčetné svazky“</a:t>
            </a:r>
            <a:r>
              <a:rPr lang="cs-CZ" sz="1600" dirty="0" smtClean="0"/>
              <a:t> (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O.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600" dirty="0" smtClean="0"/>
              <a:t>).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4606039" y="18864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i="1" dirty="0" smtClean="0"/>
              <a:t>„</a:t>
            </a:r>
            <a:r>
              <a:rPr lang="cs-CZ" sz="1600" i="1" dirty="0" err="1" smtClean="0"/>
              <a:t>Dixit</a:t>
            </a:r>
            <a:r>
              <a:rPr lang="cs-CZ" sz="1600" i="1" dirty="0"/>
              <a:t>, et </a:t>
            </a:r>
            <a:r>
              <a:rPr lang="cs-CZ" sz="1600" i="1" dirty="0" err="1"/>
              <a:t>adversi</a:t>
            </a:r>
            <a:r>
              <a:rPr lang="cs-CZ" sz="1600" i="1" dirty="0"/>
              <a:t> </a:t>
            </a:r>
            <a:r>
              <a:rPr lang="cs-CZ" sz="1600" i="1" dirty="0" err="1"/>
              <a:t>contra</a:t>
            </a:r>
            <a:r>
              <a:rPr lang="cs-CZ" sz="1600" i="1" dirty="0"/>
              <a:t> </a:t>
            </a:r>
            <a:r>
              <a:rPr lang="cs-CZ" sz="1600" i="1" dirty="0" err="1"/>
              <a:t>stetit</a:t>
            </a:r>
            <a:r>
              <a:rPr lang="cs-CZ" sz="1600" i="1" dirty="0"/>
              <a:t> </a:t>
            </a:r>
            <a:r>
              <a:rPr lang="cs-CZ" sz="1600" i="1" dirty="0" err="1"/>
              <a:t>ora</a:t>
            </a:r>
            <a:r>
              <a:rPr lang="cs-CZ" sz="1600" i="1" dirty="0"/>
              <a:t> </a:t>
            </a:r>
            <a:r>
              <a:rPr lang="cs-CZ" sz="1600" i="1" dirty="0" err="1"/>
              <a:t>iuvenci</a:t>
            </a:r>
            <a:r>
              <a:rPr lang="cs-CZ" sz="1600" i="1" dirty="0"/>
              <a:t>,</a:t>
            </a:r>
            <a:br>
              <a:rPr lang="cs-CZ" sz="1600" i="1" dirty="0"/>
            </a:br>
            <a:r>
              <a:rPr lang="cs-CZ" sz="1600" i="1" dirty="0"/>
              <a:t>qui </a:t>
            </a:r>
            <a:r>
              <a:rPr lang="cs-CZ" sz="1600" i="1" dirty="0" err="1"/>
              <a:t>donum</a:t>
            </a:r>
            <a:r>
              <a:rPr lang="cs-CZ" sz="1600" i="1" dirty="0"/>
              <a:t> </a:t>
            </a:r>
            <a:r>
              <a:rPr lang="cs-CZ" sz="1600" i="1" dirty="0" err="1"/>
              <a:t>adstabat</a:t>
            </a:r>
            <a:r>
              <a:rPr lang="cs-CZ" sz="1600" i="1" dirty="0"/>
              <a:t> </a:t>
            </a:r>
            <a:r>
              <a:rPr lang="cs-CZ" sz="1600" i="1" dirty="0" err="1"/>
              <a:t>pugnae</a:t>
            </a:r>
            <a:r>
              <a:rPr lang="cs-CZ" sz="1600" i="1" dirty="0"/>
              <a:t>, </a:t>
            </a:r>
            <a:r>
              <a:rPr lang="cs-CZ" sz="1600" i="1" dirty="0" err="1"/>
              <a:t>durosque</a:t>
            </a:r>
            <a:r>
              <a:rPr lang="cs-CZ" sz="1600" i="1" dirty="0"/>
              <a:t> </a:t>
            </a:r>
            <a:r>
              <a:rPr lang="cs-CZ" sz="1600" i="1" dirty="0" err="1"/>
              <a:t>reducta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i="1" dirty="0" err="1"/>
              <a:t>libravit</a:t>
            </a:r>
            <a:r>
              <a:rPr lang="cs-CZ" sz="1600" i="1" dirty="0"/>
              <a:t> </a:t>
            </a:r>
            <a:r>
              <a:rPr lang="cs-CZ" sz="1600" i="1" dirty="0" err="1" smtClean="0"/>
              <a:t>dextra</a:t>
            </a:r>
            <a:r>
              <a:rPr lang="cs-CZ" sz="1600" i="1" dirty="0"/>
              <a:t> media inter </a:t>
            </a:r>
            <a:r>
              <a:rPr lang="cs-CZ" sz="1600" i="1" dirty="0" err="1"/>
              <a:t>cornua</a:t>
            </a:r>
            <a:r>
              <a:rPr lang="cs-CZ" sz="1600" i="1" dirty="0"/>
              <a:t> </a:t>
            </a:r>
            <a:r>
              <a:rPr lang="cs-CZ" sz="1600" i="1" dirty="0" err="1"/>
              <a:t>caestus</a:t>
            </a:r>
            <a:r>
              <a:rPr lang="cs-CZ" sz="1600" i="1" dirty="0"/>
              <a:t>,</a:t>
            </a:r>
            <a:br>
              <a:rPr lang="cs-CZ" sz="1600" i="1" dirty="0"/>
            </a:br>
            <a:r>
              <a:rPr lang="cs-CZ" sz="1600" i="1" dirty="0" err="1" smtClean="0"/>
              <a:t>arduus</a:t>
            </a:r>
            <a:r>
              <a:rPr lang="cs-CZ" sz="1600" i="1" dirty="0"/>
              <a:t>, </a:t>
            </a:r>
            <a:r>
              <a:rPr lang="cs-CZ" sz="1600" i="1" dirty="0" err="1"/>
              <a:t>effractoque</a:t>
            </a:r>
            <a:r>
              <a:rPr lang="cs-CZ" sz="1600" i="1" dirty="0"/>
              <a:t> </a:t>
            </a:r>
            <a:r>
              <a:rPr lang="cs-CZ" sz="1600" i="1" dirty="0" err="1"/>
              <a:t>inlisit</a:t>
            </a:r>
            <a:r>
              <a:rPr lang="cs-CZ" sz="1600" i="1" dirty="0"/>
              <a:t> in </a:t>
            </a:r>
            <a:r>
              <a:rPr lang="cs-CZ" sz="1600" i="1" dirty="0" err="1"/>
              <a:t>ossa</a:t>
            </a:r>
            <a:r>
              <a:rPr lang="cs-CZ" sz="1600" i="1" dirty="0"/>
              <a:t> </a:t>
            </a:r>
            <a:r>
              <a:rPr lang="cs-CZ" sz="1600" i="1" dirty="0" err="1"/>
              <a:t>cerebro</a:t>
            </a:r>
            <a:r>
              <a:rPr lang="cs-CZ" sz="1600" i="1" dirty="0"/>
              <a:t>.</a:t>
            </a:r>
            <a:br>
              <a:rPr lang="cs-CZ" sz="1600" i="1" dirty="0"/>
            </a:br>
            <a:r>
              <a:rPr lang="cs-CZ" sz="1600" i="1" dirty="0" err="1"/>
              <a:t>sternitur</a:t>
            </a:r>
            <a:r>
              <a:rPr lang="cs-CZ" sz="1600" i="1" dirty="0"/>
              <a:t> </a:t>
            </a:r>
            <a:r>
              <a:rPr lang="cs-CZ" sz="1600" i="1" dirty="0" err="1"/>
              <a:t>exanimisque</a:t>
            </a:r>
            <a:r>
              <a:rPr lang="cs-CZ" sz="1600" i="1" dirty="0"/>
              <a:t> tremens </a:t>
            </a:r>
            <a:r>
              <a:rPr lang="cs-CZ" sz="1600" i="1" dirty="0" err="1"/>
              <a:t>procumbit</a:t>
            </a:r>
            <a:r>
              <a:rPr lang="cs-CZ" sz="1600" i="1" dirty="0"/>
              <a:t> </a:t>
            </a:r>
            <a:r>
              <a:rPr lang="cs-CZ" sz="1600" i="1" dirty="0" err="1"/>
              <a:t>humi</a:t>
            </a:r>
            <a:r>
              <a:rPr lang="cs-CZ" sz="1600" i="1" dirty="0"/>
              <a:t> </a:t>
            </a:r>
            <a:r>
              <a:rPr lang="cs-CZ" sz="1600" i="1" dirty="0" smtClean="0"/>
              <a:t>bos“</a:t>
            </a:r>
            <a:r>
              <a:rPr lang="cs-CZ" sz="1600" dirty="0" smtClean="0"/>
              <a:t> 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Vergilius </a:t>
            </a:r>
            <a:r>
              <a:rPr 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5.477-481)</a:t>
            </a:r>
            <a:r>
              <a:rPr lang="cs-CZ" sz="1600" dirty="0" smtClean="0"/>
              <a:t>.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4626592" y="184482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600" i="1" dirty="0" smtClean="0"/>
              <a:t>„Potom se obrátil k býku a stanul nad jeho čelem, </a:t>
            </a:r>
          </a:p>
          <a:p>
            <a:pPr algn="ctr"/>
            <a:r>
              <a:rPr lang="cs-CZ" sz="1600" i="1" dirty="0" smtClean="0"/>
              <a:t>který, vítězný dar, tam stál – pak napřáhl ruku, </a:t>
            </a:r>
          </a:p>
          <a:p>
            <a:pPr algn="ctr"/>
            <a:r>
              <a:rPr lang="cs-CZ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tvrdým řemením svým jej praštil </a:t>
            </a:r>
            <a:r>
              <a:rPr lang="cs-CZ" sz="1600" i="1" dirty="0" smtClean="0"/>
              <a:t>do rohů,</a:t>
            </a:r>
          </a:p>
          <a:p>
            <a:pPr algn="ctr"/>
            <a:r>
              <a:rPr lang="cs-CZ" sz="1600" i="1" dirty="0" smtClean="0"/>
              <a:t>vzpřímen zdrtil mu kosti a řemením mozek mu rozbil.</a:t>
            </a:r>
          </a:p>
          <a:p>
            <a:pPr algn="ctr"/>
            <a:r>
              <a:rPr lang="cs-CZ" sz="1600" i="1" dirty="0" smtClean="0"/>
              <a:t>Býk hned bez ducha klesl a chvěje se na zemi lehl“ </a:t>
            </a:r>
          </a:p>
          <a:p>
            <a:pPr algn="ctr"/>
            <a:r>
              <a:rPr lang="cs-CZ" sz="1600" dirty="0"/>
              <a:t>(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O. </a:t>
            </a:r>
            <a:r>
              <a:rPr 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600" dirty="0" smtClean="0"/>
              <a:t>). </a:t>
            </a:r>
            <a:endParaRPr lang="cs-CZ" sz="1600" dirty="0"/>
          </a:p>
        </p:txBody>
      </p:sp>
      <p:pic>
        <p:nvPicPr>
          <p:cNvPr id="1026" name="Picture 2" descr="C:\Users\Jiří\Desktop\složka\Bez názvu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43543"/>
            <a:ext cx="3219450" cy="2852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ří\Desktop\složka\Bez názvu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9" y="110656"/>
            <a:ext cx="3859213" cy="142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7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5636"/>
              </p:ext>
            </p:extLst>
          </p:nvPr>
        </p:nvGraphicFramePr>
        <p:xfrm>
          <a:off x="0" y="6"/>
          <a:ext cx="9144000" cy="6857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51"/>
                <a:gridCol w="7066449"/>
              </a:tblGrid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 dirty="0">
                          <a:effectLst/>
                        </a:rPr>
                        <a:t>data a pořadí her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u="sng">
                          <a:effectLst/>
                        </a:rPr>
                        <a:t>vítězové v πυγμή</a:t>
                      </a:r>
                      <a:r>
                        <a:rPr lang="cs-CZ" sz="800">
                          <a:effectLst/>
                        </a:rPr>
                        <a:t> </a:t>
                      </a:r>
                      <a:r>
                        <a:rPr lang="cs-CZ" sz="800" u="sng">
                          <a:effectLst/>
                        </a:rPr>
                        <a:t>a další údaje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688 př. Kr./ 23.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Onomastos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Smyrny (zavedení 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 do programu her)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672 př. Kr./ 27.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Daippos  z Krotónu (2x)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616 př. Kr./ 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Filétás ze Sybaridy mezi dorostenci (zavedení πυγμή dorostenců)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588 př. Kr./ 48.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Pýthagorás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Samu mezi dorostenci, později známý trenér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572 př. Kr./ 52.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Tísandros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Naxu (4x)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556 př. Kr./ 56.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Dámagétos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ze Sparty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552 př. Kr./ 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Eurymenés ze Samu, svěřenec Pýthagora, masná dieta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544 př. Kr./ 59.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Práxidamantés z Aigíny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520 př. Kr./ 65.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„boxer od pluhu“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Glaukos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Karystu</a:t>
                      </a:r>
                      <a:r>
                        <a:rPr lang="cs-CZ" sz="800" dirty="0">
                          <a:effectLst/>
                        </a:rPr>
                        <a:t>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516 př. Kr./ 66.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Eualkidés z Élidy mezi dorostenci, později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496 př. Kr./ 71.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Ikkos z Epidamnu (ve finálovém ἀγών s Kleomenem z Asypalaie zemřel)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492 př. Kr./ 72.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Filón (Tilón) z Korkýry mezi dorostenci (nebo dromos), později zvítězil i mezi muži, syn boxera Glauka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488 př. Kr./ 73.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Diognétés z Kréty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484 př. Kr./ 74.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Euthýmos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Loker</a:t>
                      </a:r>
                      <a:r>
                        <a:rPr lang="cs-CZ" sz="800" dirty="0">
                          <a:effectLst/>
                        </a:rPr>
                        <a:t> (3x), ve vylučovacím zápase s </a:t>
                      </a:r>
                      <a:r>
                        <a:rPr lang="cs-CZ" sz="800" dirty="0" err="1">
                          <a:effectLst/>
                        </a:rPr>
                        <a:t>Diognétem</a:t>
                      </a:r>
                      <a:r>
                        <a:rPr lang="cs-CZ" sz="800" dirty="0">
                          <a:effectLst/>
                        </a:rPr>
                        <a:t> zemřel boxer Hérakles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480 př. Kr./ 75.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Theagenés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Thasu</a:t>
                      </a:r>
                      <a:r>
                        <a:rPr lang="cs-CZ" sz="800" dirty="0">
                          <a:effectLst/>
                        </a:rPr>
                        <a:t> (2x); ?</a:t>
                      </a:r>
                      <a:r>
                        <a:rPr lang="cs-CZ" sz="800" dirty="0" err="1">
                          <a:effectLst/>
                        </a:rPr>
                        <a:t>phanes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Héraje</a:t>
                      </a:r>
                      <a:r>
                        <a:rPr lang="cs-CZ" sz="800" dirty="0">
                          <a:effectLst/>
                        </a:rPr>
                        <a:t>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476 př. Kr./ 76.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(H)agesidámos z Loker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472 př. Kr./ 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Tellon z Mainalů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468 př. Kr./ 78.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Menalces z Opous; ?nes z Tírynsu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464 př. Kr./ 79.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Diagorás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Rhodu; </a:t>
                      </a:r>
                      <a:r>
                        <a:rPr lang="cs-CZ" sz="800" dirty="0" err="1">
                          <a:effectLst/>
                        </a:rPr>
                        <a:t>Charmidés</a:t>
                      </a:r>
                      <a:r>
                        <a:rPr lang="cs-CZ" sz="800" dirty="0">
                          <a:effectLst/>
                        </a:rPr>
                        <a:t> z Élidy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456 př. Kr./ 81.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Anthropos z ?; Alkainetos z Leprejí mezi dorostenci, později zvítězil i mezi muži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452 př. Kr./ 82.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Aristión z Epidauru; Apollodóros z ?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cs-CZ" sz="800">
                          <a:effectLst/>
                        </a:rPr>
                        <a:t>448 př. Kr./ 83.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Akúsiláos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(</a:t>
                      </a:r>
                      <a:r>
                        <a:rPr lang="cs-CZ" sz="800" dirty="0" err="1">
                          <a:effectLst/>
                        </a:rPr>
                        <a:t>Agesiláos</a:t>
                      </a:r>
                      <a:r>
                        <a:rPr lang="cs-CZ" sz="800" dirty="0">
                          <a:effectLst/>
                        </a:rPr>
                        <a:t>) z Rhodu, syn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r>
                        <a:rPr lang="cs-CZ" sz="800" dirty="0">
                          <a:effectLst/>
                        </a:rPr>
                        <a:t>; </a:t>
                      </a:r>
                      <a:r>
                        <a:rPr lang="cs-CZ" sz="800" dirty="0" err="1">
                          <a:effectLst/>
                        </a:rPr>
                        <a:t>Ariston</a:t>
                      </a:r>
                      <a:r>
                        <a:rPr lang="cs-CZ" sz="800" dirty="0">
                          <a:effectLst/>
                        </a:rPr>
                        <a:t> z A? mezi dorostenci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436 př. Kr./ 86.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Kyniskos z ?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424 př. Kr./ 89.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Hellaníkos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420 př. Kr./ 90.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Theantos z Leprejí mezi dorostenci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396 př. Kr./ 96.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Euklés z Rhodu, vnuk Diagora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392 př. Kr./ 97.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Antipatros z Milétu mezi dorostenci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388 př. Kr./ 98.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Eupolos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Thessálie</a:t>
                      </a:r>
                      <a:r>
                        <a:rPr lang="cs-CZ" sz="800" dirty="0">
                          <a:effectLst/>
                        </a:rPr>
                        <a:t> (vítěz i přes jeho pokutování za uplácení tří soupeřů);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Peisirrhodos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Rhodu mezi dorostenci, vnuk </a:t>
                      </a:r>
                      <a:r>
                        <a:rPr lang="cs-CZ" sz="800" dirty="0" err="1">
                          <a:effectLst/>
                        </a:rPr>
                        <a:t>Diagora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368 př. Kr./ 103.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Satyros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Élidy (2x)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336 př. Kr./ 111.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Dióxippos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/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Dexippos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Athény (vítěz </a:t>
                      </a:r>
                      <a:r>
                        <a:rPr lang="cs-CZ" sz="800" dirty="0" err="1" smtClean="0">
                          <a:effectLst/>
                        </a:rPr>
                        <a:t>ἀκονῖτί</a:t>
                      </a:r>
                      <a:r>
                        <a:rPr lang="cs-CZ" sz="800" dirty="0" smtClean="0">
                          <a:effectLst/>
                        </a:rPr>
                        <a:t>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332 př. Kr./ 112.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Cheilón</a:t>
                      </a:r>
                      <a:r>
                        <a:rPr lang="cs-CZ" sz="800" dirty="0">
                          <a:effectLst/>
                        </a:rPr>
                        <a:t> z Pater (2x)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240 př. Kr./ 135.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„Nezranitelný“ </a:t>
                      </a: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Kleoxénos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7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216 př. Kr./ 141.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Kleitomachos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Théb (2x), vítěz i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na Isthmu v jednom cyklu v 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, π</a:t>
                      </a:r>
                      <a:r>
                        <a:rPr lang="cs-CZ" sz="800" dirty="0" err="1">
                          <a:effectLst/>
                        </a:rPr>
                        <a:t>άλη</a:t>
                      </a:r>
                      <a:r>
                        <a:rPr lang="cs-CZ" sz="800" dirty="0">
                          <a:effectLst/>
                        </a:rPr>
                        <a:t> i 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200 př. Kr./ 145.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Moschos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Kolofónu</a:t>
                      </a:r>
                      <a:r>
                        <a:rPr lang="cs-CZ" sz="800" dirty="0">
                          <a:effectLst/>
                        </a:rPr>
                        <a:t> mezi dorostenci, jediný periodoníkés mezi dorostenci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152 př. Kr./ 157.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Epithersés z Iónie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72 př. Kr./ 177.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Atyanadés z Mysie v Malé Asii, během cesty z Olympie domů umírá v boji s piráty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25 po Kr./ 201.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Démokratés z Magnésie (3x)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49 po Kr./ 207.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Melamkomas z Kárie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57 po Kr./ 209.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Aulos z ? (π</a:t>
                      </a:r>
                      <a:r>
                        <a:rPr lang="cs-CZ" sz="800" dirty="0" err="1">
                          <a:effectLst/>
                        </a:rPr>
                        <a:t>υγμή</a:t>
                      </a:r>
                      <a:r>
                        <a:rPr lang="cs-CZ" sz="800" dirty="0">
                          <a:effectLst/>
                        </a:rPr>
                        <a:t>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61 po Kr./ 210.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Androleos z ? (πυγμή)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89 po Kr./ 217.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Sarapión z Alexandrie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74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93 po Kr./ 218.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solidFill>
                            <a:srgbClr val="C00000"/>
                          </a:solidFill>
                          <a:effectLst/>
                        </a:rPr>
                        <a:t>Hérákleidés</a:t>
                      </a:r>
                      <a:r>
                        <a:rPr lang="cs-CZ" sz="8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Alexandrie (vítěz </a:t>
                      </a:r>
                      <a:r>
                        <a:rPr lang="cs-CZ" sz="800" dirty="0" err="1">
                          <a:effectLst/>
                        </a:rPr>
                        <a:t>ἀκονῖτί</a:t>
                      </a:r>
                      <a:r>
                        <a:rPr lang="cs-CZ" sz="800" dirty="0">
                          <a:effectLst/>
                        </a:rPr>
                        <a:t>, poté zbit rozzuřeným sokem </a:t>
                      </a:r>
                      <a:r>
                        <a:rPr lang="cs-CZ" sz="800" dirty="0" err="1">
                          <a:effectLst/>
                        </a:rPr>
                        <a:t>Apollóniem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Rhantém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smtClean="0">
                          <a:effectLst/>
                        </a:rPr>
                        <a:t>Alexandrie)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7335" algn="l"/>
                        </a:tabLst>
                      </a:pPr>
                      <a:r>
                        <a:rPr lang="cs-CZ" sz="800">
                          <a:effectLst/>
                        </a:rPr>
                        <a:t>125 po Kr./ 226.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Didás z Arsinoitina v Egyptě (vítěz i přes jeho pokutování za dohodu o výsledku s jeho krajanem Sarapammónem) 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141 po Kr./ 230.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Tyllios</a:t>
                      </a:r>
                      <a:r>
                        <a:rPr lang="cs-CZ" sz="800" dirty="0">
                          <a:effectLst/>
                        </a:rPr>
                        <a:t> z </a:t>
                      </a:r>
                      <a:r>
                        <a:rPr lang="cs-CZ" sz="800" dirty="0" err="1">
                          <a:effectLst/>
                        </a:rPr>
                        <a:t>Bithýnie</a:t>
                      </a:r>
                      <a:r>
                        <a:rPr lang="cs-CZ" sz="800" dirty="0">
                          <a:effectLst/>
                        </a:rPr>
                        <a:t> (3x)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149 po Kr./ 232.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Sokratés</a:t>
                      </a:r>
                      <a:r>
                        <a:rPr lang="cs-CZ" sz="800" dirty="0">
                          <a:effectLst/>
                        </a:rPr>
                        <a:t> z ? (neprávem mu bylo odebráno vítězství v πα</a:t>
                      </a:r>
                      <a:r>
                        <a:rPr lang="cs-CZ" sz="800" dirty="0" err="1">
                          <a:effectLst/>
                        </a:rPr>
                        <a:t>γκράτιον</a:t>
                      </a:r>
                      <a:r>
                        <a:rPr lang="cs-CZ" sz="800" dirty="0">
                          <a:effectLst/>
                        </a:rPr>
                        <a:t>, a tím i titul „osmý po Héraklovi“)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  <a:tr h="145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369 po Kr./ 287. OH</a:t>
                      </a:r>
                      <a:endParaRPr lang="cs-CZ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 err="1">
                          <a:effectLst/>
                        </a:rPr>
                        <a:t>Barasdatés</a:t>
                      </a:r>
                      <a:r>
                        <a:rPr lang="cs-CZ" sz="800" dirty="0">
                          <a:effectLst/>
                        </a:rPr>
                        <a:t> či </a:t>
                      </a:r>
                      <a:r>
                        <a:rPr lang="cs-CZ" sz="800" dirty="0" err="1" smtClean="0">
                          <a:solidFill>
                            <a:srgbClr val="C00000"/>
                          </a:solidFill>
                          <a:effectLst/>
                        </a:rPr>
                        <a:t>Varastadés</a:t>
                      </a:r>
                      <a:r>
                        <a:rPr lang="cs-CZ" sz="800" dirty="0" smtClean="0">
                          <a:effectLst/>
                        </a:rPr>
                        <a:t> </a:t>
                      </a:r>
                      <a:r>
                        <a:rPr lang="cs-CZ" sz="800" dirty="0">
                          <a:effectLst/>
                        </a:rPr>
                        <a:t>z </a:t>
                      </a:r>
                      <a:r>
                        <a:rPr lang="cs-CZ" sz="800" dirty="0" err="1">
                          <a:effectLst/>
                        </a:rPr>
                        <a:t>Artaxaly</a:t>
                      </a:r>
                      <a:r>
                        <a:rPr lang="cs-CZ" sz="800" dirty="0">
                          <a:effectLst/>
                        </a:rPr>
                        <a:t> v Arménii (poslední známý olympijský vítěz) </a:t>
                      </a:r>
                      <a:endParaRPr lang="cs-CZ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956" marR="269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2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πυγμή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jeho reflexe v umění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vymezení umění</a:t>
            </a:r>
          </a:p>
          <a:p>
            <a:pPr marL="0" indent="0">
              <a:buNone/>
            </a:pPr>
            <a:endParaRPr lang="cs-CZ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306896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i="1" dirty="0"/>
              <a:t>„Jestliže, zápasníku, máš takový frňák, pak nechoď </a:t>
            </a:r>
            <a:endParaRPr lang="cs-CZ" sz="2800" dirty="0"/>
          </a:p>
          <a:p>
            <a:pPr algn="ctr"/>
            <a:r>
              <a:rPr lang="cs-CZ" sz="2800" i="1" dirty="0"/>
              <a:t>k studánce, také nehleď v hladinu průzračných vod. </a:t>
            </a:r>
            <a:endParaRPr lang="cs-CZ" sz="2800" dirty="0"/>
          </a:p>
          <a:p>
            <a:pPr algn="ctr"/>
            <a:r>
              <a:rPr lang="cs-CZ" sz="2800" i="1" dirty="0"/>
              <a:t>Zemřeš jak Narcis i ty, jak jasně svůj obličej spatříš, </a:t>
            </a:r>
            <a:endParaRPr lang="cs-CZ" sz="2800" dirty="0"/>
          </a:p>
          <a:p>
            <a:pPr algn="ctr"/>
            <a:r>
              <a:rPr lang="cs-CZ" sz="2800" i="1" dirty="0"/>
              <a:t>zemřeš, neboť se na smrt zošklivíš sobě ty sám“</a:t>
            </a:r>
            <a:r>
              <a:rPr lang="cs-CZ" sz="2800" dirty="0"/>
              <a:t> </a:t>
            </a:r>
            <a:endParaRPr lang="cs-CZ" sz="2800" dirty="0" smtClean="0"/>
          </a:p>
          <a:p>
            <a:pPr algn="ctr"/>
            <a:r>
              <a:rPr lang="cs-CZ" sz="2800" dirty="0" smtClean="0"/>
              <a:t>(</a:t>
            </a:r>
            <a:r>
              <a:rPr lang="cs-CZ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Obrázky 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 řeckého </a:t>
            </a:r>
            <a:r>
              <a:rPr lang="cs-CZ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773/ XI 76</a:t>
            </a:r>
            <a:r>
              <a:rPr lang="cs-CZ" sz="2800" dirty="0" smtClean="0"/>
              <a:t>).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801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4004" y="83671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i="1" dirty="0" smtClean="0"/>
              <a:t>„</a:t>
            </a:r>
            <a:r>
              <a:rPr lang="cs-CZ" sz="2400" i="1" dirty="0" err="1" smtClean="0"/>
              <a:t>Tenhleten</a:t>
            </a:r>
            <a:r>
              <a:rPr lang="cs-CZ" sz="2400" i="1" dirty="0" smtClean="0"/>
              <a:t> </a:t>
            </a:r>
            <a:r>
              <a:rPr lang="cs-CZ" sz="2400" i="1" dirty="0" err="1"/>
              <a:t>Olympijec</a:t>
            </a:r>
            <a:r>
              <a:rPr lang="cs-CZ" sz="2400" i="1" dirty="0"/>
              <a:t>, ó </a:t>
            </a:r>
            <a:r>
              <a:rPr lang="cs-CZ" sz="2400" i="1" dirty="0" smtClean="0"/>
              <a:t>císaři </a:t>
            </a:r>
            <a:r>
              <a:rPr lang="cs-CZ" sz="2400" dirty="0" smtClean="0"/>
              <a:t>(Nero – pozn.)</a:t>
            </a:r>
            <a:r>
              <a:rPr lang="cs-CZ" sz="2400" i="1" dirty="0" smtClean="0"/>
              <a:t>, </a:t>
            </a:r>
            <a:r>
              <a:rPr lang="cs-CZ" sz="2400" i="1" dirty="0"/>
              <a:t>míval kdys všecko:</a:t>
            </a:r>
            <a:endParaRPr lang="cs-CZ" sz="2400" dirty="0"/>
          </a:p>
          <a:p>
            <a:pPr algn="ctr"/>
            <a:r>
              <a:rPr lang="cs-CZ" sz="2400" i="1" dirty="0"/>
              <a:t>bradu i víčka i nos, brvy a uší též pár. </a:t>
            </a:r>
            <a:endParaRPr lang="cs-CZ" sz="2400" dirty="0"/>
          </a:p>
          <a:p>
            <a:pPr algn="ctr"/>
            <a:r>
              <a:rPr lang="cs-CZ" sz="2400" i="1" dirty="0"/>
              <a:t>Potom se odborným boxerem stal a ztratil to všechno; </a:t>
            </a:r>
            <a:endParaRPr lang="cs-CZ" sz="2400" dirty="0"/>
          </a:p>
          <a:p>
            <a:pPr algn="ctr"/>
            <a:r>
              <a:rPr lang="cs-CZ" sz="2400" i="1" dirty="0"/>
              <a:t>dokonce ztratil i podíl z dědictví po otci svém. </a:t>
            </a:r>
            <a:endParaRPr lang="cs-CZ" sz="2400" dirty="0"/>
          </a:p>
          <a:p>
            <a:pPr algn="ctr"/>
            <a:r>
              <a:rPr lang="cs-CZ" sz="2400" i="1" dirty="0" err="1"/>
              <a:t>Přišelť</a:t>
            </a:r>
            <a:r>
              <a:rPr lang="cs-CZ" sz="2400" i="1" dirty="0"/>
              <a:t> mu na soud bratr a jeho tam předložil obraz: </a:t>
            </a:r>
            <a:endParaRPr lang="cs-CZ" sz="2400" dirty="0"/>
          </a:p>
          <a:p>
            <a:pPr algn="ctr"/>
            <a:r>
              <a:rPr lang="cs-CZ" sz="2400" i="1" dirty="0"/>
              <a:t>za cizího byl uznán – </a:t>
            </a:r>
            <a:r>
              <a:rPr lang="cs-CZ" sz="2400" i="1" dirty="0" err="1"/>
              <a:t>nebylť</a:t>
            </a:r>
            <a:r>
              <a:rPr lang="cs-CZ" sz="2400" i="1" dirty="0"/>
              <a:t> mu podoben nic</a:t>
            </a:r>
            <a:r>
              <a:rPr lang="cs-CZ" sz="2400" i="1" dirty="0" smtClean="0"/>
              <a:t>!“ </a:t>
            </a:r>
            <a:endParaRPr lang="cs-CZ" sz="2400" dirty="0" smtClean="0"/>
          </a:p>
          <a:p>
            <a:pPr algn="ctr"/>
            <a:r>
              <a:rPr lang="cs-CZ" sz="2400" i="1" dirty="0" smtClean="0"/>
              <a:t> </a:t>
            </a:r>
            <a:endParaRPr lang="cs-CZ" sz="2400" dirty="0" smtClean="0"/>
          </a:p>
          <a:p>
            <a:pPr algn="ctr"/>
            <a:r>
              <a:rPr lang="cs-CZ" sz="2400" i="1" dirty="0" smtClean="0"/>
              <a:t>„Odysseus </a:t>
            </a:r>
            <a:r>
              <a:rPr lang="cs-CZ" sz="2400" i="1" dirty="0"/>
              <a:t>dvacet let byl v cizině, když se však šťastně </a:t>
            </a:r>
            <a:endParaRPr lang="cs-CZ" sz="2400" dirty="0"/>
          </a:p>
          <a:p>
            <a:pPr algn="ctr"/>
            <a:r>
              <a:rPr lang="cs-CZ" sz="2400" i="1" dirty="0"/>
              <a:t>vrátil, poznal ho pes, jakmile uviděl jej. </a:t>
            </a:r>
            <a:endParaRPr lang="cs-CZ" sz="2400" dirty="0"/>
          </a:p>
          <a:p>
            <a:pPr algn="ctr"/>
            <a:r>
              <a:rPr lang="cs-CZ" sz="2400" i="1" dirty="0"/>
              <a:t>Tebe však, </a:t>
            </a:r>
            <a:r>
              <a:rPr lang="cs-CZ" sz="2400" i="1" dirty="0" err="1"/>
              <a:t>Stratofonte</a:t>
            </a:r>
            <a:r>
              <a:rPr lang="cs-CZ" sz="2400" i="1" dirty="0"/>
              <a:t>, </a:t>
            </a:r>
            <a:r>
              <a:rPr lang="cs-CZ" sz="2400" i="1" dirty="0" err="1"/>
              <a:t>kdyžs</a:t>
            </a:r>
            <a:r>
              <a:rPr lang="cs-CZ" sz="2400" i="1" dirty="0"/>
              <a:t> bojoval několik hodin, </a:t>
            </a:r>
            <a:endParaRPr lang="cs-CZ" sz="2400" dirty="0"/>
          </a:p>
          <a:p>
            <a:pPr algn="ctr"/>
            <a:r>
              <a:rPr lang="cs-CZ" sz="2400" i="1" dirty="0"/>
              <a:t>nepozná celá tvá obec, neřku-li nějaký pes. </a:t>
            </a:r>
            <a:endParaRPr lang="cs-CZ" sz="2400" dirty="0"/>
          </a:p>
          <a:p>
            <a:pPr algn="ctr"/>
            <a:r>
              <a:rPr lang="cs-CZ" sz="2400" i="1" dirty="0"/>
              <a:t>Libo-</a:t>
            </a:r>
            <a:r>
              <a:rPr lang="cs-CZ" sz="2400" i="1" dirty="0" err="1"/>
              <a:t>li</a:t>
            </a:r>
            <a:r>
              <a:rPr lang="cs-CZ" sz="2400" i="1" dirty="0"/>
              <a:t>, v zrcadle zhlédni svůj obličej! Zajisté řekneš: </a:t>
            </a:r>
            <a:endParaRPr lang="cs-CZ" sz="2400" dirty="0"/>
          </a:p>
          <a:p>
            <a:pPr algn="ctr"/>
            <a:r>
              <a:rPr lang="cs-CZ" sz="2400" i="1" dirty="0"/>
              <a:t>‚Probůh, to že má být </a:t>
            </a:r>
            <a:r>
              <a:rPr lang="cs-CZ" sz="2400" i="1" dirty="0" err="1"/>
              <a:t>Stratofon</a:t>
            </a:r>
            <a:r>
              <a:rPr lang="cs-CZ" sz="2400" i="1" dirty="0"/>
              <a:t>? To není on!‘“</a:t>
            </a:r>
            <a:r>
              <a:rPr lang="cs-CZ" sz="2400" dirty="0"/>
              <a:t> </a:t>
            </a:r>
            <a:endParaRPr lang="cs-CZ" sz="2400" dirty="0" smtClean="0"/>
          </a:p>
          <a:p>
            <a:pPr algn="ctr"/>
            <a:r>
              <a:rPr lang="cs-CZ" sz="2400" dirty="0" smtClean="0"/>
              <a:t>(</a:t>
            </a:r>
            <a:r>
              <a:rPr lang="cs-CZ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Řecká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lyrika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B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Lúkillios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1-2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0" y="188000"/>
            <a:ext cx="9138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Zohavený </a:t>
            </a:r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pěstní zápasník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047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4510" y="3501008"/>
            <a:ext cx="9173019" cy="3329492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 smtClean="0"/>
              <a:t>„</a:t>
            </a:r>
            <a:r>
              <a:rPr lang="cs-CZ" sz="2800" i="1" dirty="0" smtClean="0"/>
              <a:t>Když tedy pozvedli pěstě, hned </a:t>
            </a:r>
            <a:r>
              <a:rPr lang="cs-CZ" sz="2800" i="1" dirty="0" err="1" smtClean="0"/>
              <a:t>Iros</a:t>
            </a:r>
            <a:r>
              <a:rPr lang="cs-CZ" sz="2800" i="1" dirty="0" smtClean="0"/>
              <a:t> ho udeřil v pravé </a:t>
            </a:r>
          </a:p>
          <a:p>
            <a:pPr marL="0" indent="0" algn="ctr">
              <a:buNone/>
            </a:pPr>
            <a:r>
              <a:rPr lang="cs-CZ" sz="2800" i="1" dirty="0" smtClean="0"/>
              <a:t>rameno, on zas jeho v týl pod uchem udeřil, kosti </a:t>
            </a:r>
          </a:p>
          <a:p>
            <a:pPr marL="0" indent="0" algn="ctr">
              <a:buNone/>
            </a:pPr>
            <a:r>
              <a:rPr lang="cs-CZ" sz="2800" i="1" dirty="0" smtClean="0"/>
              <a:t>vrazil mu dovnitř a rudá krev hned vyhrkla ústy. </a:t>
            </a:r>
          </a:p>
          <a:p>
            <a:pPr marL="0" indent="0" algn="ctr">
              <a:buNone/>
            </a:pPr>
            <a:r>
              <a:rPr lang="cs-CZ" sz="2800" i="1" dirty="0" smtClean="0"/>
              <a:t>Zařičel, do prachu padl, stisk bolestí zuby a prudce </a:t>
            </a:r>
          </a:p>
          <a:p>
            <a:pPr marL="0" indent="0" algn="ctr">
              <a:buNone/>
            </a:pPr>
            <a:r>
              <a:rPr lang="cs-CZ" sz="2800" i="1" dirty="0" err="1" smtClean="0"/>
              <a:t>patama</a:t>
            </a:r>
            <a:r>
              <a:rPr lang="cs-CZ" sz="2800" i="1" dirty="0" smtClean="0"/>
              <a:t> do země tloukl</a:t>
            </a:r>
            <a:r>
              <a:rPr lang="cs-CZ" sz="2800" dirty="0" smtClean="0"/>
              <a:t>“ (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překlad R. Mertlík</a:t>
            </a:r>
            <a:r>
              <a:rPr lang="cs-CZ" sz="2800" dirty="0" smtClean="0"/>
              <a:t>). </a:t>
            </a:r>
            <a:endParaRPr lang="cs-CZ" sz="2800" i="1" dirty="0" smtClean="0"/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-8740" y="33265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Ὅ</a:t>
            </a:r>
            <a:r>
              <a:rPr lang="el-G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μηρος</a:t>
            </a:r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Ὀδύσσεια</a:t>
            </a:r>
            <a:r>
              <a:rPr lang="el-GR" sz="2800" b="1" dirty="0">
                <a:solidFill>
                  <a:srgbClr val="C00000"/>
                </a:solidFill>
              </a:rPr>
              <a:t> 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18.95-99:</a:t>
            </a:r>
          </a:p>
          <a:p>
            <a:pPr algn="ctr"/>
            <a:endParaRPr lang="cs-CZ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800" i="1" dirty="0" smtClean="0"/>
              <a:t>„δὴ</a:t>
            </a:r>
            <a:r>
              <a:rPr lang="cs-CZ" sz="2800" i="1" dirty="0"/>
              <a:t> </a:t>
            </a:r>
            <a:r>
              <a:rPr lang="cs-CZ" sz="2800" i="1" dirty="0" err="1"/>
              <a:t>τότ</a:t>
            </a:r>
            <a:r>
              <a:rPr lang="cs-CZ" sz="2800" i="1" dirty="0"/>
              <a:t>᾽ </a:t>
            </a:r>
            <a:r>
              <a:rPr lang="cs-CZ" sz="2800" i="1" dirty="0" err="1" smtClean="0"/>
              <a:t>ἀν</a:t>
            </a:r>
            <a:r>
              <a:rPr lang="cs-CZ" sz="2800" i="1" dirty="0" smtClean="0"/>
              <a:t>ασχομένω</a:t>
            </a:r>
            <a:r>
              <a:rPr lang="cs-CZ" sz="2800" i="1" dirty="0"/>
              <a:t> </a:t>
            </a:r>
            <a:r>
              <a:rPr lang="cs-CZ" sz="2800" i="1" dirty="0" smtClean="0"/>
              <a:t>ὁ</a:t>
            </a:r>
            <a:r>
              <a:rPr lang="cs-CZ" sz="2800" i="1" dirty="0"/>
              <a:t> μὲν ἤλασε δεξιὸν ὦμον</a:t>
            </a:r>
            <a:br>
              <a:rPr lang="cs-CZ" sz="2800" i="1" dirty="0"/>
            </a:br>
            <a:r>
              <a:rPr lang="cs-CZ" sz="2800" i="1" dirty="0"/>
              <a:t>Ἶρος, ὁ δ᾽ αὐχέν᾽ ἔλασσεν ὑπ᾽ οὔατος, ὀστέα δ᾽ εἴσω</a:t>
            </a:r>
            <a:br>
              <a:rPr lang="cs-CZ" sz="2800" i="1" dirty="0"/>
            </a:br>
            <a:r>
              <a:rPr lang="cs-CZ" sz="2800" i="1" dirty="0"/>
              <a:t>ἔθλασεν: αὐτίκα δ᾽ ἦλθε κατὰ στόμα φοίνιον αἷμα,</a:t>
            </a:r>
            <a:br>
              <a:rPr lang="cs-CZ" sz="2800" i="1" dirty="0"/>
            </a:br>
            <a:r>
              <a:rPr lang="cs-CZ" sz="2800" i="1" dirty="0"/>
              <a:t>κὰδ δ᾽ ἔπεσ᾽ ἐν κονίῃσι μακών, σὺν δ᾽ ἤλασ</a:t>
            </a:r>
            <a:r>
              <a:rPr lang="cs-CZ" sz="2800" i="1" dirty="0" smtClean="0"/>
              <a:t>᾽</a:t>
            </a:r>
            <a:r>
              <a:rPr lang="cs-CZ" sz="2800" i="1" dirty="0"/>
              <a:t> </a:t>
            </a:r>
            <a:r>
              <a:rPr lang="cs-CZ" sz="2800" i="1" dirty="0" smtClean="0"/>
              <a:t>ὀδόντας</a:t>
            </a:r>
            <a:r>
              <a:rPr lang="cs-CZ" sz="2800" i="1" dirty="0"/>
              <a:t/>
            </a:r>
            <a:br>
              <a:rPr lang="cs-CZ" sz="2800" i="1" dirty="0"/>
            </a:br>
            <a:r>
              <a:rPr lang="cs-CZ" sz="2800" i="1" dirty="0"/>
              <a:t>λακτίζων </a:t>
            </a:r>
            <a:r>
              <a:rPr lang="cs-CZ" sz="2800" i="1" dirty="0" smtClean="0"/>
              <a:t>ποσὶ</a:t>
            </a:r>
            <a:r>
              <a:rPr lang="cs-CZ" sz="2800" i="1" dirty="0"/>
              <a:t> </a:t>
            </a:r>
            <a:r>
              <a:rPr lang="cs-CZ" sz="2800" i="1" dirty="0" smtClean="0"/>
              <a:t>γαῖαν.“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-8740" y="6196662"/>
            <a:ext cx="5139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/>
              <a:t>král </a:t>
            </a:r>
            <a:r>
              <a:rPr lang="cs-CZ" b="1" dirty="0" err="1"/>
              <a:t>Faiáků</a:t>
            </a:r>
            <a:r>
              <a:rPr lang="cs-CZ" b="1" dirty="0"/>
              <a:t> </a:t>
            </a:r>
            <a:r>
              <a:rPr lang="cs-CZ" b="1" dirty="0" err="1" smtClean="0"/>
              <a:t>Alkinoos</a:t>
            </a:r>
            <a:endParaRPr lang="cs-CZ" b="1" dirty="0" smtClean="0"/>
          </a:p>
          <a:p>
            <a:pPr marL="742950" lvl="1" indent="-285750">
              <a:buFontTx/>
              <a:buChar char="-"/>
            </a:pPr>
            <a:r>
              <a:rPr lang="cs-CZ" dirty="0" smtClean="0"/>
              <a:t>O x </a:t>
            </a:r>
            <a:r>
              <a:rPr lang="cs-CZ" dirty="0" err="1" smtClean="0"/>
              <a:t>Láodamás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223" y="400110"/>
            <a:ext cx="4432207" cy="64578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300" b="1" i="1" dirty="0" smtClean="0"/>
              <a:t>„</a:t>
            </a:r>
            <a:r>
              <a:rPr lang="el-GR" sz="1300" b="1" i="1" dirty="0" smtClean="0"/>
              <a:t>οἱ</a:t>
            </a:r>
            <a:r>
              <a:rPr lang="el-GR" sz="1300" b="1" i="1" dirty="0"/>
              <a:t> δ᾽ ἐπεὶ οὖν ἱμᾶσι διασταδὸν ἠρτύναντο, </a:t>
            </a:r>
            <a:br>
              <a:rPr lang="el-GR" sz="1300" b="1" i="1" dirty="0"/>
            </a:br>
            <a:r>
              <a:rPr lang="el-GR" sz="1300" b="1" i="1" dirty="0"/>
              <a:t>αὐτίκ᾽ ἀνασχόμενοι ῥεθέων προπάροιθε βαρείας </a:t>
            </a:r>
            <a:br>
              <a:rPr lang="el-GR" sz="1300" b="1" i="1" dirty="0"/>
            </a:br>
            <a:r>
              <a:rPr lang="el-GR" sz="1300" b="1" i="1" dirty="0"/>
              <a:t>χεῖρας, ἐπ᾽ ἀλλήλοισι μένος φέρον ἀντιόωντες. </a:t>
            </a:r>
            <a:br>
              <a:rPr lang="el-GR" sz="1300" b="1" i="1" dirty="0"/>
            </a:br>
            <a:r>
              <a:rPr lang="el-GR" sz="1300" b="1" i="1" dirty="0" smtClean="0"/>
              <a:t>ἔνθα</a:t>
            </a:r>
            <a:r>
              <a:rPr lang="el-GR" sz="1300" b="1" i="1" dirty="0"/>
              <a:t> δὲ Βεβρύκων μὲν </a:t>
            </a:r>
            <a:r>
              <a:rPr lang="el-GR" sz="1300" b="1" i="1" dirty="0" smtClean="0"/>
              <a:t>ἄναξ,</a:t>
            </a:r>
            <a:r>
              <a:rPr lang="el-GR" sz="1300" b="1" i="1" dirty="0"/>
              <a:t> ἅ τε </a:t>
            </a:r>
            <a:r>
              <a:rPr lang="el-GR" sz="1300" b="1" i="1" dirty="0" smtClean="0"/>
              <a:t>κῦμα</a:t>
            </a:r>
            <a:r>
              <a:rPr lang="el-GR" sz="1300" b="1" i="1" dirty="0"/>
              <a:t> θαλάσσης </a:t>
            </a:r>
            <a:br>
              <a:rPr lang="el-GR" sz="1300" b="1" i="1" dirty="0"/>
            </a:br>
            <a:r>
              <a:rPr lang="el-GR" sz="1300" b="1" i="1" dirty="0"/>
              <a:t>τρηχὺ θοὴν ἐπὶ νῆα κορύσσεται, ἡ δ᾽ ὑπὸ </a:t>
            </a:r>
            <a:r>
              <a:rPr lang="el-GR" sz="1300" b="1" i="1" dirty="0" smtClean="0"/>
              <a:t>τυτθὸν</a:t>
            </a:r>
            <a:r>
              <a:rPr lang="el-GR" sz="1300" b="1" i="1" dirty="0"/>
              <a:t/>
            </a:r>
            <a:br>
              <a:rPr lang="el-GR" sz="1300" b="1" i="1" dirty="0"/>
            </a:br>
            <a:r>
              <a:rPr lang="el-GR" sz="1300" b="1" i="1" dirty="0"/>
              <a:t>ἰδρείῃ πυκινοῖο κυβερνητῆρος ἀλύσκει, </a:t>
            </a:r>
            <a:br>
              <a:rPr lang="el-GR" sz="1300" b="1" i="1" dirty="0"/>
            </a:br>
            <a:r>
              <a:rPr lang="el-GR" sz="1300" b="1" i="1" dirty="0"/>
              <a:t>ἱεμένου φορέεσθαι ἔσω τοίχοιο κλύδωνος, </a:t>
            </a:r>
            <a:br>
              <a:rPr lang="el-GR" sz="1300" b="1" i="1" dirty="0"/>
            </a:br>
            <a:r>
              <a:rPr lang="el-GR" sz="1300" b="1" i="1" dirty="0"/>
              <a:t>ὧς ὅγε Τυνδαρίδην φοβέων ἕπετ᾽, οὐδέ μιν εἴα </a:t>
            </a:r>
            <a:br>
              <a:rPr lang="el-GR" sz="1300" b="1" i="1" dirty="0"/>
            </a:br>
            <a:r>
              <a:rPr lang="el-GR" sz="1300" b="1" i="1" dirty="0" smtClean="0"/>
              <a:t>δηθύνειν</a:t>
            </a:r>
            <a:r>
              <a:rPr lang="el-GR" sz="1300" b="1" i="1" dirty="0"/>
              <a:t>. ὁ δ᾽ ἄρ᾽ αἰὲν ἀνούτατος ἣν διὰ μῆτιν </a:t>
            </a:r>
            <a:br>
              <a:rPr lang="el-GR" sz="1300" b="1" i="1" dirty="0"/>
            </a:br>
            <a:r>
              <a:rPr lang="el-GR" sz="1300" b="1" i="1" dirty="0"/>
              <a:t>ἀίσσοντ᾽ ἀλέεινεν: ἀπηνέα δ᾽ αἶψα νοήσας </a:t>
            </a:r>
            <a:br>
              <a:rPr lang="el-GR" sz="1300" b="1" i="1" dirty="0"/>
            </a:br>
            <a:r>
              <a:rPr lang="el-GR" sz="1300" b="1" i="1" dirty="0"/>
              <a:t>πυγμαχίην, ᾗ κάρτος ἀάατος, ᾗ τε χερείων, </a:t>
            </a:r>
            <a:br>
              <a:rPr lang="el-GR" sz="1300" b="1" i="1" dirty="0"/>
            </a:br>
            <a:r>
              <a:rPr lang="el-GR" sz="1300" b="1" i="1" dirty="0"/>
              <a:t>στῆ </a:t>
            </a:r>
            <a:r>
              <a:rPr lang="el-GR" sz="1300" b="1" i="1" dirty="0" smtClean="0"/>
              <a:t>ῤ̔</a:t>
            </a:r>
            <a:r>
              <a:rPr lang="cs-CZ" sz="1300" b="1" i="1" dirty="0"/>
              <a:t> </a:t>
            </a:r>
            <a:r>
              <a:rPr lang="el-GR" sz="1300" b="1" i="1" dirty="0" smtClean="0"/>
              <a:t>ἄμοτον</a:t>
            </a:r>
            <a:r>
              <a:rPr lang="el-GR" sz="1300" b="1" i="1" dirty="0"/>
              <a:t> καὶ χερσὶν ἐναντία χεῖρας ἔμιξεν. </a:t>
            </a:r>
            <a:br>
              <a:rPr lang="el-GR" sz="1300" b="1" i="1" dirty="0"/>
            </a:br>
            <a:r>
              <a:rPr lang="el-GR" sz="1300" b="1" i="1" dirty="0"/>
              <a:t>ὡς δ᾽ ὅτε νήια δοῦρα θοοῖς ἀντίξοα γόμφοις </a:t>
            </a:r>
            <a:br>
              <a:rPr lang="el-GR" sz="1300" b="1" i="1" dirty="0"/>
            </a:br>
            <a:r>
              <a:rPr lang="el-GR" sz="1300" b="1" i="1" dirty="0" smtClean="0"/>
              <a:t>ἀνέρες</a:t>
            </a:r>
            <a:r>
              <a:rPr lang="el-GR" sz="1300" b="1" i="1" dirty="0"/>
              <a:t> ὑληουργοὶ ἐπιβλήδην ἐλάοντες </a:t>
            </a:r>
            <a:br>
              <a:rPr lang="el-GR" sz="1300" b="1" i="1" dirty="0"/>
            </a:br>
            <a:r>
              <a:rPr lang="el-GR" sz="1300" b="1" i="1" dirty="0"/>
              <a:t>θείνωσι σφύρῃσιν, ἐπ᾽ ἄλλῳ δ᾽ ἄλλος ἄηται </a:t>
            </a:r>
            <a:br>
              <a:rPr lang="el-GR" sz="1300" b="1" i="1" dirty="0"/>
            </a:br>
            <a:r>
              <a:rPr lang="el-GR" sz="1300" b="1" i="1" dirty="0"/>
              <a:t>δοῦπος ἄδην: ὧς τοῖσι παρήιά τ᾽ ἀμφοτέρωθεν </a:t>
            </a:r>
            <a:br>
              <a:rPr lang="el-GR" sz="1300" b="1" i="1" dirty="0"/>
            </a:br>
            <a:r>
              <a:rPr lang="el-GR" sz="1300" b="1" i="1" dirty="0"/>
              <a:t>καὶ γένυες κτύπεον: βρυχὴ δ᾽ ὑπετέλλετ᾽ ὀδόντων </a:t>
            </a:r>
            <a:br>
              <a:rPr lang="el-GR" sz="1300" b="1" i="1" dirty="0"/>
            </a:br>
            <a:r>
              <a:rPr lang="el-GR" sz="1300" b="1" i="1" dirty="0"/>
              <a:t>ἄσπετος, οὐδ᾽ ἔλληξαν ἐπισταδὸν οὐτάζοντες, </a:t>
            </a:r>
            <a:br>
              <a:rPr lang="el-GR" sz="1300" b="1" i="1" dirty="0"/>
            </a:br>
            <a:r>
              <a:rPr lang="el-GR" sz="1300" b="1" i="1" dirty="0" smtClean="0"/>
              <a:t>ἔστε</a:t>
            </a:r>
            <a:r>
              <a:rPr lang="el-GR" sz="1300" b="1" i="1" dirty="0"/>
              <a:t> περ οὐλοὸν ἆσθμα καὶ </a:t>
            </a:r>
            <a:r>
              <a:rPr lang="el-GR" sz="1300" b="1" i="1" dirty="0" smtClean="0"/>
              <a:t>ἀμφοτέρους</a:t>
            </a:r>
            <a:r>
              <a:rPr lang="cs-CZ" sz="1300" b="1" i="1" dirty="0"/>
              <a:t> </a:t>
            </a:r>
            <a:r>
              <a:rPr lang="el-GR" sz="1300" b="1" i="1" dirty="0" smtClean="0"/>
              <a:t>ἐδάμασσεν</a:t>
            </a:r>
            <a:r>
              <a:rPr lang="el-GR" sz="1300" b="1" i="1" dirty="0"/>
              <a:t>. </a:t>
            </a:r>
            <a:br>
              <a:rPr lang="el-GR" sz="1300" b="1" i="1" dirty="0"/>
            </a:br>
            <a:r>
              <a:rPr lang="el-GR" sz="1300" b="1" i="1" dirty="0"/>
              <a:t>στάντε δὲ βαιὸν ἄπωθεν ἀπωμόρξαντο μετώπων </a:t>
            </a:r>
            <a:br>
              <a:rPr lang="el-GR" sz="1300" b="1" i="1" dirty="0"/>
            </a:br>
            <a:r>
              <a:rPr lang="el-GR" sz="1300" b="1" i="1" dirty="0"/>
              <a:t>ἱδρῶ ἅλις, καματηρὸν ἀυτμένα φυσιόωντε. </a:t>
            </a:r>
            <a:br>
              <a:rPr lang="el-GR" sz="1300" b="1" i="1" dirty="0"/>
            </a:br>
            <a:r>
              <a:rPr lang="el-GR" sz="1300" b="1" i="1" dirty="0"/>
              <a:t>ἂψ δ᾽ αὖτις συνόρουσαν ἐναντίοι, ἠύτε ταύρω </a:t>
            </a:r>
            <a:br>
              <a:rPr lang="el-GR" sz="1300" b="1" i="1" dirty="0"/>
            </a:br>
            <a:r>
              <a:rPr lang="el-GR" sz="1300" b="1" i="1" dirty="0"/>
              <a:t>φορβάδος ἀμφὶ βοὸς κεκοτηότε δηριάασθον. </a:t>
            </a:r>
            <a:br>
              <a:rPr lang="el-GR" sz="1300" b="1" i="1" dirty="0"/>
            </a:br>
            <a:r>
              <a:rPr lang="el-GR" sz="1300" b="1" i="1" dirty="0" smtClean="0"/>
              <a:t>ἔνθα</a:t>
            </a:r>
            <a:r>
              <a:rPr lang="el-GR" sz="1300" b="1" i="1" dirty="0"/>
              <a:t> δ᾽ ἔπειτ᾽ Ἄμυκος μὲν ἐπ᾽ ἀκροτάτοισιν ἀερθείς, </a:t>
            </a:r>
            <a:br>
              <a:rPr lang="el-GR" sz="1300" b="1" i="1" dirty="0"/>
            </a:br>
            <a:r>
              <a:rPr lang="el-GR" sz="1300" b="1" i="1" dirty="0"/>
              <a:t>βουτύπος οἷα, πόδεσσι τανύσσατο, κὰδ δὲ βαρεῖαν </a:t>
            </a:r>
            <a:br>
              <a:rPr lang="el-GR" sz="1300" b="1" i="1" dirty="0"/>
            </a:br>
            <a:r>
              <a:rPr lang="el-GR" sz="1300" b="1" i="1" dirty="0"/>
              <a:t>χεῖρ᾽ ἐπὶ οἷ πελέμιξεν: ὁ δ᾽ ἀίξαντος ὑπέστη, </a:t>
            </a:r>
            <a:br>
              <a:rPr lang="el-GR" sz="1300" b="1" i="1" dirty="0"/>
            </a:br>
            <a:r>
              <a:rPr lang="el-GR" sz="1300" b="1" i="1" dirty="0"/>
              <a:t>κρᾶτα παρακλίνας, ὤμῳ δ᾽ ἀνεδέξατο πῆχυν </a:t>
            </a:r>
            <a:br>
              <a:rPr lang="el-GR" sz="1300" b="1" i="1" dirty="0"/>
            </a:br>
            <a:r>
              <a:rPr lang="el-GR" sz="1300" b="1" i="1" dirty="0"/>
              <a:t>τυτθόν: ὁ δ᾽ ἄγχ᾽ αὐτοῖο παρὲκ γόνυ γουνὸς ἀμσίβων </a:t>
            </a:r>
            <a:br>
              <a:rPr lang="el-GR" sz="1300" b="1" i="1" dirty="0"/>
            </a:br>
            <a:r>
              <a:rPr lang="el-GR" sz="1300" b="1" i="1" dirty="0" smtClean="0"/>
              <a:t>κόψε</a:t>
            </a:r>
            <a:r>
              <a:rPr lang="el-GR" sz="1300" b="1" i="1" dirty="0"/>
              <a:t> </a:t>
            </a:r>
            <a:r>
              <a:rPr lang="el-GR" sz="1300" b="1" i="1" dirty="0" smtClean="0"/>
              <a:t>μεταΐγδην</a:t>
            </a:r>
            <a:r>
              <a:rPr lang="el-GR" sz="1300" b="1" i="1" dirty="0"/>
              <a:t> ὑπὲρ οὔατος, ὀστέα δ᾽ εἴσω </a:t>
            </a:r>
            <a:br>
              <a:rPr lang="el-GR" sz="1300" b="1" i="1" dirty="0"/>
            </a:br>
            <a:r>
              <a:rPr lang="el-GR" sz="1300" b="1" i="1" dirty="0"/>
              <a:t>ῥῆξεν: ὁ δ᾽ ἀμφ᾽ ὀδύνῃ γνὺξ ἤριπεν: οἱ δ᾽ ἰάχησαν </a:t>
            </a:r>
            <a:br>
              <a:rPr lang="el-GR" sz="1300" b="1" i="1" dirty="0"/>
            </a:br>
            <a:r>
              <a:rPr lang="el-GR" sz="1300" b="1" i="1" dirty="0"/>
              <a:t>ἥρωες Μινύαι: τοῦ δ᾽ ἀθρόος ἔκχυτο θυμός. </a:t>
            </a:r>
            <a:br>
              <a:rPr lang="el-GR" sz="1300" b="1" i="1" dirty="0"/>
            </a:br>
            <a:r>
              <a:rPr lang="el-GR" sz="1300" b="1" i="1" dirty="0"/>
              <a:t>οὐδ᾽ ἄρα Βέβρυκες ἄνδρες ἀφείδησαν </a:t>
            </a:r>
            <a:r>
              <a:rPr lang="el-GR" sz="1300" b="1" i="1" dirty="0" smtClean="0"/>
              <a:t>βασιλῆος</a:t>
            </a:r>
            <a:r>
              <a:rPr lang="cs-CZ" sz="1300" b="1" i="1" dirty="0" smtClean="0"/>
              <a:t>.“</a:t>
            </a:r>
            <a:endParaRPr lang="cs-CZ" sz="1300" b="1" i="1" dirty="0"/>
          </a:p>
        </p:txBody>
      </p:sp>
      <p:sp>
        <p:nvSpPr>
          <p:cNvPr id="4" name="Obdélník 3"/>
          <p:cNvSpPr/>
          <p:nvPr/>
        </p:nvSpPr>
        <p:spPr>
          <a:xfrm>
            <a:off x="3923928" y="400110"/>
            <a:ext cx="5220072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300" b="1" i="1" dirty="0" smtClean="0"/>
              <a:t>„Když pak si řemeny oba již schystali vzdáleni sebe,</a:t>
            </a:r>
          </a:p>
          <a:p>
            <a:pPr algn="ctr"/>
            <a:r>
              <a:rPr lang="cs-CZ" sz="1300" b="1" i="1" dirty="0"/>
              <a:t>i</a:t>
            </a:r>
            <a:r>
              <a:rPr lang="cs-CZ" sz="1300" b="1" i="1" dirty="0" smtClean="0"/>
              <a:t>hned pozvedli vzhůru a před tváře ruce své těžké, </a:t>
            </a:r>
          </a:p>
          <a:p>
            <a:pPr algn="ctr"/>
            <a:r>
              <a:rPr lang="cs-CZ" sz="1300" b="1" i="1" dirty="0" smtClean="0"/>
              <a:t>mužně se berouce vpřed, vstříc navzájem nesouce sílu.</a:t>
            </a:r>
          </a:p>
          <a:p>
            <a:pPr algn="ctr"/>
            <a:r>
              <a:rPr lang="cs-CZ" sz="1300" b="1" i="1" dirty="0" smtClean="0"/>
              <a:t>Tu hned </a:t>
            </a:r>
            <a:r>
              <a:rPr lang="cs-CZ" sz="1300" b="1" i="1" dirty="0" err="1" smtClean="0"/>
              <a:t>Bebryků</a:t>
            </a:r>
            <a:r>
              <a:rPr lang="cs-CZ" sz="1300" b="1" i="1" dirty="0" smtClean="0"/>
              <a:t> vládce, – jak na moři ohromná vlna</a:t>
            </a:r>
          </a:p>
          <a:p>
            <a:pPr algn="ctr"/>
            <a:r>
              <a:rPr lang="cs-CZ" sz="1300" b="1" i="1" dirty="0" smtClean="0"/>
              <a:t>s prudkostí valí se na rychlou loď, leč zkušený lodník</a:t>
            </a:r>
          </a:p>
          <a:p>
            <a:pPr algn="ctr"/>
            <a:r>
              <a:rPr lang="cs-CZ" sz="1300" b="1" i="1" dirty="0" smtClean="0"/>
              <a:t>uhne s ní poněkud stranou, neb pozorně kormidlem vládne, </a:t>
            </a:r>
          </a:p>
          <a:p>
            <a:pPr algn="ctr"/>
            <a:r>
              <a:rPr lang="cs-CZ" sz="1300" b="1" i="1" dirty="0" smtClean="0"/>
              <a:t>vlna ač často jí hrozí, že do boku jejího vrazí, – </a:t>
            </a:r>
          </a:p>
          <a:p>
            <a:pPr algn="ctr"/>
            <a:r>
              <a:rPr lang="cs-CZ" sz="1300" b="1" i="1" dirty="0" smtClean="0"/>
              <a:t>útočil na </a:t>
            </a:r>
            <a:r>
              <a:rPr lang="cs-CZ" sz="1300" b="1" i="1" dirty="0" err="1" smtClean="0"/>
              <a:t>Polydeuka</a:t>
            </a:r>
            <a:r>
              <a:rPr lang="cs-CZ" sz="1300" b="1" i="1" dirty="0" smtClean="0"/>
              <a:t> a nedopřál prodlení chvíle. </a:t>
            </a:r>
          </a:p>
          <a:p>
            <a:pPr algn="ctr"/>
            <a:r>
              <a:rPr lang="cs-CZ" sz="1300" b="1" i="1" dirty="0" smtClean="0"/>
              <a:t>Ten však napořád bystře a nezraněn obratně prudkým</a:t>
            </a:r>
          </a:p>
          <a:p>
            <a:pPr algn="ctr"/>
            <a:r>
              <a:rPr lang="cs-CZ" sz="1300" b="1" i="1" dirty="0"/>
              <a:t>j</a:t>
            </a:r>
            <a:r>
              <a:rPr lang="cs-CZ" sz="1300" b="1" i="1" dirty="0" smtClean="0"/>
              <a:t>eho se vyhýbal ranám. A rozpoznav ve chvíli malé</a:t>
            </a:r>
          </a:p>
          <a:p>
            <a:pPr algn="ctr"/>
            <a:r>
              <a:rPr lang="cs-CZ" sz="1300" b="1" i="1" dirty="0" smtClean="0"/>
              <a:t>úpornost boje a též, kde odpůrce nezdolný silou, </a:t>
            </a:r>
          </a:p>
          <a:p>
            <a:pPr algn="ctr"/>
            <a:r>
              <a:rPr lang="cs-CZ" sz="1300" b="1" i="1" dirty="0" smtClean="0"/>
              <a:t>kde pak i slabším se zdál, tam útočil rukama prudce.</a:t>
            </a:r>
          </a:p>
          <a:p>
            <a:pPr algn="ctr"/>
            <a:r>
              <a:rPr lang="cs-CZ" sz="1300" b="1" i="1" dirty="0" smtClean="0"/>
              <a:t>Jako když staví se koráb, a tesaři kladouce trámce</a:t>
            </a:r>
          </a:p>
          <a:p>
            <a:pPr algn="ctr"/>
            <a:r>
              <a:rPr lang="cs-CZ" sz="1300" b="1" i="1" dirty="0" smtClean="0"/>
              <a:t>lodní přes sebe napříč, je kladivy bušíce hřeby</a:t>
            </a:r>
          </a:p>
          <a:p>
            <a:pPr algn="ctr"/>
            <a:r>
              <a:rPr lang="cs-CZ" sz="1300" b="1" i="1" dirty="0" smtClean="0"/>
              <a:t>ostrými spojují pevně,  a jedna tu za druhou rána</a:t>
            </a:r>
          </a:p>
          <a:p>
            <a:pPr algn="ctr"/>
            <a:r>
              <a:rPr lang="cs-CZ" sz="1300" b="1" i="1" dirty="0" smtClean="0"/>
              <a:t>dunivá zaznívá hustě, tak těmto z obou stran tváře</a:t>
            </a:r>
          </a:p>
          <a:p>
            <a:pPr algn="ctr"/>
            <a:r>
              <a:rPr lang="cs-CZ" sz="1300" b="1" i="1" dirty="0" smtClean="0"/>
              <a:t>zvučely rachotem sanic, a chřestot se ozýval zubů</a:t>
            </a:r>
          </a:p>
          <a:p>
            <a:pPr algn="ctr"/>
            <a:r>
              <a:rPr lang="cs-CZ" sz="1300" b="1" i="1" dirty="0" smtClean="0"/>
              <a:t>nesmírný. Rány pak stále si dávali, neustal nikdo, </a:t>
            </a:r>
          </a:p>
          <a:p>
            <a:pPr algn="ctr"/>
            <a:r>
              <a:rPr lang="cs-CZ" sz="1300" b="1" i="1" dirty="0" smtClean="0"/>
              <a:t>až dech ztratili oba, a zmohla je únava zhoubná. </a:t>
            </a:r>
          </a:p>
          <a:p>
            <a:pPr algn="ctr"/>
            <a:r>
              <a:rPr lang="cs-CZ" sz="1300" b="1" i="1" dirty="0" smtClean="0"/>
              <a:t>Uhnuvše maličko zpět , svá stírali čela, z nichž hojný </a:t>
            </a:r>
          </a:p>
          <a:p>
            <a:pPr algn="ctr"/>
            <a:r>
              <a:rPr lang="cs-CZ" sz="1300" b="1" i="1" dirty="0" smtClean="0"/>
              <a:t>řinul se pot, dech těžký a supavý vyrážel z prsou. </a:t>
            </a:r>
          </a:p>
          <a:p>
            <a:pPr algn="ctr"/>
            <a:r>
              <a:rPr lang="cs-CZ" sz="1300" b="1" i="1" dirty="0" smtClean="0"/>
              <a:t>Brzy však dali s do sebe zas, jak statní dva býci, </a:t>
            </a:r>
          </a:p>
          <a:p>
            <a:pPr algn="ctr"/>
            <a:r>
              <a:rPr lang="cs-CZ" sz="1300" b="1" i="1" dirty="0"/>
              <a:t>k</a:t>
            </a:r>
            <a:r>
              <a:rPr lang="cs-CZ" sz="1300" b="1" i="1" dirty="0" smtClean="0"/>
              <a:t>teříž v urputném boji se pro krávu na pastvě střetli.</a:t>
            </a:r>
          </a:p>
          <a:p>
            <a:pPr algn="ctr"/>
            <a:r>
              <a:rPr lang="cs-CZ" sz="1300" b="1" i="1" dirty="0" smtClean="0"/>
              <a:t>Ale tu </a:t>
            </a:r>
            <a:r>
              <a:rPr lang="cs-CZ" sz="1300" b="1" i="1" dirty="0" err="1" smtClean="0"/>
              <a:t>Amykos</a:t>
            </a:r>
            <a:r>
              <a:rPr lang="cs-CZ" sz="1300" b="1" i="1" dirty="0" smtClean="0"/>
              <a:t> náhle se pozdvih na špičky prstů,</a:t>
            </a:r>
            <a:endParaRPr lang="cs-CZ" sz="1300" b="1" i="1" dirty="0"/>
          </a:p>
          <a:p>
            <a:pPr algn="ctr"/>
            <a:r>
              <a:rPr lang="cs-CZ" sz="1300" b="1" i="1" dirty="0" smtClean="0"/>
              <a:t>u nohou, jako by řezník se </a:t>
            </a:r>
            <a:r>
              <a:rPr lang="cs-CZ" sz="1300" b="1" i="1" dirty="0" err="1" smtClean="0"/>
              <a:t>vzpial</a:t>
            </a:r>
            <a:r>
              <a:rPr lang="cs-CZ" sz="1300" b="1" i="1" dirty="0" smtClean="0"/>
              <a:t> a pravici těžkou </a:t>
            </a:r>
          </a:p>
          <a:p>
            <a:pPr algn="ctr"/>
            <a:r>
              <a:rPr lang="cs-CZ" sz="1300" b="1" i="1" dirty="0"/>
              <a:t>z</a:t>
            </a:r>
            <a:r>
              <a:rPr lang="cs-CZ" sz="1300" b="1" i="1" dirty="0" smtClean="0"/>
              <a:t>amával na něho dolů. On za jeho výskoku uhnul</a:t>
            </a:r>
          </a:p>
          <a:p>
            <a:pPr algn="ctr"/>
            <a:r>
              <a:rPr lang="cs-CZ" sz="1300" b="1" i="1" dirty="0" smtClean="0"/>
              <a:t>stranou, odkloniv hlavu, a plecí svou maličko ránu</a:t>
            </a:r>
          </a:p>
          <a:p>
            <a:pPr algn="ctr"/>
            <a:r>
              <a:rPr lang="cs-CZ" sz="1300" b="1" i="1" dirty="0" smtClean="0"/>
              <a:t>zachytil. K němu tu stoupl a </a:t>
            </a:r>
            <a:r>
              <a:rPr lang="cs-CZ" sz="1300" b="1" i="1" dirty="0"/>
              <a:t>kolenem </a:t>
            </a:r>
            <a:r>
              <a:rPr lang="cs-CZ" sz="1300" b="1" i="1" dirty="0" smtClean="0"/>
              <a:t>koleno tiskna</a:t>
            </a:r>
          </a:p>
          <a:p>
            <a:pPr algn="ctr"/>
            <a:r>
              <a:rPr lang="cs-CZ" sz="1300" b="1" i="1" dirty="0" smtClean="0"/>
              <a:t>v poskoku nad uchem udeřil jej, kost prorazil dovnitř.</a:t>
            </a:r>
          </a:p>
          <a:p>
            <a:pPr algn="ctr"/>
            <a:r>
              <a:rPr lang="cs-CZ" sz="1300" b="1" i="1" dirty="0" smtClean="0"/>
              <a:t>Bolestí koleny k zemi tu klesl, a s jásotem vzkřikli</a:t>
            </a:r>
          </a:p>
          <a:p>
            <a:pPr algn="ctr"/>
            <a:r>
              <a:rPr lang="cs-CZ" sz="1300" b="1" i="1" dirty="0" smtClean="0"/>
              <a:t>rekovných </a:t>
            </a:r>
            <a:r>
              <a:rPr lang="cs-CZ" sz="1300" b="1" i="1" dirty="0" err="1" smtClean="0"/>
              <a:t>Minyů</a:t>
            </a:r>
            <a:r>
              <a:rPr lang="cs-CZ" sz="1300" b="1" i="1" dirty="0" smtClean="0"/>
              <a:t> řady, a jemu již odlétla duše. </a:t>
            </a:r>
          </a:p>
          <a:p>
            <a:pPr algn="ctr"/>
            <a:r>
              <a:rPr lang="cs-CZ" sz="1300" b="1" i="1" dirty="0" smtClean="0"/>
              <a:t>Ale tu </a:t>
            </a:r>
            <a:r>
              <a:rPr lang="cs-CZ" sz="1300" b="1" i="1" dirty="0" err="1" smtClean="0"/>
              <a:t>Bebryčtí</a:t>
            </a:r>
            <a:r>
              <a:rPr lang="cs-CZ" sz="1300" b="1" i="1" dirty="0" smtClean="0"/>
              <a:t> muži se vzchopili za svého krále“</a:t>
            </a:r>
            <a:r>
              <a:rPr lang="cs-CZ" sz="1300" b="1" dirty="0" smtClean="0"/>
              <a:t> </a:t>
            </a:r>
            <a:r>
              <a:rPr lang="cs-CZ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(překlad J. Jaroš). </a:t>
            </a:r>
            <a:endParaRPr lang="cs-CZ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25991" y="0"/>
            <a:ext cx="4778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Απολλώνιος </a:t>
            </a:r>
            <a:r>
              <a:rPr lang="el-G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Ρόδιος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Ἀργοναυτικά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2.67-98:</a:t>
            </a:r>
            <a:r>
              <a:rPr lang="el-G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1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36" y="0"/>
            <a:ext cx="5077092" cy="6206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Vergilius </a:t>
            </a:r>
            <a:r>
              <a:rPr lang="cs-CZ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Maro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Aeneid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5.426-472: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" y="836712"/>
            <a:ext cx="30598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„</a:t>
            </a:r>
            <a:r>
              <a:rPr lang="cs-CZ" sz="1000" b="1" i="1" dirty="0" err="1" smtClean="0"/>
              <a:t>Constitit</a:t>
            </a:r>
            <a:r>
              <a:rPr lang="cs-CZ" sz="1000" b="1" i="1" dirty="0"/>
              <a:t> in </a:t>
            </a:r>
            <a:r>
              <a:rPr lang="cs-CZ" sz="1000" b="1" i="1" dirty="0" err="1"/>
              <a:t>digitos</a:t>
            </a:r>
            <a:r>
              <a:rPr lang="cs-CZ" sz="1000" b="1" i="1" dirty="0"/>
              <a:t> </a:t>
            </a:r>
            <a:r>
              <a:rPr lang="cs-CZ" sz="1000" b="1" i="1" dirty="0" err="1"/>
              <a:t>extemplo</a:t>
            </a:r>
            <a:r>
              <a:rPr lang="cs-CZ" sz="1000" b="1" i="1" dirty="0"/>
              <a:t> </a:t>
            </a:r>
            <a:r>
              <a:rPr lang="cs-CZ" sz="1000" b="1" i="1" dirty="0" err="1"/>
              <a:t>arrectus</a:t>
            </a:r>
            <a:r>
              <a:rPr lang="cs-CZ" sz="1000" b="1" i="1" dirty="0"/>
              <a:t> </a:t>
            </a:r>
            <a:r>
              <a:rPr lang="cs-CZ" sz="1000" b="1" i="1" dirty="0" err="1"/>
              <a:t>uterque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brachiaque</a:t>
            </a:r>
            <a:r>
              <a:rPr lang="cs-CZ" sz="1000" b="1" i="1" dirty="0"/>
              <a:t> ad </a:t>
            </a:r>
            <a:r>
              <a:rPr lang="cs-CZ" sz="1000" b="1" i="1" dirty="0" err="1"/>
              <a:t>superas</a:t>
            </a:r>
            <a:r>
              <a:rPr lang="cs-CZ" sz="1000" b="1" i="1" dirty="0"/>
              <a:t> </a:t>
            </a:r>
            <a:r>
              <a:rPr lang="cs-CZ" sz="1000" b="1" i="1" dirty="0" err="1"/>
              <a:t>interritus</a:t>
            </a:r>
            <a:r>
              <a:rPr lang="cs-CZ" sz="1000" b="1" i="1" dirty="0"/>
              <a:t> </a:t>
            </a:r>
            <a:r>
              <a:rPr lang="cs-CZ" sz="1000" b="1" i="1" dirty="0" err="1"/>
              <a:t>extulit</a:t>
            </a:r>
            <a:r>
              <a:rPr lang="cs-CZ" sz="1000" b="1" i="1" dirty="0"/>
              <a:t> </a:t>
            </a:r>
            <a:r>
              <a:rPr lang="cs-CZ" sz="1000" b="1" i="1" dirty="0" err="1"/>
              <a:t>auras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Abduxere</a:t>
            </a:r>
            <a:r>
              <a:rPr lang="cs-CZ" sz="1000" b="1" i="1" dirty="0"/>
              <a:t> retro </a:t>
            </a:r>
            <a:r>
              <a:rPr lang="cs-CZ" sz="1000" b="1" i="1" dirty="0" err="1"/>
              <a:t>longe</a:t>
            </a:r>
            <a:r>
              <a:rPr lang="cs-CZ" sz="1000" b="1" i="1" dirty="0"/>
              <a:t> capita </a:t>
            </a:r>
            <a:r>
              <a:rPr lang="cs-CZ" sz="1000" b="1" i="1" dirty="0" err="1"/>
              <a:t>ardua</a:t>
            </a:r>
            <a:r>
              <a:rPr lang="cs-CZ" sz="1000" b="1" i="1" dirty="0"/>
              <a:t> ab </a:t>
            </a:r>
            <a:r>
              <a:rPr lang="cs-CZ" sz="1000" b="1" i="1" dirty="0" err="1"/>
              <a:t>ictu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immiscentque</a:t>
            </a:r>
            <a:r>
              <a:rPr lang="cs-CZ" sz="1000" b="1" i="1" dirty="0"/>
              <a:t> </a:t>
            </a:r>
            <a:r>
              <a:rPr lang="cs-CZ" sz="1000" b="1" i="1" dirty="0" err="1"/>
              <a:t>manus</a:t>
            </a:r>
            <a:r>
              <a:rPr lang="cs-CZ" sz="1000" b="1" i="1" dirty="0"/>
              <a:t> </a:t>
            </a:r>
            <a:r>
              <a:rPr lang="cs-CZ" sz="1000" b="1" i="1" dirty="0" err="1"/>
              <a:t>manibus</a:t>
            </a:r>
            <a:r>
              <a:rPr lang="cs-CZ" sz="1000" b="1" i="1" dirty="0"/>
              <a:t>, </a:t>
            </a:r>
            <a:r>
              <a:rPr lang="cs-CZ" sz="1000" b="1" i="1" dirty="0" err="1"/>
              <a:t>pugnamque</a:t>
            </a:r>
            <a:r>
              <a:rPr lang="cs-CZ" sz="1000" b="1" i="1" dirty="0"/>
              <a:t> </a:t>
            </a:r>
            <a:r>
              <a:rPr lang="cs-CZ" sz="1000" b="1" i="1" dirty="0" err="1"/>
              <a:t>lacessunt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pedum</a:t>
            </a:r>
            <a:r>
              <a:rPr lang="cs-CZ" sz="1000" b="1" i="1" dirty="0"/>
              <a:t> </a:t>
            </a:r>
            <a:r>
              <a:rPr lang="cs-CZ" sz="1000" b="1" i="1" dirty="0" err="1"/>
              <a:t>melior</a:t>
            </a:r>
            <a:r>
              <a:rPr lang="cs-CZ" sz="1000" b="1" i="1" dirty="0"/>
              <a:t> motu, </a:t>
            </a:r>
            <a:r>
              <a:rPr lang="cs-CZ" sz="1000" b="1" i="1" dirty="0" err="1"/>
              <a:t>fretusque</a:t>
            </a:r>
            <a:r>
              <a:rPr lang="cs-CZ" sz="1000" b="1" i="1" dirty="0"/>
              <a:t> </a:t>
            </a:r>
            <a:r>
              <a:rPr lang="cs-CZ" sz="1000" b="1" i="1" dirty="0" err="1"/>
              <a:t>iuventa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/>
              <a:t>hic </a:t>
            </a:r>
            <a:r>
              <a:rPr lang="cs-CZ" sz="1000" b="1" i="1" dirty="0" err="1"/>
              <a:t>membris</a:t>
            </a:r>
            <a:r>
              <a:rPr lang="cs-CZ" sz="1000" b="1" i="1" dirty="0"/>
              <a:t> et mole </a:t>
            </a:r>
            <a:r>
              <a:rPr lang="cs-CZ" sz="1000" b="1" i="1" dirty="0" err="1"/>
              <a:t>valens</a:t>
            </a:r>
            <a:r>
              <a:rPr lang="cs-CZ" sz="1000" b="1" i="1" dirty="0"/>
              <a:t>, sed </a:t>
            </a:r>
            <a:r>
              <a:rPr lang="cs-CZ" sz="1000" b="1" i="1" dirty="0" err="1"/>
              <a:t>tarda</a:t>
            </a:r>
            <a:r>
              <a:rPr lang="cs-CZ" sz="1000" b="1" i="1" dirty="0"/>
              <a:t> </a:t>
            </a:r>
            <a:r>
              <a:rPr lang="cs-CZ" sz="1000" b="1" i="1" dirty="0" err="1"/>
              <a:t>trementi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genua</a:t>
            </a:r>
            <a:r>
              <a:rPr lang="cs-CZ" sz="1000" b="1" i="1" dirty="0"/>
              <a:t> </a:t>
            </a:r>
            <a:r>
              <a:rPr lang="cs-CZ" sz="1000" b="1" i="1" dirty="0" err="1"/>
              <a:t>labant</a:t>
            </a:r>
            <a:r>
              <a:rPr lang="cs-CZ" sz="1000" b="1" i="1" dirty="0"/>
              <a:t>, </a:t>
            </a:r>
            <a:r>
              <a:rPr lang="cs-CZ" sz="1000" b="1" i="1" dirty="0" err="1"/>
              <a:t>vastos</a:t>
            </a:r>
            <a:r>
              <a:rPr lang="cs-CZ" sz="1000" b="1" i="1" dirty="0"/>
              <a:t> </a:t>
            </a:r>
            <a:r>
              <a:rPr lang="cs-CZ" sz="1000" b="1" i="1" dirty="0" err="1"/>
              <a:t>quatit</a:t>
            </a:r>
            <a:r>
              <a:rPr lang="cs-CZ" sz="1000" b="1" i="1" dirty="0"/>
              <a:t> </a:t>
            </a:r>
            <a:r>
              <a:rPr lang="cs-CZ" sz="1000" b="1" i="1" dirty="0" err="1"/>
              <a:t>aeger</a:t>
            </a:r>
            <a:r>
              <a:rPr lang="cs-CZ" sz="1000" b="1" i="1" dirty="0"/>
              <a:t> </a:t>
            </a:r>
            <a:r>
              <a:rPr lang="cs-CZ" sz="1000" b="1" i="1" dirty="0" err="1"/>
              <a:t>anhelitus</a:t>
            </a:r>
            <a:r>
              <a:rPr lang="cs-CZ" sz="1000" b="1" i="1" dirty="0"/>
              <a:t> </a:t>
            </a:r>
            <a:r>
              <a:rPr lang="cs-CZ" sz="1000" b="1" i="1" dirty="0" err="1"/>
              <a:t>artus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viri</a:t>
            </a:r>
            <a:r>
              <a:rPr lang="cs-CZ" sz="1000" b="1" i="1" dirty="0"/>
              <a:t> </a:t>
            </a:r>
            <a:r>
              <a:rPr lang="cs-CZ" sz="1000" b="1" i="1" dirty="0" err="1"/>
              <a:t>nequiquam</a:t>
            </a:r>
            <a:r>
              <a:rPr lang="cs-CZ" sz="1000" b="1" i="1" dirty="0"/>
              <a:t> inter se </a:t>
            </a:r>
            <a:r>
              <a:rPr lang="cs-CZ" sz="1000" b="1" i="1" dirty="0" err="1"/>
              <a:t>volnera</a:t>
            </a:r>
            <a:r>
              <a:rPr lang="cs-CZ" sz="1000" b="1" i="1" dirty="0"/>
              <a:t> </a:t>
            </a:r>
            <a:r>
              <a:rPr lang="cs-CZ" sz="1000" b="1" i="1" dirty="0" err="1"/>
              <a:t>iactant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cavo</a:t>
            </a:r>
            <a:r>
              <a:rPr lang="cs-CZ" sz="1000" b="1" i="1" dirty="0"/>
              <a:t> </a:t>
            </a:r>
            <a:r>
              <a:rPr lang="cs-CZ" sz="1000" b="1" i="1" dirty="0" err="1"/>
              <a:t>lateri</a:t>
            </a:r>
            <a:r>
              <a:rPr lang="cs-CZ" sz="1000" b="1" i="1" dirty="0"/>
              <a:t> </a:t>
            </a:r>
            <a:r>
              <a:rPr lang="cs-CZ" sz="1000" b="1" i="1" dirty="0" err="1"/>
              <a:t>ingeminant</a:t>
            </a:r>
            <a:r>
              <a:rPr lang="cs-CZ" sz="1000" b="1" i="1" dirty="0"/>
              <a:t>, et </a:t>
            </a:r>
            <a:r>
              <a:rPr lang="cs-CZ" sz="1000" b="1" i="1" dirty="0" err="1"/>
              <a:t>pectore</a:t>
            </a:r>
            <a:r>
              <a:rPr lang="cs-CZ" sz="1000" b="1" i="1" dirty="0"/>
              <a:t> </a:t>
            </a:r>
            <a:r>
              <a:rPr lang="cs-CZ" sz="1000" b="1" i="1" dirty="0" err="1"/>
              <a:t>vastos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dant</a:t>
            </a:r>
            <a:r>
              <a:rPr lang="cs-CZ" sz="1000" b="1" i="1" dirty="0"/>
              <a:t> </a:t>
            </a:r>
            <a:r>
              <a:rPr lang="cs-CZ" sz="1000" b="1" i="1" dirty="0" err="1"/>
              <a:t>sonitus</a:t>
            </a:r>
            <a:r>
              <a:rPr lang="cs-CZ" sz="1000" b="1" i="1" dirty="0"/>
              <a:t>, </a:t>
            </a:r>
            <a:r>
              <a:rPr lang="cs-CZ" sz="1000" b="1" i="1" dirty="0" err="1"/>
              <a:t>erratque</a:t>
            </a:r>
            <a:r>
              <a:rPr lang="cs-CZ" sz="1000" b="1" i="1" dirty="0"/>
              <a:t> </a:t>
            </a:r>
            <a:r>
              <a:rPr lang="cs-CZ" sz="1000" b="1" i="1" dirty="0" err="1"/>
              <a:t>auris</a:t>
            </a:r>
            <a:r>
              <a:rPr lang="cs-CZ" sz="1000" b="1" i="1" dirty="0"/>
              <a:t> et </a:t>
            </a:r>
            <a:r>
              <a:rPr lang="cs-CZ" sz="1000" b="1" i="1" dirty="0" err="1"/>
              <a:t>tempora</a:t>
            </a:r>
            <a:r>
              <a:rPr lang="cs-CZ" sz="1000" b="1" i="1" dirty="0"/>
              <a:t> </a:t>
            </a:r>
            <a:r>
              <a:rPr lang="cs-CZ" sz="1000" b="1" i="1" dirty="0" err="1"/>
              <a:t>circum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crebra</a:t>
            </a:r>
            <a:r>
              <a:rPr lang="cs-CZ" sz="1000" b="1" i="1" dirty="0"/>
              <a:t> </a:t>
            </a:r>
            <a:r>
              <a:rPr lang="cs-CZ" sz="1000" b="1" i="1" dirty="0" err="1"/>
              <a:t>manus</a:t>
            </a:r>
            <a:r>
              <a:rPr lang="cs-CZ" sz="1000" b="1" i="1" dirty="0"/>
              <a:t>, </a:t>
            </a:r>
            <a:r>
              <a:rPr lang="cs-CZ" sz="1000" b="1" i="1" dirty="0" err="1" smtClean="0"/>
              <a:t>duro</a:t>
            </a:r>
            <a:r>
              <a:rPr lang="cs-CZ" sz="1000" b="1" i="1" dirty="0" smtClean="0"/>
              <a:t> </a:t>
            </a:r>
            <a:r>
              <a:rPr lang="cs-CZ" sz="1000" b="1" i="1" dirty="0" err="1" smtClean="0"/>
              <a:t>crepitant</a:t>
            </a:r>
            <a:r>
              <a:rPr lang="cs-CZ" sz="1000" b="1" i="1" dirty="0"/>
              <a:t> sub </a:t>
            </a:r>
            <a:r>
              <a:rPr lang="cs-CZ" sz="1000" b="1" i="1" dirty="0" err="1"/>
              <a:t>volnere</a:t>
            </a:r>
            <a:r>
              <a:rPr lang="cs-CZ" sz="1000" b="1" i="1" dirty="0"/>
              <a:t> </a:t>
            </a:r>
            <a:r>
              <a:rPr lang="cs-CZ" sz="1000" b="1" i="1" dirty="0" err="1"/>
              <a:t>malae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Stat</a:t>
            </a:r>
            <a:r>
              <a:rPr lang="cs-CZ" sz="1000" b="1" i="1" dirty="0"/>
              <a:t> gravis </a:t>
            </a:r>
            <a:r>
              <a:rPr lang="cs-CZ" sz="1000" b="1" i="1" dirty="0" err="1"/>
              <a:t>Entellus</a:t>
            </a:r>
            <a:r>
              <a:rPr lang="cs-CZ" sz="1000" b="1" i="1" dirty="0"/>
              <a:t> </a:t>
            </a:r>
            <a:r>
              <a:rPr lang="cs-CZ" sz="1000" b="1" i="1" dirty="0" err="1"/>
              <a:t>nisuque</a:t>
            </a:r>
            <a:r>
              <a:rPr lang="cs-CZ" sz="1000" b="1" i="1" dirty="0"/>
              <a:t> </a:t>
            </a:r>
            <a:r>
              <a:rPr lang="cs-CZ" sz="1000" b="1" i="1" dirty="0" err="1"/>
              <a:t>immotus</a:t>
            </a:r>
            <a:r>
              <a:rPr lang="cs-CZ" sz="1000" b="1" i="1" dirty="0"/>
              <a:t> </a:t>
            </a:r>
            <a:r>
              <a:rPr lang="cs-CZ" sz="1000" b="1" i="1" dirty="0" err="1"/>
              <a:t>eodem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/>
              <a:t>corpore </a:t>
            </a:r>
            <a:r>
              <a:rPr lang="cs-CZ" sz="1000" b="1" i="1" dirty="0" err="1"/>
              <a:t>tela</a:t>
            </a:r>
            <a:r>
              <a:rPr lang="cs-CZ" sz="1000" b="1" i="1" dirty="0"/>
              <a:t> </a:t>
            </a:r>
            <a:r>
              <a:rPr lang="cs-CZ" sz="1000" b="1" i="1" dirty="0" err="1"/>
              <a:t>modo</a:t>
            </a:r>
            <a:r>
              <a:rPr lang="cs-CZ" sz="1000" b="1" i="1" dirty="0"/>
              <a:t> </a:t>
            </a:r>
            <a:r>
              <a:rPr lang="cs-CZ" sz="1000" b="1" i="1" dirty="0" err="1"/>
              <a:t>atque</a:t>
            </a:r>
            <a:r>
              <a:rPr lang="cs-CZ" sz="1000" b="1" i="1" dirty="0"/>
              <a:t> </a:t>
            </a:r>
            <a:r>
              <a:rPr lang="cs-CZ" sz="1000" b="1" i="1" dirty="0" err="1"/>
              <a:t>oculis</a:t>
            </a:r>
            <a:r>
              <a:rPr lang="cs-CZ" sz="1000" b="1" i="1" dirty="0"/>
              <a:t> </a:t>
            </a:r>
            <a:r>
              <a:rPr lang="cs-CZ" sz="1000" b="1" i="1" dirty="0" err="1"/>
              <a:t>vigilantibus</a:t>
            </a:r>
            <a:r>
              <a:rPr lang="cs-CZ" sz="1000" b="1" i="1" dirty="0"/>
              <a:t> exit.</a:t>
            </a:r>
            <a:br>
              <a:rPr lang="cs-CZ" sz="1000" b="1" i="1" dirty="0"/>
            </a:br>
            <a:r>
              <a:rPr lang="cs-CZ" sz="1000" b="1" i="1" dirty="0" err="1"/>
              <a:t>Ille</a:t>
            </a:r>
            <a:r>
              <a:rPr lang="cs-CZ" sz="1000" b="1" i="1" dirty="0"/>
              <a:t>, </a:t>
            </a:r>
            <a:r>
              <a:rPr lang="cs-CZ" sz="1000" b="1" i="1" dirty="0" err="1"/>
              <a:t>velut</a:t>
            </a:r>
            <a:r>
              <a:rPr lang="cs-CZ" sz="1000" b="1" i="1" dirty="0"/>
              <a:t> </a:t>
            </a:r>
            <a:r>
              <a:rPr lang="cs-CZ" sz="1000" b="1" i="1" dirty="0" err="1"/>
              <a:t>celsam</a:t>
            </a:r>
            <a:r>
              <a:rPr lang="cs-CZ" sz="1000" b="1" i="1" dirty="0"/>
              <a:t> </a:t>
            </a:r>
            <a:r>
              <a:rPr lang="cs-CZ" sz="1000" b="1" i="1" dirty="0" err="1"/>
              <a:t>oppugnat</a:t>
            </a:r>
            <a:r>
              <a:rPr lang="cs-CZ" sz="1000" b="1" i="1" dirty="0"/>
              <a:t> qui </a:t>
            </a:r>
            <a:r>
              <a:rPr lang="cs-CZ" sz="1000" b="1" i="1" dirty="0" err="1"/>
              <a:t>molibus</a:t>
            </a:r>
            <a:r>
              <a:rPr lang="cs-CZ" sz="1000" b="1" i="1" dirty="0"/>
              <a:t> </a:t>
            </a:r>
            <a:r>
              <a:rPr lang="cs-CZ" sz="1000" b="1" i="1" dirty="0" err="1"/>
              <a:t>urbem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smtClean="0"/>
              <a:t>aut</a:t>
            </a:r>
            <a:r>
              <a:rPr lang="cs-CZ" sz="1000" b="1" i="1" dirty="0"/>
              <a:t> </a:t>
            </a:r>
            <a:r>
              <a:rPr lang="cs-CZ" sz="1000" b="1" i="1" dirty="0" err="1"/>
              <a:t>montana</a:t>
            </a:r>
            <a:r>
              <a:rPr lang="cs-CZ" sz="1000" b="1" i="1" dirty="0"/>
              <a:t> </a:t>
            </a:r>
            <a:r>
              <a:rPr lang="cs-CZ" sz="1000" b="1" i="1" dirty="0" err="1"/>
              <a:t>sedet</a:t>
            </a:r>
            <a:r>
              <a:rPr lang="cs-CZ" sz="1000" b="1" i="1" dirty="0"/>
              <a:t> </a:t>
            </a:r>
            <a:r>
              <a:rPr lang="cs-CZ" sz="1000" b="1" i="1" dirty="0" err="1"/>
              <a:t>circum</a:t>
            </a:r>
            <a:r>
              <a:rPr lang="cs-CZ" sz="1000" b="1" i="1" dirty="0"/>
              <a:t> </a:t>
            </a:r>
            <a:r>
              <a:rPr lang="cs-CZ" sz="1000" b="1" i="1" dirty="0" err="1"/>
              <a:t>castella</a:t>
            </a:r>
            <a:r>
              <a:rPr lang="cs-CZ" sz="1000" b="1" i="1" dirty="0"/>
              <a:t> sub </a:t>
            </a:r>
            <a:r>
              <a:rPr lang="cs-CZ" sz="1000" b="1" i="1" dirty="0" err="1"/>
              <a:t>armis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 smtClean="0"/>
              <a:t>nunc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hos</a:t>
            </a:r>
            <a:r>
              <a:rPr lang="cs-CZ" sz="1000" b="1" i="1" dirty="0"/>
              <a:t>, </a:t>
            </a: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illos</a:t>
            </a:r>
            <a:r>
              <a:rPr lang="cs-CZ" sz="1000" b="1" i="1" dirty="0"/>
              <a:t> </a:t>
            </a:r>
            <a:r>
              <a:rPr lang="cs-CZ" sz="1000" b="1" i="1" dirty="0" err="1"/>
              <a:t>aditus</a:t>
            </a:r>
            <a:r>
              <a:rPr lang="cs-CZ" sz="1000" b="1" i="1" dirty="0"/>
              <a:t>, </a:t>
            </a:r>
            <a:r>
              <a:rPr lang="cs-CZ" sz="1000" b="1" i="1" dirty="0" err="1"/>
              <a:t>omnemque</a:t>
            </a:r>
            <a:r>
              <a:rPr lang="cs-CZ" sz="1000" b="1" i="1" dirty="0"/>
              <a:t> </a:t>
            </a:r>
            <a:r>
              <a:rPr lang="cs-CZ" sz="1000" b="1" i="1" dirty="0" err="1"/>
              <a:t>pererrat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arte</a:t>
            </a:r>
            <a:r>
              <a:rPr lang="cs-CZ" sz="1000" b="1" i="1" dirty="0"/>
              <a:t> </a:t>
            </a:r>
            <a:r>
              <a:rPr lang="cs-CZ" sz="1000" b="1" i="1" dirty="0" err="1"/>
              <a:t>locum</a:t>
            </a:r>
            <a:r>
              <a:rPr lang="cs-CZ" sz="1000" b="1" i="1" dirty="0"/>
              <a:t>, et </a:t>
            </a:r>
            <a:r>
              <a:rPr lang="cs-CZ" sz="1000" b="1" i="1" dirty="0" err="1"/>
              <a:t>variis</a:t>
            </a:r>
            <a:r>
              <a:rPr lang="cs-CZ" sz="1000" b="1" i="1" dirty="0"/>
              <a:t> </a:t>
            </a:r>
            <a:r>
              <a:rPr lang="cs-CZ" sz="1000" b="1" i="1" dirty="0" err="1"/>
              <a:t>adsultibus</a:t>
            </a:r>
            <a:r>
              <a:rPr lang="cs-CZ" sz="1000" b="1" i="1" dirty="0"/>
              <a:t> </a:t>
            </a:r>
            <a:r>
              <a:rPr lang="cs-CZ" sz="1000" b="1" i="1" dirty="0" err="1"/>
              <a:t>inritus</a:t>
            </a:r>
            <a:r>
              <a:rPr lang="cs-CZ" sz="1000" b="1" i="1" dirty="0"/>
              <a:t> </a:t>
            </a:r>
            <a:r>
              <a:rPr lang="cs-CZ" sz="1000" b="1" i="1" dirty="0" err="1"/>
              <a:t>urguet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Ostendit</a:t>
            </a:r>
            <a:r>
              <a:rPr lang="cs-CZ" sz="1000" b="1" i="1" dirty="0"/>
              <a:t> </a:t>
            </a:r>
            <a:r>
              <a:rPr lang="cs-CZ" sz="1000" b="1" i="1" dirty="0" err="1"/>
              <a:t>dextram</a:t>
            </a:r>
            <a:r>
              <a:rPr lang="cs-CZ" sz="1000" b="1" i="1" dirty="0"/>
              <a:t> </a:t>
            </a:r>
            <a:r>
              <a:rPr lang="cs-CZ" sz="1000" b="1" i="1" dirty="0" err="1"/>
              <a:t>insurgens</a:t>
            </a:r>
            <a:r>
              <a:rPr lang="cs-CZ" sz="1000" b="1" i="1" dirty="0"/>
              <a:t> </a:t>
            </a:r>
            <a:r>
              <a:rPr lang="cs-CZ" sz="1000" b="1" i="1" dirty="0" err="1"/>
              <a:t>Entellus</a:t>
            </a:r>
            <a:r>
              <a:rPr lang="cs-CZ" sz="1000" b="1" i="1" dirty="0"/>
              <a:t>, et alte</a:t>
            </a:r>
            <a:br>
              <a:rPr lang="cs-CZ" sz="1000" b="1" i="1" dirty="0"/>
            </a:br>
            <a:r>
              <a:rPr lang="cs-CZ" sz="1000" b="1" i="1" dirty="0" err="1"/>
              <a:t>extulit</a:t>
            </a:r>
            <a:r>
              <a:rPr lang="cs-CZ" sz="1000" b="1" i="1" dirty="0"/>
              <a:t>: </a:t>
            </a:r>
            <a:r>
              <a:rPr lang="cs-CZ" sz="1000" b="1" i="1" dirty="0" err="1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ictum</a:t>
            </a:r>
            <a:r>
              <a:rPr lang="cs-CZ" sz="1000" b="1" i="1" dirty="0"/>
              <a:t> </a:t>
            </a:r>
            <a:r>
              <a:rPr lang="cs-CZ" sz="1000" b="1" i="1" dirty="0" err="1"/>
              <a:t>venientem</a:t>
            </a:r>
            <a:r>
              <a:rPr lang="cs-CZ" sz="1000" b="1" i="1" dirty="0"/>
              <a:t> a </a:t>
            </a:r>
            <a:r>
              <a:rPr lang="cs-CZ" sz="1000" b="1" i="1" dirty="0" err="1"/>
              <a:t>vertice</a:t>
            </a:r>
            <a:r>
              <a:rPr lang="cs-CZ" sz="1000" b="1" i="1" dirty="0"/>
              <a:t> </a:t>
            </a:r>
            <a:r>
              <a:rPr lang="cs-CZ" sz="1000" b="1" i="1" dirty="0" err="1"/>
              <a:t>velox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praevidit</a:t>
            </a:r>
            <a:r>
              <a:rPr lang="cs-CZ" sz="1000" b="1" i="1" dirty="0"/>
              <a:t>, </a:t>
            </a:r>
            <a:r>
              <a:rPr lang="cs-CZ" sz="1000" b="1" i="1" dirty="0" err="1"/>
              <a:t>celerique</a:t>
            </a:r>
            <a:r>
              <a:rPr lang="cs-CZ" sz="1000" b="1" i="1" dirty="0"/>
              <a:t> </a:t>
            </a:r>
            <a:r>
              <a:rPr lang="cs-CZ" sz="1000" b="1" i="1" dirty="0" err="1"/>
              <a:t>elapsus</a:t>
            </a:r>
            <a:r>
              <a:rPr lang="cs-CZ" sz="1000" b="1" i="1" dirty="0"/>
              <a:t> corpore </a:t>
            </a:r>
            <a:r>
              <a:rPr lang="cs-CZ" sz="1000" b="1" i="1" dirty="0" err="1"/>
              <a:t>cessit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/>
              <a:t>Entellus</a:t>
            </a:r>
            <a:r>
              <a:rPr lang="cs-CZ" sz="1000" b="1" i="1" dirty="0"/>
              <a:t> </a:t>
            </a:r>
            <a:r>
              <a:rPr lang="cs-CZ" sz="1000" b="1" i="1" dirty="0" err="1"/>
              <a:t>vires</a:t>
            </a:r>
            <a:r>
              <a:rPr lang="cs-CZ" sz="1000" b="1" i="1" dirty="0"/>
              <a:t> in </a:t>
            </a:r>
            <a:r>
              <a:rPr lang="cs-CZ" sz="1000" b="1" i="1" dirty="0" err="1"/>
              <a:t>ventum</a:t>
            </a:r>
            <a:r>
              <a:rPr lang="cs-CZ" sz="1000" b="1" i="1" dirty="0"/>
              <a:t> </a:t>
            </a:r>
            <a:r>
              <a:rPr lang="cs-CZ" sz="1000" b="1" i="1" dirty="0" err="1"/>
              <a:t>effudit</a:t>
            </a:r>
            <a:r>
              <a:rPr lang="cs-CZ" sz="1000" b="1" i="1" dirty="0"/>
              <a:t>, et </a:t>
            </a:r>
            <a:r>
              <a:rPr lang="cs-CZ" sz="1000" b="1" i="1" dirty="0" err="1"/>
              <a:t>ultro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ipse</a:t>
            </a:r>
            <a:r>
              <a:rPr lang="cs-CZ" sz="1000" b="1" i="1" dirty="0"/>
              <a:t> gravis </a:t>
            </a:r>
            <a:r>
              <a:rPr lang="cs-CZ" sz="1000" b="1" i="1" dirty="0" err="1"/>
              <a:t>graviterque</a:t>
            </a:r>
            <a:r>
              <a:rPr lang="cs-CZ" sz="1000" b="1" i="1" dirty="0"/>
              <a:t> ad </a:t>
            </a:r>
            <a:r>
              <a:rPr lang="cs-CZ" sz="1000" b="1" i="1" dirty="0" err="1"/>
              <a:t>terram</a:t>
            </a:r>
            <a:r>
              <a:rPr lang="cs-CZ" sz="1000" b="1" i="1" dirty="0"/>
              <a:t> </a:t>
            </a:r>
            <a:r>
              <a:rPr lang="cs-CZ" sz="1000" b="1" i="1" dirty="0" err="1"/>
              <a:t>pondere</a:t>
            </a:r>
            <a:r>
              <a:rPr lang="cs-CZ" sz="1000" b="1" i="1" dirty="0"/>
              <a:t> </a:t>
            </a:r>
            <a:r>
              <a:rPr lang="cs-CZ" sz="1000" b="1" i="1" dirty="0" err="1"/>
              <a:t>vasto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concidit</a:t>
            </a:r>
            <a:r>
              <a:rPr lang="cs-CZ" sz="1000" b="1" i="1" dirty="0"/>
              <a:t>, </a:t>
            </a:r>
            <a:r>
              <a:rPr lang="cs-CZ" sz="1000" b="1" i="1" dirty="0" err="1"/>
              <a:t>ut</a:t>
            </a:r>
            <a:r>
              <a:rPr lang="cs-CZ" sz="1000" b="1" i="1" dirty="0"/>
              <a:t> </a:t>
            </a:r>
            <a:r>
              <a:rPr lang="cs-CZ" sz="1000" b="1" i="1" dirty="0" err="1"/>
              <a:t>quondam</a:t>
            </a:r>
            <a:r>
              <a:rPr lang="cs-CZ" sz="1000" b="1" i="1" dirty="0"/>
              <a:t> </a:t>
            </a:r>
            <a:r>
              <a:rPr lang="cs-CZ" sz="1000" b="1" i="1" dirty="0" err="1"/>
              <a:t>cava</a:t>
            </a:r>
            <a:r>
              <a:rPr lang="cs-CZ" sz="1000" b="1" i="1" dirty="0"/>
              <a:t> </a:t>
            </a:r>
            <a:r>
              <a:rPr lang="cs-CZ" sz="1000" b="1" i="1" dirty="0" err="1"/>
              <a:t>concidit</a:t>
            </a:r>
            <a:r>
              <a:rPr lang="cs-CZ" sz="1000" b="1" i="1" dirty="0"/>
              <a:t> aut </a:t>
            </a:r>
            <a:r>
              <a:rPr lang="cs-CZ" sz="1000" b="1" i="1" dirty="0" err="1"/>
              <a:t>Erymantho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/>
              <a:t>aut Ida in </a:t>
            </a:r>
            <a:r>
              <a:rPr lang="cs-CZ" sz="1000" b="1" i="1" dirty="0" err="1"/>
              <a:t>magna</a:t>
            </a:r>
            <a:r>
              <a:rPr lang="cs-CZ" sz="1000" b="1" i="1" dirty="0"/>
              <a:t>, </a:t>
            </a:r>
            <a:r>
              <a:rPr lang="cs-CZ" sz="1000" b="1" i="1" dirty="0" err="1"/>
              <a:t>radicibus</a:t>
            </a:r>
            <a:r>
              <a:rPr lang="cs-CZ" sz="1000" b="1" i="1" dirty="0"/>
              <a:t> </a:t>
            </a:r>
            <a:r>
              <a:rPr lang="cs-CZ" sz="1000" b="1" i="1" dirty="0" err="1"/>
              <a:t>eruta</a:t>
            </a:r>
            <a:r>
              <a:rPr lang="cs-CZ" sz="1000" b="1" i="1" dirty="0"/>
              <a:t> </a:t>
            </a:r>
            <a:r>
              <a:rPr lang="cs-CZ" sz="1000" b="1" i="1" dirty="0" err="1"/>
              <a:t>pinus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Consurgunt</a:t>
            </a:r>
            <a:r>
              <a:rPr lang="cs-CZ" sz="1000" b="1" i="1" dirty="0"/>
              <a:t> </a:t>
            </a:r>
            <a:r>
              <a:rPr lang="cs-CZ" sz="1000" b="1" i="1" dirty="0" err="1"/>
              <a:t>studiis</a:t>
            </a:r>
            <a:r>
              <a:rPr lang="cs-CZ" sz="1000" b="1" i="1" dirty="0"/>
              <a:t> </a:t>
            </a:r>
            <a:r>
              <a:rPr lang="cs-CZ" sz="1000" b="1" i="1" dirty="0" err="1"/>
              <a:t>Teucri</a:t>
            </a:r>
            <a:r>
              <a:rPr lang="cs-CZ" sz="1000" b="1" i="1" dirty="0"/>
              <a:t> et </a:t>
            </a:r>
            <a:r>
              <a:rPr lang="cs-CZ" sz="1000" b="1" i="1" dirty="0" err="1" smtClean="0"/>
              <a:t>Trinacria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pubes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 err="1"/>
              <a:t>it</a:t>
            </a:r>
            <a:r>
              <a:rPr lang="cs-CZ" sz="1000" b="1" i="1" dirty="0"/>
              <a:t> </a:t>
            </a:r>
            <a:r>
              <a:rPr lang="cs-CZ" sz="1000" b="1" i="1" dirty="0" err="1"/>
              <a:t>clamor</a:t>
            </a:r>
            <a:r>
              <a:rPr lang="cs-CZ" sz="1000" b="1" i="1" dirty="0"/>
              <a:t> </a:t>
            </a:r>
            <a:r>
              <a:rPr lang="cs-CZ" sz="1000" b="1" i="1" dirty="0" err="1"/>
              <a:t>caelo</a:t>
            </a:r>
            <a:r>
              <a:rPr lang="cs-CZ" sz="1000" b="1" i="1" dirty="0"/>
              <a:t>, </a:t>
            </a:r>
            <a:r>
              <a:rPr lang="cs-CZ" sz="1000" b="1" i="1" dirty="0" err="1"/>
              <a:t>primusque</a:t>
            </a:r>
            <a:r>
              <a:rPr lang="cs-CZ" sz="1000" b="1" i="1" dirty="0"/>
              <a:t> </a:t>
            </a:r>
            <a:r>
              <a:rPr lang="cs-CZ" sz="1000" b="1" i="1" dirty="0" err="1"/>
              <a:t>accurrit</a:t>
            </a:r>
            <a:r>
              <a:rPr lang="cs-CZ" sz="1000" b="1" i="1" dirty="0"/>
              <a:t> </a:t>
            </a:r>
            <a:r>
              <a:rPr lang="cs-CZ" sz="1000" b="1" i="1" dirty="0" err="1"/>
              <a:t>Acestes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aequaevumque</a:t>
            </a:r>
            <a:r>
              <a:rPr lang="cs-CZ" sz="1000" b="1" i="1" dirty="0"/>
              <a:t> ab </a:t>
            </a:r>
            <a:r>
              <a:rPr lang="cs-CZ" sz="1000" b="1" i="1" dirty="0" err="1"/>
              <a:t>humo</a:t>
            </a:r>
            <a:r>
              <a:rPr lang="cs-CZ" sz="1000" b="1" i="1" dirty="0"/>
              <a:t> </a:t>
            </a:r>
            <a:r>
              <a:rPr lang="cs-CZ" sz="1000" b="1" i="1" dirty="0" err="1"/>
              <a:t>miserans</a:t>
            </a:r>
            <a:r>
              <a:rPr lang="cs-CZ" sz="1000" b="1" i="1" dirty="0"/>
              <a:t> </a:t>
            </a:r>
            <a:r>
              <a:rPr lang="cs-CZ" sz="1000" b="1" i="1" dirty="0" err="1"/>
              <a:t>attollit</a:t>
            </a:r>
            <a:r>
              <a:rPr lang="cs-CZ" sz="1000" b="1" i="1" dirty="0"/>
              <a:t> </a:t>
            </a:r>
            <a:r>
              <a:rPr lang="cs-CZ" sz="1000" b="1" i="1" dirty="0" err="1"/>
              <a:t>amicum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/>
              <a:t>At non </a:t>
            </a:r>
            <a:r>
              <a:rPr lang="cs-CZ" sz="1000" b="1" i="1" dirty="0" err="1"/>
              <a:t>tardatus</a:t>
            </a:r>
            <a:r>
              <a:rPr lang="cs-CZ" sz="1000" b="1" i="1" dirty="0"/>
              <a:t> casu </a:t>
            </a:r>
            <a:r>
              <a:rPr lang="cs-CZ" sz="1000" b="1" i="1" dirty="0" err="1"/>
              <a:t>neque</a:t>
            </a:r>
            <a:r>
              <a:rPr lang="cs-CZ" sz="1000" b="1" i="1" dirty="0"/>
              <a:t> </a:t>
            </a:r>
            <a:r>
              <a:rPr lang="cs-CZ" sz="1000" b="1" i="1" dirty="0" err="1"/>
              <a:t>territus</a:t>
            </a:r>
            <a:r>
              <a:rPr lang="cs-CZ" sz="1000" b="1" i="1" dirty="0"/>
              <a:t> </a:t>
            </a:r>
            <a:r>
              <a:rPr lang="cs-CZ" sz="1000" b="1" i="1" dirty="0" err="1"/>
              <a:t>heros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acrior</a:t>
            </a:r>
            <a:r>
              <a:rPr lang="cs-CZ" sz="1000" b="1" i="1" dirty="0"/>
              <a:t> ad </a:t>
            </a:r>
            <a:r>
              <a:rPr lang="cs-CZ" sz="1000" b="1" i="1" dirty="0" err="1"/>
              <a:t>pugnam</a:t>
            </a:r>
            <a:r>
              <a:rPr lang="cs-CZ" sz="1000" b="1" i="1" dirty="0"/>
              <a:t> </a:t>
            </a:r>
            <a:r>
              <a:rPr lang="cs-CZ" sz="1000" b="1" i="1" dirty="0" err="1"/>
              <a:t>redit</a:t>
            </a:r>
            <a:r>
              <a:rPr lang="cs-CZ" sz="1000" b="1" i="1" dirty="0"/>
              <a:t> </a:t>
            </a:r>
            <a:r>
              <a:rPr lang="cs-CZ" sz="1000" b="1" i="1" dirty="0" err="1"/>
              <a:t>ac</a:t>
            </a:r>
            <a:r>
              <a:rPr lang="cs-CZ" sz="1000" b="1" i="1" dirty="0"/>
              <a:t> </a:t>
            </a:r>
            <a:r>
              <a:rPr lang="cs-CZ" sz="1000" b="1" i="1" dirty="0" err="1"/>
              <a:t>vim</a:t>
            </a:r>
            <a:r>
              <a:rPr lang="cs-CZ" sz="1000" b="1" i="1" dirty="0"/>
              <a:t> </a:t>
            </a:r>
            <a:r>
              <a:rPr lang="cs-CZ" sz="1000" b="1" i="1" dirty="0" err="1"/>
              <a:t>suscitat</a:t>
            </a:r>
            <a:r>
              <a:rPr lang="cs-CZ" sz="1000" b="1" i="1" dirty="0"/>
              <a:t> </a:t>
            </a:r>
            <a:r>
              <a:rPr lang="cs-CZ" sz="1000" b="1" i="1" dirty="0" err="1"/>
              <a:t>ira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 err="1" smtClean="0"/>
              <a:t>Tum</a:t>
            </a:r>
            <a:r>
              <a:rPr lang="cs-CZ" sz="1000" b="1" i="1" dirty="0"/>
              <a:t> </a:t>
            </a:r>
            <a:r>
              <a:rPr lang="cs-CZ" sz="1000" b="1" i="1" dirty="0" err="1"/>
              <a:t>pudor</a:t>
            </a:r>
            <a:r>
              <a:rPr lang="cs-CZ" sz="1000" b="1" i="1" dirty="0"/>
              <a:t> </a:t>
            </a:r>
            <a:r>
              <a:rPr lang="cs-CZ" sz="1000" b="1" i="1" dirty="0" err="1"/>
              <a:t>incendit</a:t>
            </a:r>
            <a:r>
              <a:rPr lang="cs-CZ" sz="1000" b="1" i="1" dirty="0"/>
              <a:t> </a:t>
            </a:r>
            <a:r>
              <a:rPr lang="cs-CZ" sz="1000" b="1" i="1" dirty="0" err="1"/>
              <a:t>vires</a:t>
            </a:r>
            <a:r>
              <a:rPr lang="cs-CZ" sz="1000" b="1" i="1" dirty="0"/>
              <a:t> et </a:t>
            </a:r>
            <a:r>
              <a:rPr lang="cs-CZ" sz="1000" b="1" i="1" dirty="0" err="1"/>
              <a:t>conscia</a:t>
            </a:r>
            <a:r>
              <a:rPr lang="cs-CZ" sz="1000" b="1" i="1" dirty="0"/>
              <a:t> </a:t>
            </a:r>
            <a:r>
              <a:rPr lang="cs-CZ" sz="1000" b="1" i="1" dirty="0" err="1"/>
              <a:t>virtus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praecipitemque</a:t>
            </a:r>
            <a:r>
              <a:rPr lang="cs-CZ" sz="1000" b="1" i="1" dirty="0"/>
              <a:t> </a:t>
            </a:r>
            <a:r>
              <a:rPr lang="cs-CZ" sz="1000" b="1" i="1" dirty="0" err="1"/>
              <a:t>Daren</a:t>
            </a:r>
            <a:r>
              <a:rPr lang="cs-CZ" sz="1000" b="1" i="1" dirty="0"/>
              <a:t> </a:t>
            </a:r>
            <a:r>
              <a:rPr lang="cs-CZ" sz="1000" b="1" i="1" dirty="0" err="1"/>
              <a:t>ardens</a:t>
            </a:r>
            <a:r>
              <a:rPr lang="cs-CZ" sz="1000" b="1" i="1" dirty="0"/>
              <a:t> </a:t>
            </a:r>
            <a:r>
              <a:rPr lang="cs-CZ" sz="1000" b="1" i="1" dirty="0" err="1"/>
              <a:t>agit</a:t>
            </a:r>
            <a:r>
              <a:rPr lang="cs-CZ" sz="1000" b="1" i="1" dirty="0"/>
              <a:t> </a:t>
            </a:r>
            <a:r>
              <a:rPr lang="cs-CZ" sz="1000" b="1" i="1" dirty="0" err="1"/>
              <a:t>aequore</a:t>
            </a:r>
            <a:r>
              <a:rPr lang="cs-CZ" sz="1000" b="1" i="1" dirty="0"/>
              <a:t> toto,</a:t>
            </a:r>
            <a:br>
              <a:rPr lang="cs-CZ" sz="1000" b="1" i="1" dirty="0"/>
            </a:b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dextra</a:t>
            </a:r>
            <a:r>
              <a:rPr lang="cs-CZ" sz="1000" b="1" i="1" dirty="0"/>
              <a:t> </a:t>
            </a:r>
            <a:r>
              <a:rPr lang="cs-CZ" sz="1000" b="1" i="1" dirty="0" err="1"/>
              <a:t>ingeminans</a:t>
            </a:r>
            <a:r>
              <a:rPr lang="cs-CZ" sz="1000" b="1" i="1" dirty="0"/>
              <a:t> </a:t>
            </a:r>
            <a:r>
              <a:rPr lang="cs-CZ" sz="1000" b="1" i="1" dirty="0" err="1"/>
              <a:t>ictus</a:t>
            </a:r>
            <a:r>
              <a:rPr lang="cs-CZ" sz="1000" b="1" i="1" dirty="0"/>
              <a:t>, </a:t>
            </a:r>
            <a:r>
              <a:rPr lang="cs-CZ" sz="1000" b="1" i="1" dirty="0" err="1"/>
              <a:t>nunc</a:t>
            </a:r>
            <a:r>
              <a:rPr lang="cs-CZ" sz="1000" b="1" i="1" dirty="0"/>
              <a:t> </a:t>
            </a:r>
            <a:r>
              <a:rPr lang="cs-CZ" sz="1000" b="1" i="1" dirty="0" err="1"/>
              <a:t>ille</a:t>
            </a:r>
            <a:r>
              <a:rPr lang="cs-CZ" sz="1000" b="1" i="1" dirty="0"/>
              <a:t> </a:t>
            </a:r>
            <a:r>
              <a:rPr lang="cs-CZ" sz="1000" b="1" i="1" dirty="0" err="1"/>
              <a:t>sinistra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 err="1"/>
              <a:t>nec</a:t>
            </a:r>
            <a:r>
              <a:rPr lang="cs-CZ" sz="1000" b="1" i="1" dirty="0"/>
              <a:t> mora, </a:t>
            </a:r>
            <a:r>
              <a:rPr lang="cs-CZ" sz="1000" b="1" i="1" dirty="0" err="1" smtClean="0"/>
              <a:t>nec</a:t>
            </a:r>
            <a:r>
              <a:rPr lang="cs-CZ" sz="1000" b="1" i="1" dirty="0"/>
              <a:t> </a:t>
            </a:r>
            <a:r>
              <a:rPr lang="cs-CZ" sz="1000" b="1" i="1" dirty="0" err="1"/>
              <a:t>requies</a:t>
            </a:r>
            <a:r>
              <a:rPr lang="cs-CZ" sz="1000" b="1" i="1" dirty="0"/>
              <a:t>: </a:t>
            </a:r>
            <a:r>
              <a:rPr lang="cs-CZ" sz="1000" b="1" i="1" dirty="0" err="1"/>
              <a:t>quam</a:t>
            </a:r>
            <a:r>
              <a:rPr lang="cs-CZ" sz="1000" b="1" i="1" dirty="0"/>
              <a:t> </a:t>
            </a:r>
            <a:r>
              <a:rPr lang="cs-CZ" sz="1000" b="1" i="1" dirty="0" err="1"/>
              <a:t>multa</a:t>
            </a:r>
            <a:r>
              <a:rPr lang="cs-CZ" sz="1000" b="1" i="1" dirty="0"/>
              <a:t> </a:t>
            </a:r>
            <a:r>
              <a:rPr lang="cs-CZ" sz="1000" b="1" i="1" dirty="0" err="1"/>
              <a:t>grandine</a:t>
            </a:r>
            <a:r>
              <a:rPr lang="cs-CZ" sz="1000" b="1" i="1" dirty="0"/>
              <a:t> </a:t>
            </a:r>
            <a:r>
              <a:rPr lang="cs-CZ" sz="1000" b="1" i="1" dirty="0" err="1"/>
              <a:t>nimbi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culminibus</a:t>
            </a:r>
            <a:r>
              <a:rPr lang="cs-CZ" sz="1000" b="1" i="1" dirty="0"/>
              <a:t> </a:t>
            </a:r>
            <a:r>
              <a:rPr lang="cs-CZ" sz="1000" b="1" i="1" dirty="0" err="1"/>
              <a:t>crepitant</a:t>
            </a:r>
            <a:r>
              <a:rPr lang="cs-CZ" sz="1000" b="1" i="1" dirty="0"/>
              <a:t>, sic </a:t>
            </a:r>
            <a:r>
              <a:rPr lang="cs-CZ" sz="1000" b="1" i="1" dirty="0" err="1" smtClean="0"/>
              <a:t>densis</a:t>
            </a:r>
            <a:r>
              <a:rPr lang="cs-CZ" sz="1000" b="1" i="1" dirty="0"/>
              <a:t> </a:t>
            </a:r>
            <a:r>
              <a:rPr lang="cs-CZ" sz="1000" b="1" i="1" dirty="0" err="1" smtClean="0"/>
              <a:t>ictibus</a:t>
            </a:r>
            <a:r>
              <a:rPr lang="cs-CZ" sz="1000" b="1" i="1" dirty="0"/>
              <a:t> </a:t>
            </a:r>
            <a:r>
              <a:rPr lang="cs-CZ" sz="1000" b="1" i="1" dirty="0" err="1"/>
              <a:t>heros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creber</a:t>
            </a:r>
            <a:r>
              <a:rPr lang="cs-CZ" sz="1000" b="1" i="1" dirty="0"/>
              <a:t> </a:t>
            </a:r>
            <a:r>
              <a:rPr lang="cs-CZ" sz="1000" b="1" i="1" dirty="0" err="1"/>
              <a:t>utraque</a:t>
            </a:r>
            <a:r>
              <a:rPr lang="cs-CZ" sz="1000" b="1" i="1" dirty="0"/>
              <a:t> manu </a:t>
            </a:r>
            <a:r>
              <a:rPr lang="cs-CZ" sz="1000" b="1" i="1" dirty="0" err="1"/>
              <a:t>pulsat</a:t>
            </a:r>
            <a:r>
              <a:rPr lang="cs-CZ" sz="1000" b="1" i="1" dirty="0"/>
              <a:t> </a:t>
            </a:r>
            <a:r>
              <a:rPr lang="cs-CZ" sz="1000" b="1" i="1" dirty="0" err="1"/>
              <a:t>versatque</a:t>
            </a:r>
            <a:r>
              <a:rPr lang="cs-CZ" sz="1000" b="1" i="1" dirty="0"/>
              <a:t> </a:t>
            </a:r>
            <a:r>
              <a:rPr lang="cs-CZ" sz="1000" b="1" i="1" dirty="0" err="1"/>
              <a:t>Dareta</a:t>
            </a:r>
            <a:r>
              <a:rPr lang="cs-CZ" sz="1000" b="1" i="1" dirty="0"/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6084168" y="1412776"/>
            <a:ext cx="3059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err="1"/>
              <a:t>Tum</a:t>
            </a:r>
            <a:r>
              <a:rPr lang="cs-CZ" sz="1000" b="1" i="1" dirty="0"/>
              <a:t> pater Aeneas </a:t>
            </a:r>
            <a:r>
              <a:rPr lang="cs-CZ" sz="1000" b="1" i="1" dirty="0" err="1"/>
              <a:t>procedere</a:t>
            </a:r>
            <a:r>
              <a:rPr lang="cs-CZ" sz="1000" b="1" i="1" dirty="0"/>
              <a:t> </a:t>
            </a:r>
            <a:r>
              <a:rPr lang="cs-CZ" sz="1000" b="1" i="1" dirty="0" err="1"/>
              <a:t>longius</a:t>
            </a:r>
            <a:r>
              <a:rPr lang="cs-CZ" sz="1000" b="1" i="1" dirty="0"/>
              <a:t> </a:t>
            </a:r>
            <a:r>
              <a:rPr lang="cs-CZ" sz="1000" b="1" i="1" dirty="0" err="1"/>
              <a:t>iras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/>
              <a:t>et </a:t>
            </a:r>
            <a:r>
              <a:rPr lang="cs-CZ" sz="1000" b="1" i="1" dirty="0" err="1"/>
              <a:t>saevire</a:t>
            </a:r>
            <a:r>
              <a:rPr lang="cs-CZ" sz="1000" b="1" i="1" dirty="0"/>
              <a:t> </a:t>
            </a:r>
            <a:r>
              <a:rPr lang="cs-CZ" sz="1000" b="1" i="1" dirty="0" err="1" smtClean="0"/>
              <a:t>animis</a:t>
            </a:r>
            <a:r>
              <a:rPr lang="cs-CZ" sz="1000" b="1" i="1" dirty="0"/>
              <a:t> </a:t>
            </a:r>
            <a:r>
              <a:rPr lang="cs-CZ" sz="1000" b="1" i="1" dirty="0" err="1"/>
              <a:t>Entellum</a:t>
            </a:r>
            <a:r>
              <a:rPr lang="cs-CZ" sz="1000" b="1" i="1" dirty="0"/>
              <a:t> </a:t>
            </a:r>
            <a:r>
              <a:rPr lang="cs-CZ" sz="1000" b="1" i="1" dirty="0" err="1"/>
              <a:t>haud</a:t>
            </a:r>
            <a:r>
              <a:rPr lang="cs-CZ" sz="1000" b="1" i="1" dirty="0"/>
              <a:t> </a:t>
            </a:r>
            <a:r>
              <a:rPr lang="cs-CZ" sz="1000" b="1" i="1" dirty="0" err="1"/>
              <a:t>passus</a:t>
            </a:r>
            <a:r>
              <a:rPr lang="cs-CZ" sz="1000" b="1" i="1" dirty="0"/>
              <a:t> </a:t>
            </a:r>
            <a:r>
              <a:rPr lang="cs-CZ" sz="1000" b="1" i="1" dirty="0" err="1"/>
              <a:t>acerbis</a:t>
            </a:r>
            <a:r>
              <a:rPr lang="cs-CZ" sz="1000" b="1" i="1" dirty="0"/>
              <a:t>;</a:t>
            </a:r>
            <a:br>
              <a:rPr lang="cs-CZ" sz="1000" b="1" i="1" dirty="0"/>
            </a:br>
            <a:r>
              <a:rPr lang="cs-CZ" sz="1000" b="1" i="1" dirty="0"/>
              <a:t>sed </a:t>
            </a:r>
            <a:r>
              <a:rPr lang="cs-CZ" sz="1000" b="1" i="1" dirty="0" err="1"/>
              <a:t>finem</a:t>
            </a:r>
            <a:r>
              <a:rPr lang="cs-CZ" sz="1000" b="1" i="1" dirty="0"/>
              <a:t> </a:t>
            </a:r>
            <a:r>
              <a:rPr lang="cs-CZ" sz="1000" b="1" i="1" dirty="0" err="1"/>
              <a:t>imposuit</a:t>
            </a:r>
            <a:r>
              <a:rPr lang="cs-CZ" sz="1000" b="1" i="1" dirty="0"/>
              <a:t> </a:t>
            </a:r>
            <a:r>
              <a:rPr lang="cs-CZ" sz="1000" b="1" i="1" dirty="0" err="1"/>
              <a:t>pugnae</a:t>
            </a:r>
            <a:r>
              <a:rPr lang="cs-CZ" sz="1000" b="1" i="1" dirty="0"/>
              <a:t>, </a:t>
            </a:r>
            <a:r>
              <a:rPr lang="cs-CZ" sz="1000" b="1" i="1" dirty="0" err="1"/>
              <a:t>fessumque</a:t>
            </a:r>
            <a:r>
              <a:rPr lang="cs-CZ" sz="1000" b="1" i="1" dirty="0"/>
              <a:t> </a:t>
            </a:r>
            <a:r>
              <a:rPr lang="cs-CZ" sz="1000" b="1" i="1" dirty="0" err="1"/>
              <a:t>Dareta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eripuit</a:t>
            </a:r>
            <a:r>
              <a:rPr lang="cs-CZ" sz="1000" b="1" i="1" dirty="0"/>
              <a:t> </a:t>
            </a:r>
            <a:r>
              <a:rPr lang="cs-CZ" sz="1000" b="1" i="1" dirty="0" err="1"/>
              <a:t>mulcens</a:t>
            </a:r>
            <a:r>
              <a:rPr lang="cs-CZ" sz="1000" b="1" i="1" dirty="0"/>
              <a:t> </a:t>
            </a:r>
            <a:r>
              <a:rPr lang="cs-CZ" sz="1000" b="1" i="1" dirty="0" err="1"/>
              <a:t>dictis</a:t>
            </a:r>
            <a:r>
              <a:rPr lang="cs-CZ" sz="1000" b="1" i="1" dirty="0"/>
              <a:t>, </a:t>
            </a:r>
            <a:r>
              <a:rPr lang="cs-CZ" sz="1000" b="1" i="1" dirty="0" err="1"/>
              <a:t>ac</a:t>
            </a:r>
            <a:r>
              <a:rPr lang="cs-CZ" sz="1000" b="1" i="1" dirty="0"/>
              <a:t> talia </a:t>
            </a:r>
            <a:r>
              <a:rPr lang="cs-CZ" sz="1000" b="1" i="1" dirty="0" err="1"/>
              <a:t>fatur</a:t>
            </a:r>
            <a:r>
              <a:rPr lang="cs-CZ" sz="1000" b="1" i="1" dirty="0"/>
              <a:t>:</a:t>
            </a:r>
            <a:br>
              <a:rPr lang="cs-CZ" sz="1000" b="1" i="1" dirty="0"/>
            </a:br>
            <a:r>
              <a:rPr lang="cs-CZ" sz="1000" b="1" i="1" dirty="0" smtClean="0"/>
              <a:t>“</a:t>
            </a:r>
            <a:r>
              <a:rPr lang="cs-CZ" sz="1000" b="1" i="1" dirty="0" err="1" smtClean="0"/>
              <a:t>Infelix</a:t>
            </a:r>
            <a:r>
              <a:rPr lang="cs-CZ" sz="1000" b="1" i="1" dirty="0"/>
              <a:t>, </a:t>
            </a:r>
            <a:r>
              <a:rPr lang="cs-CZ" sz="1000" b="1" i="1" dirty="0" err="1"/>
              <a:t>quae</a:t>
            </a:r>
            <a:r>
              <a:rPr lang="cs-CZ" sz="1000" b="1" i="1" dirty="0"/>
              <a:t> </a:t>
            </a:r>
            <a:r>
              <a:rPr lang="cs-CZ" sz="1000" b="1" i="1" dirty="0" err="1"/>
              <a:t>tanta</a:t>
            </a:r>
            <a:r>
              <a:rPr lang="cs-CZ" sz="1000" b="1" i="1" dirty="0"/>
              <a:t> </a:t>
            </a:r>
            <a:r>
              <a:rPr lang="cs-CZ" sz="1000" b="1" i="1" dirty="0" err="1"/>
              <a:t>animum</a:t>
            </a:r>
            <a:r>
              <a:rPr lang="cs-CZ" sz="1000" b="1" i="1" dirty="0"/>
              <a:t> </a:t>
            </a:r>
            <a:r>
              <a:rPr lang="cs-CZ" sz="1000" b="1" i="1" dirty="0" err="1"/>
              <a:t>dementia</a:t>
            </a:r>
            <a:r>
              <a:rPr lang="cs-CZ" sz="1000" b="1" i="1" dirty="0"/>
              <a:t> </a:t>
            </a:r>
            <a:r>
              <a:rPr lang="cs-CZ" sz="1000" b="1" i="1" dirty="0" err="1"/>
              <a:t>cepit</a:t>
            </a:r>
            <a:r>
              <a:rPr lang="cs-CZ" sz="1000" b="1" i="1" dirty="0"/>
              <a:t>?</a:t>
            </a:r>
            <a:br>
              <a:rPr lang="cs-CZ" sz="1000" b="1" i="1" dirty="0"/>
            </a:br>
            <a:r>
              <a:rPr lang="cs-CZ" sz="1000" b="1" i="1" dirty="0"/>
              <a:t>Non </a:t>
            </a:r>
            <a:r>
              <a:rPr lang="cs-CZ" sz="1000" b="1" i="1" dirty="0" err="1"/>
              <a:t>vires</a:t>
            </a:r>
            <a:r>
              <a:rPr lang="cs-CZ" sz="1000" b="1" i="1" dirty="0"/>
              <a:t> alias </a:t>
            </a:r>
            <a:r>
              <a:rPr lang="cs-CZ" sz="1000" b="1" i="1" dirty="0" err="1"/>
              <a:t>conversaque</a:t>
            </a:r>
            <a:r>
              <a:rPr lang="cs-CZ" sz="1000" b="1" i="1" dirty="0"/>
              <a:t> </a:t>
            </a:r>
            <a:r>
              <a:rPr lang="cs-CZ" sz="1000" b="1" i="1" dirty="0" err="1"/>
              <a:t>numina</a:t>
            </a:r>
            <a:r>
              <a:rPr lang="cs-CZ" sz="1000" b="1" i="1" dirty="0"/>
              <a:t> </a:t>
            </a:r>
            <a:r>
              <a:rPr lang="cs-CZ" sz="1000" b="1" i="1" dirty="0" err="1"/>
              <a:t>sentis</a:t>
            </a:r>
            <a:r>
              <a:rPr lang="cs-CZ" sz="1000" b="1" i="1" dirty="0"/>
              <a:t>?</a:t>
            </a:r>
            <a:br>
              <a:rPr lang="cs-CZ" sz="1000" b="1" i="1" dirty="0"/>
            </a:br>
            <a:r>
              <a:rPr lang="cs-CZ" sz="1000" b="1" i="1" dirty="0" err="1"/>
              <a:t>Cede</a:t>
            </a:r>
            <a:r>
              <a:rPr lang="cs-CZ" sz="1000" b="1" i="1" dirty="0"/>
              <a:t> </a:t>
            </a:r>
            <a:r>
              <a:rPr lang="cs-CZ" sz="1000" b="1" i="1" dirty="0" err="1"/>
              <a:t>deo</a:t>
            </a:r>
            <a:r>
              <a:rPr lang="cs-CZ" sz="1000" b="1" i="1" dirty="0"/>
              <a:t>.” </a:t>
            </a:r>
            <a:r>
              <a:rPr lang="cs-CZ" sz="1000" b="1" i="1" dirty="0" err="1"/>
              <a:t>Dixitque</a:t>
            </a:r>
            <a:r>
              <a:rPr lang="cs-CZ" sz="1000" b="1" i="1" dirty="0"/>
              <a:t> et </a:t>
            </a:r>
            <a:r>
              <a:rPr lang="cs-CZ" sz="1000" b="1" i="1" dirty="0" err="1"/>
              <a:t>proelia</a:t>
            </a:r>
            <a:r>
              <a:rPr lang="cs-CZ" sz="1000" b="1" i="1" dirty="0"/>
              <a:t> </a:t>
            </a:r>
            <a:r>
              <a:rPr lang="cs-CZ" sz="1000" b="1" i="1" dirty="0" err="1"/>
              <a:t>voce</a:t>
            </a:r>
            <a:r>
              <a:rPr lang="cs-CZ" sz="1000" b="1" i="1" dirty="0"/>
              <a:t> </a:t>
            </a:r>
            <a:r>
              <a:rPr lang="cs-CZ" sz="1000" b="1" i="1" dirty="0" err="1"/>
              <a:t>diremit</a:t>
            </a:r>
            <a:r>
              <a:rPr lang="cs-CZ" sz="1000" b="1" i="1" dirty="0"/>
              <a:t>.</a:t>
            </a:r>
            <a:br>
              <a:rPr lang="cs-CZ" sz="1000" b="1" i="1" dirty="0"/>
            </a:br>
            <a:r>
              <a:rPr lang="cs-CZ" sz="1000" b="1" i="1" dirty="0"/>
              <a:t>Ast </a:t>
            </a:r>
            <a:r>
              <a:rPr lang="cs-CZ" sz="1000" b="1" i="1" dirty="0" err="1"/>
              <a:t>illum</a:t>
            </a:r>
            <a:r>
              <a:rPr lang="cs-CZ" sz="1000" b="1" i="1" dirty="0"/>
              <a:t> </a:t>
            </a:r>
            <a:r>
              <a:rPr lang="cs-CZ" sz="1000" b="1" i="1" dirty="0" err="1"/>
              <a:t>fidi</a:t>
            </a:r>
            <a:r>
              <a:rPr lang="cs-CZ" sz="1000" b="1" i="1" dirty="0"/>
              <a:t> </a:t>
            </a:r>
            <a:r>
              <a:rPr lang="cs-CZ" sz="1000" b="1" i="1" dirty="0" err="1"/>
              <a:t>aequales</a:t>
            </a:r>
            <a:r>
              <a:rPr lang="cs-CZ" sz="1000" b="1" i="1" dirty="0"/>
              <a:t>, </a:t>
            </a:r>
            <a:r>
              <a:rPr lang="cs-CZ" sz="1000" b="1" i="1" dirty="0" err="1"/>
              <a:t>genua</a:t>
            </a:r>
            <a:r>
              <a:rPr lang="cs-CZ" sz="1000" b="1" i="1" dirty="0"/>
              <a:t> </a:t>
            </a:r>
            <a:r>
              <a:rPr lang="cs-CZ" sz="1000" b="1" i="1" dirty="0" err="1"/>
              <a:t>aegra</a:t>
            </a:r>
            <a:r>
              <a:rPr lang="cs-CZ" sz="1000" b="1" i="1" dirty="0"/>
              <a:t> </a:t>
            </a:r>
            <a:r>
              <a:rPr lang="cs-CZ" sz="1000" b="1" i="1" dirty="0" err="1"/>
              <a:t>trahentem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iactantemque</a:t>
            </a:r>
            <a:r>
              <a:rPr lang="cs-CZ" sz="1000" b="1" i="1" dirty="0"/>
              <a:t> </a:t>
            </a:r>
            <a:r>
              <a:rPr lang="cs-CZ" sz="1000" b="1" i="1" dirty="0" err="1"/>
              <a:t>utroque</a:t>
            </a:r>
            <a:r>
              <a:rPr lang="cs-CZ" sz="1000" b="1" i="1" dirty="0"/>
              <a:t> </a:t>
            </a:r>
            <a:r>
              <a:rPr lang="cs-CZ" sz="1000" b="1" i="1" dirty="0" err="1"/>
              <a:t>caput</a:t>
            </a:r>
            <a:r>
              <a:rPr lang="cs-CZ" sz="1000" b="1" i="1" dirty="0"/>
              <a:t>, </a:t>
            </a:r>
            <a:r>
              <a:rPr lang="cs-CZ" sz="1000" b="1" i="1" dirty="0" err="1"/>
              <a:t>crassumque</a:t>
            </a:r>
            <a:r>
              <a:rPr lang="cs-CZ" sz="1000" b="1" i="1" dirty="0"/>
              <a:t> </a:t>
            </a:r>
            <a:r>
              <a:rPr lang="cs-CZ" sz="1000" b="1" i="1" dirty="0" err="1"/>
              <a:t>cruorem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 smtClean="0"/>
              <a:t>ore</a:t>
            </a:r>
            <a:r>
              <a:rPr lang="cs-CZ" sz="1000" b="1" i="1" dirty="0"/>
              <a:t> </a:t>
            </a:r>
            <a:r>
              <a:rPr lang="cs-CZ" sz="1000" b="1" i="1" dirty="0" err="1"/>
              <a:t>eiectantem</a:t>
            </a:r>
            <a:r>
              <a:rPr lang="cs-CZ" sz="1000" b="1" i="1" dirty="0"/>
              <a:t> </a:t>
            </a:r>
            <a:r>
              <a:rPr lang="cs-CZ" sz="1000" b="1" i="1" dirty="0" err="1"/>
              <a:t>mixtosque</a:t>
            </a:r>
            <a:r>
              <a:rPr lang="cs-CZ" sz="1000" b="1" i="1" dirty="0"/>
              <a:t> in </a:t>
            </a:r>
            <a:r>
              <a:rPr lang="cs-CZ" sz="1000" b="1" i="1" dirty="0" err="1"/>
              <a:t>sanguine</a:t>
            </a:r>
            <a:r>
              <a:rPr lang="cs-CZ" sz="1000" b="1" i="1" dirty="0"/>
              <a:t> </a:t>
            </a:r>
            <a:r>
              <a:rPr lang="cs-CZ" sz="1000" b="1" i="1" dirty="0" err="1"/>
              <a:t>dentes</a:t>
            </a:r>
            <a:r>
              <a:rPr lang="cs-CZ" sz="1000" b="1" i="1" dirty="0"/>
              <a:t>,</a:t>
            </a:r>
            <a:br>
              <a:rPr lang="cs-CZ" sz="1000" b="1" i="1" dirty="0"/>
            </a:br>
            <a:r>
              <a:rPr lang="cs-CZ" sz="1000" b="1" i="1" dirty="0" err="1"/>
              <a:t>ducunt</a:t>
            </a:r>
            <a:r>
              <a:rPr lang="cs-CZ" sz="1000" b="1" i="1" dirty="0"/>
              <a:t> ad </a:t>
            </a:r>
            <a:r>
              <a:rPr lang="cs-CZ" sz="1000" b="1" i="1" dirty="0" err="1"/>
              <a:t>naves</a:t>
            </a:r>
            <a:r>
              <a:rPr lang="cs-CZ" sz="1000" b="1" i="1" dirty="0"/>
              <a:t>; </a:t>
            </a:r>
            <a:r>
              <a:rPr lang="cs-CZ" sz="1000" b="1" i="1" dirty="0" err="1"/>
              <a:t>galeamque</a:t>
            </a:r>
            <a:r>
              <a:rPr lang="cs-CZ" sz="1000" b="1" i="1" dirty="0"/>
              <a:t> </a:t>
            </a:r>
            <a:r>
              <a:rPr lang="cs-CZ" sz="1000" b="1" i="1" dirty="0" err="1"/>
              <a:t>ensemque</a:t>
            </a:r>
            <a:r>
              <a:rPr lang="cs-CZ" sz="1000" b="1" i="1" dirty="0"/>
              <a:t> </a:t>
            </a:r>
            <a:r>
              <a:rPr lang="cs-CZ" sz="1000" b="1" i="1" dirty="0" err="1"/>
              <a:t>vocati</a:t>
            </a:r>
            <a:r>
              <a:rPr lang="cs-CZ" sz="1000" b="1" i="1" dirty="0"/>
              <a:t/>
            </a:r>
            <a:br>
              <a:rPr lang="cs-CZ" sz="1000" b="1" i="1" dirty="0"/>
            </a:br>
            <a:r>
              <a:rPr lang="cs-CZ" sz="1000" b="1" i="1" dirty="0" err="1"/>
              <a:t>accipiunt</a:t>
            </a:r>
            <a:r>
              <a:rPr lang="cs-CZ" sz="1000" b="1" i="1" dirty="0"/>
              <a:t>; </a:t>
            </a:r>
            <a:r>
              <a:rPr lang="cs-CZ" sz="1000" b="1" i="1" dirty="0" err="1"/>
              <a:t>palmam</a:t>
            </a:r>
            <a:r>
              <a:rPr lang="cs-CZ" sz="1000" b="1" i="1" dirty="0"/>
              <a:t> </a:t>
            </a:r>
            <a:r>
              <a:rPr lang="cs-CZ" sz="1000" b="1" i="1" dirty="0" err="1"/>
              <a:t>Entello</a:t>
            </a:r>
            <a:r>
              <a:rPr lang="cs-CZ" sz="1000" b="1" i="1" dirty="0"/>
              <a:t> </a:t>
            </a:r>
            <a:r>
              <a:rPr lang="cs-CZ" sz="1000" b="1" i="1" dirty="0" err="1"/>
              <a:t>taurumque</a:t>
            </a:r>
            <a:r>
              <a:rPr lang="cs-CZ" sz="1000" b="1" i="1" dirty="0"/>
              <a:t> </a:t>
            </a:r>
            <a:r>
              <a:rPr lang="cs-CZ" sz="1000" b="1" i="1" dirty="0" err="1"/>
              <a:t>relinquunt</a:t>
            </a:r>
            <a:r>
              <a:rPr lang="cs-CZ" sz="1000" b="1" i="1" dirty="0" smtClean="0"/>
              <a:t>.“</a:t>
            </a:r>
            <a:endParaRPr lang="cs-CZ" sz="1000" b="1" i="1" dirty="0"/>
          </a:p>
        </p:txBody>
      </p:sp>
      <p:sp>
        <p:nvSpPr>
          <p:cNvPr id="6" name="Obdélník 5"/>
          <p:cNvSpPr/>
          <p:nvPr/>
        </p:nvSpPr>
        <p:spPr>
          <a:xfrm>
            <a:off x="2987824" y="854717"/>
            <a:ext cx="31748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„Ihned se vztyčí oba a na špičky nohou si stoupnou,</a:t>
            </a:r>
          </a:p>
          <a:p>
            <a:pPr algn="ctr"/>
            <a:r>
              <a:rPr lang="cs-CZ" sz="1000" b="1" i="1" dirty="0" smtClean="0"/>
              <a:t>zdvihnou silné ruce a bez bázně vzhůru je vznesou. </a:t>
            </a:r>
          </a:p>
          <a:p>
            <a:pPr algn="ctr"/>
            <a:r>
              <a:rPr lang="cs-CZ" sz="1000" b="1" i="1" dirty="0" smtClean="0"/>
              <a:t> Od ran daleko vzad své vztyčené vzdalují hlavy,</a:t>
            </a:r>
          </a:p>
          <a:p>
            <a:pPr algn="ctr"/>
            <a:r>
              <a:rPr lang="cs-CZ" sz="1000" b="1" i="1" dirty="0" smtClean="0"/>
              <a:t>ruka se s rukou střetne a takto se k zápasu dráždí. 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je hbitějších údů a spoléhá na svoje mládí, </a:t>
            </a:r>
          </a:p>
          <a:p>
            <a:pPr algn="ctr"/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obřím tělem je mohutný, kolena však mu</a:t>
            </a:r>
          </a:p>
          <a:p>
            <a:pPr algn="ctr"/>
            <a:r>
              <a:rPr lang="cs-CZ" sz="1000" b="1" i="1" dirty="0" smtClean="0"/>
              <a:t>klesají, těžkým dechem se chvějí veliké údy. </a:t>
            </a:r>
          </a:p>
          <a:p>
            <a:pPr algn="ctr"/>
            <a:r>
              <a:rPr lang="cs-CZ" sz="1000" b="1" i="1" dirty="0" smtClean="0"/>
              <a:t>Mnoho si navzájem ran již rozdali – výsledek žádný, </a:t>
            </a:r>
          </a:p>
          <a:p>
            <a:pPr algn="ctr"/>
            <a:r>
              <a:rPr lang="cs-CZ" sz="1000" b="1" i="1" dirty="0" smtClean="0"/>
              <a:t>mnoho i v klenutou hruď jich dopadá, která jim duní</a:t>
            </a:r>
          </a:p>
          <a:p>
            <a:pPr algn="ctr"/>
            <a:r>
              <a:rPr lang="cs-CZ" sz="1000" b="1" i="1" dirty="0" smtClean="0"/>
              <a:t>údery, kolem skrání, kol uší se míhají stále</a:t>
            </a:r>
          </a:p>
          <a:p>
            <a:pPr algn="ctr"/>
            <a:r>
              <a:rPr lang="cs-CZ" sz="1000" b="1" i="1" dirty="0" smtClean="0"/>
              <a:t>pěsti a krutými rázy jim hlasitě čelisti chřestí. </a:t>
            </a:r>
          </a:p>
          <a:p>
            <a:pPr algn="ctr"/>
            <a:r>
              <a:rPr lang="cs-CZ" sz="1000" b="1" i="1" dirty="0" smtClean="0"/>
              <a:t>Ztěžka tu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stojí a nehnutě, v postoji témže</a:t>
            </a:r>
          </a:p>
          <a:p>
            <a:pPr algn="ctr"/>
            <a:r>
              <a:rPr lang="cs-CZ" sz="1000" b="1" i="1" dirty="0" smtClean="0"/>
              <a:t>ranám toliko tělem a bdělým se uhýbá zrakem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– jako když hrad </a:t>
            </a:r>
            <a:r>
              <a:rPr lang="cs-CZ" sz="1000" b="1" i="1" dirty="0" err="1" smtClean="0"/>
              <a:t>kdos</a:t>
            </a:r>
            <a:r>
              <a:rPr lang="cs-CZ" sz="1000" b="1" i="1" dirty="0" smtClean="0"/>
              <a:t> napadne, hradbami strmý,</a:t>
            </a:r>
          </a:p>
          <a:p>
            <a:pPr algn="ctr"/>
            <a:r>
              <a:rPr lang="cs-CZ" sz="1000" b="1" i="1" dirty="0" smtClean="0"/>
              <a:t>nebo když s branným lidem kol horské pevnosti sedí</a:t>
            </a:r>
          </a:p>
          <a:p>
            <a:pPr algn="ctr"/>
            <a:r>
              <a:rPr lang="cs-CZ" sz="1000" b="1" i="1" dirty="0" smtClean="0"/>
              <a:t>hledaje všemožnou lstí, jak přistoupit, tady neb onde, </a:t>
            </a:r>
          </a:p>
          <a:p>
            <a:pPr algn="ctr"/>
            <a:r>
              <a:rPr lang="cs-CZ" sz="1000" b="1" i="1" dirty="0" smtClean="0"/>
              <a:t>zkoumaje každé místo a všelijak útočí marně. </a:t>
            </a:r>
          </a:p>
          <a:p>
            <a:pPr algn="ctr"/>
            <a:r>
              <a:rPr lang="cs-CZ" sz="1000" b="1" i="1" dirty="0" smtClean="0"/>
              <a:t>Tu se však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vztyčí a pravici vztáhne a zdvihne,</a:t>
            </a:r>
          </a:p>
          <a:p>
            <a:pPr algn="ctr"/>
            <a:r>
              <a:rPr lang="cs-CZ" sz="1000" b="1" i="1" dirty="0" err="1" smtClean="0"/>
              <a:t>Darés</a:t>
            </a:r>
            <a:r>
              <a:rPr lang="cs-CZ" sz="1000" b="1" i="1" dirty="0" smtClean="0"/>
              <a:t> však zahlédl </a:t>
            </a:r>
            <a:r>
              <a:rPr lang="cs-CZ" sz="1000" b="1" i="1" dirty="0" err="1" smtClean="0"/>
              <a:t>vmžik</a:t>
            </a:r>
            <a:r>
              <a:rPr lang="cs-CZ" sz="1000" b="1" i="1" dirty="0" smtClean="0"/>
              <a:t>, jak rána mu odshora hrozí, </a:t>
            </a:r>
          </a:p>
          <a:p>
            <a:pPr algn="ctr"/>
            <a:r>
              <a:rPr lang="cs-CZ" sz="1000" b="1" i="1" dirty="0" smtClean="0"/>
              <a:t>proto pohybem hbitým se odvrátil, úderu ušel.</a:t>
            </a:r>
          </a:p>
          <a:p>
            <a:pPr algn="ctr"/>
            <a:r>
              <a:rPr lang="cs-CZ" sz="1000" b="1" i="1" dirty="0" smtClean="0"/>
              <a:t>Do vzduchu udeří marně rek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, nadto pak ještě</a:t>
            </a:r>
          </a:p>
          <a:p>
            <a:pPr algn="ctr"/>
            <a:r>
              <a:rPr lang="cs-CZ" sz="1000" b="1" i="1" dirty="0" smtClean="0"/>
              <a:t>upadne na zem těžce, sám těžký, náramnou váhou – </a:t>
            </a:r>
          </a:p>
          <a:p>
            <a:pPr algn="ctr"/>
            <a:r>
              <a:rPr lang="cs-CZ" sz="1000" b="1" i="1" dirty="0" smtClean="0"/>
              <a:t>jako když na </a:t>
            </a:r>
            <a:r>
              <a:rPr lang="cs-CZ" sz="1000" b="1" i="1" dirty="0" err="1" smtClean="0"/>
              <a:t>Erymanthu</a:t>
            </a:r>
            <a:r>
              <a:rPr lang="cs-CZ" sz="1000" b="1" i="1" dirty="0" smtClean="0"/>
              <a:t> neb na širém pohoří </a:t>
            </a:r>
            <a:r>
              <a:rPr lang="cs-CZ" sz="1000" b="1" i="1" dirty="0" err="1" smtClean="0"/>
              <a:t>ídském</a:t>
            </a:r>
            <a:r>
              <a:rPr lang="cs-CZ" sz="1000" b="1" i="1" dirty="0" smtClean="0"/>
              <a:t> </a:t>
            </a:r>
          </a:p>
          <a:p>
            <a:pPr algn="ctr"/>
            <a:r>
              <a:rPr lang="cs-CZ" sz="1000" b="1" i="1" dirty="0" smtClean="0"/>
              <a:t>skácí se dutá jedle, i s kořeny vyrvána z půdy. </a:t>
            </a:r>
          </a:p>
          <a:p>
            <a:pPr algn="ctr"/>
            <a:r>
              <a:rPr lang="cs-CZ" sz="1000" b="1" i="1" dirty="0" smtClean="0"/>
              <a:t>S účastí vyskočí </a:t>
            </a:r>
            <a:r>
              <a:rPr lang="cs-CZ" sz="1000" b="1" i="1" dirty="0" err="1" smtClean="0"/>
              <a:t>Teukři</a:t>
            </a:r>
            <a:r>
              <a:rPr lang="cs-CZ" sz="1000" b="1" i="1" dirty="0" smtClean="0"/>
              <a:t> i veškeré sicilské mužstvo; </a:t>
            </a:r>
          </a:p>
          <a:p>
            <a:pPr algn="ctr"/>
            <a:r>
              <a:rPr lang="cs-CZ" sz="1000" b="1" i="1" dirty="0" smtClean="0"/>
              <a:t>k nebesům zvedá se křik, sám </a:t>
            </a:r>
            <a:r>
              <a:rPr lang="cs-CZ" sz="1000" b="1" i="1" dirty="0" err="1" smtClean="0"/>
              <a:t>Acestes</a:t>
            </a:r>
            <a:r>
              <a:rPr lang="cs-CZ" sz="1000" b="1" i="1" dirty="0" smtClean="0"/>
              <a:t> přiběhl první, </a:t>
            </a:r>
          </a:p>
          <a:p>
            <a:pPr algn="ctr"/>
            <a:r>
              <a:rPr lang="cs-CZ" sz="1000" b="1" i="1" dirty="0" smtClean="0"/>
              <a:t>přítele téhož věku pln soucitu ze země zvedne. </a:t>
            </a:r>
          </a:p>
          <a:p>
            <a:pPr algn="ctr"/>
            <a:r>
              <a:rPr lang="cs-CZ" sz="1000" b="1" i="1" dirty="0" smtClean="0"/>
              <a:t>Pádem ten chrabrý rek však zdržen ni zasažen není,</a:t>
            </a:r>
          </a:p>
          <a:p>
            <a:pPr algn="ctr"/>
            <a:r>
              <a:rPr lang="cs-CZ" sz="1000" b="1" i="1" dirty="0" smtClean="0"/>
              <a:t>prudčeji vrací se v boj, </a:t>
            </a:r>
            <a:r>
              <a:rPr lang="cs-CZ" sz="1000" b="1" i="1" dirty="0" err="1" smtClean="0"/>
              <a:t>bouř</a:t>
            </a:r>
            <a:r>
              <a:rPr lang="cs-CZ" sz="1000" b="1" i="1" dirty="0" smtClean="0"/>
              <a:t> hněvu v něm povzbudí sílu, </a:t>
            </a:r>
          </a:p>
          <a:p>
            <a:pPr algn="ctr"/>
            <a:r>
              <a:rPr lang="cs-CZ" sz="1000" b="1" i="1" dirty="0" smtClean="0"/>
              <a:t>studem se vznítí ráznost i vědomí mužnosti  vlastní. </a:t>
            </a:r>
          </a:p>
          <a:p>
            <a:pPr algn="ctr"/>
            <a:r>
              <a:rPr lang="cs-CZ" sz="1000" b="1" i="1" dirty="0" smtClean="0"/>
              <a:t>Opřekot </a:t>
            </a:r>
            <a:r>
              <a:rPr lang="cs-CZ" sz="1000" b="1" i="1" dirty="0" err="1" smtClean="0"/>
              <a:t>Dáreta</a:t>
            </a:r>
            <a:r>
              <a:rPr lang="cs-CZ" sz="1000" b="1" i="1" dirty="0" smtClean="0"/>
              <a:t>  hnal pln zápalu po celé pláni: </a:t>
            </a:r>
          </a:p>
          <a:p>
            <a:pPr algn="ctr"/>
            <a:r>
              <a:rPr lang="cs-CZ" sz="1000" b="1" i="1" dirty="0" smtClean="0"/>
              <a:t>ránu mu za ranou dává, tu pravou rukou, tu levou;</a:t>
            </a:r>
          </a:p>
          <a:p>
            <a:pPr algn="ctr"/>
            <a:r>
              <a:rPr lang="cs-CZ" sz="1000" b="1" i="1" dirty="0" smtClean="0"/>
              <a:t>přestávky, průtahu není – jak s  hustými kroupami liják</a:t>
            </a:r>
          </a:p>
          <a:p>
            <a:pPr algn="ctr"/>
            <a:r>
              <a:rPr lang="cs-CZ" sz="1000" b="1" i="1" dirty="0" smtClean="0"/>
              <a:t>rachotí po střechách domů, tak četnými ranami stále</a:t>
            </a:r>
          </a:p>
          <a:p>
            <a:pPr algn="ctr"/>
            <a:r>
              <a:rPr lang="cs-CZ" sz="1000" b="1" i="1" dirty="0" smtClean="0"/>
              <a:t>oběma pěstmi ho tepe a </a:t>
            </a:r>
            <a:r>
              <a:rPr lang="cs-CZ" sz="1000" b="1" i="1" dirty="0" err="1" smtClean="0"/>
              <a:t>Daréta</a:t>
            </a:r>
            <a:r>
              <a:rPr lang="cs-CZ" sz="1000" b="1" i="1" dirty="0" smtClean="0"/>
              <a:t> dokola honí.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5868144" y="3649318"/>
            <a:ext cx="327585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i="1" dirty="0" smtClean="0"/>
              <a:t>Nedal však Aeneas otec, by hněv ten zuřivý trval,</a:t>
            </a:r>
          </a:p>
          <a:p>
            <a:pPr algn="ctr"/>
            <a:r>
              <a:rPr lang="cs-CZ" sz="1000" b="1" i="1" dirty="0" smtClean="0"/>
              <a:t>nechtěl, by ještě i dále rek </a:t>
            </a:r>
            <a:r>
              <a:rPr lang="cs-CZ" sz="1000" b="1" i="1" dirty="0" err="1" smtClean="0"/>
              <a:t>Entellos</a:t>
            </a:r>
            <a:r>
              <a:rPr lang="cs-CZ" sz="1000" b="1" i="1" dirty="0" smtClean="0"/>
              <a:t> rozhořčen řádil, </a:t>
            </a:r>
          </a:p>
          <a:p>
            <a:pPr algn="ctr"/>
            <a:r>
              <a:rPr lang="cs-CZ" sz="1000" b="1" i="1" dirty="0" smtClean="0"/>
              <a:t>nýbrž zarazil boj. Pak vyvedl </a:t>
            </a:r>
            <a:r>
              <a:rPr lang="cs-CZ" sz="1000" b="1" i="1" dirty="0" err="1" smtClean="0"/>
              <a:t>Daréta</a:t>
            </a:r>
            <a:r>
              <a:rPr lang="cs-CZ" sz="1000" b="1" i="1" dirty="0" smtClean="0"/>
              <a:t> mdlého, </a:t>
            </a:r>
          </a:p>
          <a:p>
            <a:pPr algn="ctr"/>
            <a:r>
              <a:rPr lang="cs-CZ" sz="1000" b="1" i="1" dirty="0" smtClean="0"/>
              <a:t>vlídnou ho konejšil řečí a těmito slovy se ozval:</a:t>
            </a:r>
          </a:p>
          <a:p>
            <a:pPr algn="ctr"/>
            <a:r>
              <a:rPr lang="cs-CZ" sz="1000" b="1" i="1" dirty="0" smtClean="0"/>
              <a:t>„Jaký to nerozum hrozný, ty bláhový, zmátl ti ducha?</a:t>
            </a:r>
          </a:p>
          <a:p>
            <a:pPr algn="ctr"/>
            <a:r>
              <a:rPr lang="cs-CZ" sz="1000" b="1" i="1" dirty="0" smtClean="0"/>
              <a:t>Nevidíš jiné síly a necítíš nepřízeň boží?</a:t>
            </a:r>
          </a:p>
          <a:p>
            <a:pPr algn="ctr"/>
            <a:r>
              <a:rPr lang="cs-CZ" sz="1000" b="1" i="1" dirty="0" smtClean="0"/>
              <a:t>Bohovi ustup!“ pravil, a boj tím přerušil slovem.</a:t>
            </a:r>
          </a:p>
          <a:p>
            <a:pPr algn="ctr"/>
            <a:r>
              <a:rPr lang="cs-CZ" sz="1000" b="1" i="1" dirty="0" smtClean="0"/>
              <a:t>Avšak věrní druzi, jak stěží kolena vlekl, </a:t>
            </a:r>
          </a:p>
          <a:p>
            <a:pPr algn="ctr"/>
            <a:r>
              <a:rPr lang="cs-CZ" sz="1000" b="1" i="1" dirty="0" smtClean="0"/>
              <a:t>klátil hlavou sem tam, jak  z úst svých, ubohý chrlil</a:t>
            </a:r>
          </a:p>
          <a:p>
            <a:pPr algn="ctr"/>
            <a:r>
              <a:rPr lang="cs-CZ" sz="1000" b="1" i="1" dirty="0" smtClean="0"/>
              <a:t>husté chuchvalce krve a s krví smíšené zuby, </a:t>
            </a:r>
          </a:p>
          <a:p>
            <a:pPr algn="ctr"/>
            <a:r>
              <a:rPr lang="cs-CZ" sz="1000" b="1" i="1" dirty="0" smtClean="0"/>
              <a:t>nazpět ho k lodím vedou, pak voláni, přilbici s mečem</a:t>
            </a:r>
          </a:p>
          <a:p>
            <a:pPr algn="ctr"/>
            <a:r>
              <a:rPr lang="cs-CZ" sz="1000" b="1" i="1" dirty="0" smtClean="0"/>
              <a:t>vezmou, však </a:t>
            </a:r>
            <a:r>
              <a:rPr lang="cs-CZ" sz="1000" b="1" i="1" dirty="0" err="1" smtClean="0"/>
              <a:t>Entellu</a:t>
            </a:r>
            <a:r>
              <a:rPr lang="cs-CZ" sz="1000" b="1" i="1" dirty="0" smtClean="0"/>
              <a:t> býk tam nechán s vítěznou palmou“</a:t>
            </a:r>
          </a:p>
          <a:p>
            <a:pPr algn="ctr"/>
            <a:r>
              <a:rPr lang="cs-CZ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(přeložil O. </a:t>
            </a:r>
            <a:r>
              <a:rPr lang="cs-CZ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Vaňorný</a:t>
            </a:r>
            <a:r>
              <a:rPr lang="cs-CZ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</a:t>
            </a:r>
            <a:endParaRPr lang="cs-CZ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9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819"/>
            <a:ext cx="9144000" cy="2701102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X</a:t>
            </a:r>
            <a:r>
              <a:rPr lang="cs-CZ" dirty="0" smtClean="0"/>
              <a:t> sochy –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kalokagathické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motivy</a:t>
            </a:r>
            <a:endParaRPr lang="cs-CZ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j\Dva boxeři na konci souboje, atlet naravo se vzdává, 500-490 př. Kr., červenofigurová malba (Zamarovský, 200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3429000"/>
            <a:ext cx="3091884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Konec agonu v pygmé (Potter, 201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2"/>
            <a:ext cx="2635782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panathénajská amfora z konce 5. století př. Kr., konec boxerského agonu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991417" cy="262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Pygmé, kolem 490 př. Kr. (Olivová, 1979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3"/>
            <a:ext cx="4855572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611560" y="3613666"/>
            <a:ext cx="8527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vzdání se</a:t>
            </a:r>
          </a:p>
        </p:txBody>
      </p:sp>
    </p:spTree>
    <p:extLst>
      <p:ext uri="{BB962C8B-B14F-4D97-AF65-F5344CB8AC3E}">
        <p14:creationId xmlns:p14="http://schemas.microsoft.com/office/powerpoint/2010/main" val="24742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4076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„snaží se, boxuje, prchá“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Obrázek 3" descr="C:\Users\Jiří\Desktop\j\skyphos v černé figuře (kolem 550-525 př. Kr.) zachycující vítězného boxera, před ním prchá jeho soupeř, ketrý silně krvácí z nosu, zleva můžeme číst nápisy - snaží se, boxuje, prchá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1340768"/>
            <a:ext cx="9151074" cy="554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9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C7CCDE"/>
            </a:gs>
            <a:gs pos="12000">
              <a:schemeClr val="accent6">
                <a:lumMod val="87000"/>
                <a:lumOff val="13000"/>
                <a:alpha val="76000"/>
              </a:schemeClr>
            </a:gs>
            <a:gs pos="5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1896" y="0"/>
            <a:ext cx="4491964" cy="83671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 a rány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462" y="3496386"/>
            <a:ext cx="3046482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j\Níkosthenova malba n amfoře z Athén kolem roku 525 př. Kr., boxer vlevo krvácí z nosu (Olivová, 1988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5" y="0"/>
            <a:ext cx="439248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C:\Users\Jiří\Desktop\j\černofigurová amfora, 510-490 př. Kr., oboum boxerům teče mohutně krev z nosu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95" y="836712"/>
            <a:ext cx="446449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0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0057"/>
            <a:ext cx="8229600" cy="73464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Trénink – metody 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pPr marL="800100" lvl="1" indent="-342900">
              <a:buAutoNum type="arabicParenR"/>
            </a:pPr>
            <a:r>
              <a:rPr lang="cs-CZ" sz="1800" i="1" dirty="0" err="1" smtClean="0"/>
              <a:t>σκιᾱμ</a:t>
            </a:r>
            <a:r>
              <a:rPr lang="cs-CZ" sz="1800" i="1" dirty="0" smtClean="0"/>
              <a:t>αχεῑν </a:t>
            </a:r>
            <a:r>
              <a:rPr lang="cs-CZ" sz="1800" dirty="0"/>
              <a:t>(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Glaukos z Karystu</a:t>
            </a:r>
            <a:r>
              <a:rPr lang="cs-CZ" sz="1800" dirty="0" smtClean="0"/>
              <a:t>)</a:t>
            </a:r>
          </a:p>
          <a:p>
            <a:pPr marL="457200" lvl="1" indent="0">
              <a:buNone/>
            </a:pPr>
            <a:endParaRPr lang="cs-CZ" sz="1000" dirty="0" smtClean="0"/>
          </a:p>
          <a:p>
            <a:pPr marL="457200" lvl="1" indent="0">
              <a:buNone/>
            </a:pPr>
            <a:r>
              <a:rPr lang="cs-CZ" sz="1800" dirty="0"/>
              <a:t>„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shadow</a:t>
            </a:r>
            <a:r>
              <a:rPr lang="cs-CZ" sz="1800" i="1" dirty="0"/>
              <a:t>-boxer </a:t>
            </a:r>
            <a:r>
              <a:rPr lang="cs-CZ" sz="1800" i="1" dirty="0" err="1"/>
              <a:t>must</a:t>
            </a:r>
            <a:r>
              <a:rPr lang="cs-CZ" sz="1800" i="1" dirty="0"/>
              <a:t> use not </a:t>
            </a:r>
            <a:r>
              <a:rPr lang="cs-CZ" sz="1800" i="1" dirty="0" err="1"/>
              <a:t>only</a:t>
            </a:r>
            <a:r>
              <a:rPr lang="cs-CZ" sz="1800" i="1" dirty="0"/>
              <a:t> his </a:t>
            </a:r>
            <a:r>
              <a:rPr lang="cs-CZ" sz="1800" i="1" dirty="0" err="1"/>
              <a:t>hands</a:t>
            </a:r>
            <a:r>
              <a:rPr lang="cs-CZ" sz="1800" i="1" dirty="0"/>
              <a:t> but </a:t>
            </a:r>
            <a:r>
              <a:rPr lang="cs-CZ" sz="1800" i="1" dirty="0" err="1"/>
              <a:t>also</a:t>
            </a:r>
            <a:r>
              <a:rPr lang="cs-CZ" sz="1800" i="1" dirty="0"/>
              <a:t> his </a:t>
            </a:r>
            <a:r>
              <a:rPr lang="cs-CZ" sz="1800" i="1" dirty="0" err="1"/>
              <a:t>legs</a:t>
            </a:r>
            <a:r>
              <a:rPr lang="cs-CZ" sz="1800" i="1" dirty="0"/>
              <a:t>, </a:t>
            </a:r>
            <a:r>
              <a:rPr lang="cs-CZ" sz="1800" i="1" dirty="0" err="1"/>
              <a:t>sometimes</a:t>
            </a:r>
            <a:r>
              <a:rPr lang="cs-CZ" sz="1800" i="1" dirty="0"/>
              <a:t> as </a:t>
            </a:r>
            <a:r>
              <a:rPr lang="cs-CZ" sz="1800" i="1" dirty="0" err="1"/>
              <a:t>if</a:t>
            </a:r>
            <a:r>
              <a:rPr lang="cs-CZ" sz="1800" i="1" dirty="0"/>
              <a:t> he </a:t>
            </a:r>
            <a:r>
              <a:rPr lang="cs-CZ" sz="1800" i="1" dirty="0" err="1"/>
              <a:t>were</a:t>
            </a:r>
            <a:r>
              <a:rPr lang="cs-CZ" sz="1800" i="1" dirty="0"/>
              <a:t> jumping, </a:t>
            </a:r>
            <a:r>
              <a:rPr lang="cs-CZ" sz="1800" i="1" dirty="0" err="1"/>
              <a:t>at</a:t>
            </a:r>
            <a:r>
              <a:rPr lang="cs-CZ" sz="1800" i="1" dirty="0"/>
              <a:t> </a:t>
            </a:r>
            <a:r>
              <a:rPr lang="cs-CZ" sz="1800" i="1" dirty="0" err="1"/>
              <a:t>other</a:t>
            </a:r>
            <a:r>
              <a:rPr lang="cs-CZ" sz="1800" i="1" dirty="0"/>
              <a:t> </a:t>
            </a:r>
            <a:r>
              <a:rPr lang="cs-CZ" sz="1800" i="1" dirty="0" err="1"/>
              <a:t>times</a:t>
            </a:r>
            <a:r>
              <a:rPr lang="cs-CZ" sz="1800" i="1" dirty="0"/>
              <a:t> as </a:t>
            </a:r>
            <a:r>
              <a:rPr lang="cs-CZ" sz="1800" i="1" dirty="0" err="1"/>
              <a:t>if</a:t>
            </a:r>
            <a:r>
              <a:rPr lang="cs-CZ" sz="1800" i="1" dirty="0"/>
              <a:t> he </a:t>
            </a:r>
            <a:r>
              <a:rPr lang="cs-CZ" sz="1800" i="1" dirty="0" err="1"/>
              <a:t>were</a:t>
            </a:r>
            <a:r>
              <a:rPr lang="cs-CZ" sz="1800" i="1" dirty="0"/>
              <a:t> </a:t>
            </a:r>
            <a:r>
              <a:rPr lang="cs-CZ" sz="1800" i="1" dirty="0" err="1"/>
              <a:t>kicking</a:t>
            </a:r>
            <a:r>
              <a:rPr lang="cs-CZ" sz="1800" dirty="0"/>
              <a:t>“ (</a:t>
            </a:r>
            <a:r>
              <a:rPr lang="cs-CZ" sz="1800" dirty="0" err="1"/>
              <a:t>Oribasius</a:t>
            </a:r>
            <a:r>
              <a:rPr lang="cs-CZ" sz="1800" dirty="0"/>
              <a:t>, </a:t>
            </a:r>
            <a:r>
              <a:rPr lang="cs-CZ" sz="1800" dirty="0" smtClean="0"/>
              <a:t>6.29.3 </a:t>
            </a:r>
            <a:r>
              <a:rPr lang="cs-CZ" sz="1800" dirty="0"/>
              <a:t>in </a:t>
            </a:r>
            <a:r>
              <a:rPr lang="cs-CZ" sz="1800" dirty="0" err="1"/>
              <a:t>Harris</a:t>
            </a:r>
            <a:r>
              <a:rPr lang="cs-CZ" sz="1800" dirty="0"/>
              <a:t>, 1972, 24). </a:t>
            </a:r>
            <a:endParaRPr lang="cs-CZ" sz="1800" dirty="0" smtClean="0"/>
          </a:p>
          <a:p>
            <a:pPr marL="457200" lvl="1" indent="0">
              <a:buNone/>
            </a:pPr>
            <a:endParaRPr lang="cs-CZ" sz="1800" dirty="0"/>
          </a:p>
          <a:p>
            <a:pPr marL="457200" lvl="1" indent="0">
              <a:buNone/>
            </a:pP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Platón </a:t>
            </a:r>
            <a:r>
              <a:rPr lang="cs-CZ" sz="1800" dirty="0"/>
              <a:t>(panák, spolucvičenec či </a:t>
            </a:r>
            <a:r>
              <a:rPr lang="cs-CZ" sz="1800" i="1" dirty="0" err="1" smtClean="0"/>
              <a:t>σκιᾱ</a:t>
            </a:r>
            <a:r>
              <a:rPr lang="cs-CZ" sz="1800" dirty="0" smtClean="0"/>
              <a:t>)</a:t>
            </a:r>
          </a:p>
          <a:p>
            <a:pPr marL="457200" lvl="1" indent="0">
              <a:buNone/>
            </a:pPr>
            <a:endParaRPr lang="cs-CZ" sz="1000" dirty="0" smtClean="0"/>
          </a:p>
          <a:p>
            <a:pPr marL="457200" lvl="1" indent="0">
              <a:buNone/>
            </a:pP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vzduch 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Philostratus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sz="1800" dirty="0" smtClean="0"/>
              <a:t>:</a:t>
            </a:r>
            <a:endParaRPr lang="cs-CZ" sz="1800" dirty="0"/>
          </a:p>
          <a:p>
            <a:pPr marL="457200" lvl="1" indent="0">
              <a:buNone/>
            </a:pPr>
            <a:endParaRPr lang="cs-CZ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p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ktai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d 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kroceipizsqwn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lafpo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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erzontej</a:t>
            </a:r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“ </a:t>
            </a:r>
            <a:r>
              <a:rPr lang="cs-CZ" sz="1800" dirty="0" smtClean="0"/>
              <a:t>(</a:t>
            </a:r>
            <a:r>
              <a:rPr lang="cs-CZ" sz="1800" dirty="0" err="1" smtClean="0">
                <a:latin typeface="Greek" panose="05000000000000000000" pitchFamily="2" charset="2"/>
              </a:rPr>
              <a:t>Filostratou</a:t>
            </a:r>
            <a:r>
              <a:rPr lang="cs-CZ" sz="1800" dirty="0" smtClean="0">
                <a:latin typeface="Greek" panose="05000000000000000000" pitchFamily="2" charset="2"/>
              </a:rPr>
              <a:t>, </a:t>
            </a:r>
            <a:r>
              <a:rPr lang="cs-CZ" sz="1800" i="1" dirty="0" smtClean="0">
                <a:latin typeface="Greek" panose="05000000000000000000" pitchFamily="2" charset="2"/>
              </a:rPr>
              <a:t>Peri </a:t>
            </a:r>
            <a:r>
              <a:rPr lang="cs-CZ" sz="1800" i="1" dirty="0" err="1" smtClean="0">
                <a:latin typeface="Greek" panose="05000000000000000000" pitchFamily="2" charset="2"/>
              </a:rPr>
              <a:t>gumnastik</a:t>
            </a:r>
            <a:r>
              <a:rPr lang="cs-CZ" sz="1800" i="1" dirty="0" smtClean="0">
                <a:latin typeface="Greek" panose="05000000000000000000" pitchFamily="2" charset="2"/>
                <a:sym typeface="Greek"/>
              </a:rPr>
              <a:t></a:t>
            </a:r>
            <a:r>
              <a:rPr lang="cs-CZ" sz="1800" i="1" dirty="0" smtClean="0">
                <a:latin typeface="Greek" panose="05000000000000000000" pitchFamily="2" charset="2"/>
              </a:rPr>
              <a:t> </a:t>
            </a:r>
            <a:r>
              <a:rPr lang="cs-CZ" sz="1800" dirty="0" smtClean="0">
                <a:latin typeface="Greek" panose="05000000000000000000" pitchFamily="2" charset="2"/>
              </a:rPr>
              <a:t>50.6-7). </a:t>
            </a:r>
          </a:p>
          <a:p>
            <a:pPr marL="0" lvl="1" indent="0">
              <a:buNone/>
            </a:pPr>
            <a:endParaRPr lang="cs-CZ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algn="ctr">
              <a:buNone/>
            </a:pPr>
            <a:r>
              <a:rPr lang="cs-CZ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„Talis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prima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Dares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caput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altum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in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proelia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tollit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ostenditque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umeros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latos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alternaque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iactat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brachia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protendens</a:t>
            </a:r>
            <a:r>
              <a:rPr lang="cs-CZ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et</a:t>
            </a:r>
            <a:r>
              <a:rPr lang="cs-CZ" sz="1600" b="1" i="1" dirty="0"/>
              <a:t> </a:t>
            </a:r>
            <a:r>
              <a:rPr lang="cs-CZ" sz="1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verberat</a:t>
            </a:r>
            <a:r>
              <a:rPr lang="cs-CZ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ictibus</a:t>
            </a:r>
            <a:r>
              <a:rPr lang="cs-CZ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auras</a:t>
            </a:r>
            <a:r>
              <a:rPr lang="cs-CZ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.“</a:t>
            </a:r>
          </a:p>
          <a:p>
            <a:pPr marL="0" lvl="1" indent="0" algn="ctr">
              <a:buNone/>
            </a:pPr>
            <a:r>
              <a:rPr lang="cs-CZ" sz="1600" dirty="0" smtClean="0"/>
              <a:t>(P</a:t>
            </a:r>
            <a:r>
              <a:rPr lang="cs-CZ" sz="1600" dirty="0"/>
              <a:t>. </a:t>
            </a:r>
            <a:r>
              <a:rPr lang="cs-CZ" sz="1600" dirty="0" smtClean="0"/>
              <a:t>Vergilius </a:t>
            </a:r>
            <a:r>
              <a:rPr lang="cs-CZ" sz="1600" dirty="0" err="1" smtClean="0"/>
              <a:t>Maro</a:t>
            </a:r>
            <a:r>
              <a:rPr lang="cs-CZ" sz="1600" dirty="0" smtClean="0"/>
              <a:t>,</a:t>
            </a:r>
            <a:r>
              <a:rPr lang="cs-CZ" sz="1600" dirty="0"/>
              <a:t> </a:t>
            </a:r>
            <a:r>
              <a:rPr lang="cs-CZ" sz="1600" i="1" dirty="0" smtClean="0"/>
              <a:t>Aeneid</a:t>
            </a:r>
            <a:r>
              <a:rPr lang="cs-CZ" sz="1600" dirty="0"/>
              <a:t> </a:t>
            </a:r>
            <a:r>
              <a:rPr lang="cs-CZ" sz="1600" dirty="0" smtClean="0"/>
              <a:t>5.375-377). </a:t>
            </a:r>
            <a:endParaRPr lang="cs-CZ" sz="16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55809"/>
              </p:ext>
            </p:extLst>
          </p:nvPr>
        </p:nvGraphicFramePr>
        <p:xfrm>
          <a:off x="2339752" y="5489849"/>
          <a:ext cx="4464496" cy="1384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496"/>
              </a:tblGrid>
              <a:tr h="263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„Takový byl ten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Darés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jenž první pozdvihl hlavu,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2B2B2">
                        <a:alpha val="55000"/>
                      </a:srgbClr>
                    </a:solidFill>
                  </a:tcPr>
                </a:tc>
              </a:tr>
              <a:tr h="36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ukázal široká plece a rukama střídavě mával,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2B2B2">
                        <a:alpha val="59000"/>
                      </a:srgbClr>
                    </a:solidFill>
                  </a:tcPr>
                </a:tc>
              </a:tr>
              <a:tr h="36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dopředu údery mířil a do vzduchu rozdával rány“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C0C0">
                        <a:alpha val="54000"/>
                      </a:srgbClr>
                    </a:solidFill>
                  </a:tcPr>
                </a:tc>
              </a:tr>
              <a:tr h="36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(překlad Otmar </a:t>
                      </a:r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</a:rPr>
                        <a:t>Vaňorný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).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C0C0">
                        <a:alpha val="52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0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0"/>
            <a:ext cx="3995936" cy="112474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sochy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8064" y="1124744"/>
            <a:ext cx="3995936" cy="57332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Plini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Secundi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Naturalis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historiae</a:t>
            </a:r>
            <a:r>
              <a:rPr lang="cs-CZ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34.9.16:</a:t>
            </a:r>
          </a:p>
          <a:p>
            <a:pPr marL="0" indent="0" algn="ctr">
              <a:buNone/>
            </a:pPr>
            <a:endParaRPr lang="cs-CZ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800" i="1" dirty="0" smtClean="0"/>
              <a:t>„Effigies </a:t>
            </a:r>
            <a:r>
              <a:rPr lang="cs-CZ" sz="2800" i="1" dirty="0" err="1"/>
              <a:t>hominum</a:t>
            </a:r>
            <a:r>
              <a:rPr lang="cs-CZ" sz="2800" i="1" dirty="0"/>
              <a:t> non </a:t>
            </a:r>
            <a:r>
              <a:rPr lang="cs-CZ" sz="2800" i="1" dirty="0" err="1"/>
              <a:t>solebant</a:t>
            </a:r>
            <a:r>
              <a:rPr lang="cs-CZ" sz="2800" i="1" dirty="0"/>
              <a:t> </a:t>
            </a:r>
            <a:r>
              <a:rPr lang="cs-CZ" sz="2800" i="1" dirty="0" err="1"/>
              <a:t>exprimi</a:t>
            </a:r>
            <a:r>
              <a:rPr lang="cs-CZ" sz="2800" i="1" dirty="0"/>
              <a:t> </a:t>
            </a:r>
            <a:r>
              <a:rPr lang="cs-CZ" sz="2800" i="1" dirty="0" err="1"/>
              <a:t>nisi</a:t>
            </a:r>
            <a:r>
              <a:rPr lang="cs-CZ" sz="2800" i="1" dirty="0"/>
              <a:t> </a:t>
            </a:r>
            <a:r>
              <a:rPr lang="cs-CZ" sz="2800" i="1" dirty="0" err="1"/>
              <a:t>aliqua</a:t>
            </a:r>
            <a:r>
              <a:rPr lang="cs-CZ" sz="2800" i="1" dirty="0"/>
              <a:t> </a:t>
            </a:r>
            <a:r>
              <a:rPr lang="cs-CZ" sz="2800" i="1" dirty="0" err="1"/>
              <a:t>inlustri</a:t>
            </a:r>
            <a:r>
              <a:rPr lang="cs-CZ" sz="2800" i="1" dirty="0"/>
              <a:t> causa </a:t>
            </a:r>
            <a:r>
              <a:rPr lang="cs-CZ" sz="2800" i="1" dirty="0" err="1"/>
              <a:t>perpetuitatem</a:t>
            </a:r>
            <a:r>
              <a:rPr lang="cs-CZ" sz="2800" i="1" dirty="0"/>
              <a:t> </a:t>
            </a:r>
            <a:r>
              <a:rPr lang="cs-CZ" sz="2800" i="1" dirty="0" err="1"/>
              <a:t>merentium</a:t>
            </a:r>
            <a:r>
              <a:rPr lang="cs-CZ" sz="2800" i="1" dirty="0"/>
              <a:t>, primo </a:t>
            </a:r>
            <a:r>
              <a:rPr lang="cs-CZ" sz="2800" i="1" dirty="0" err="1"/>
              <a:t>sacrorum</a:t>
            </a:r>
            <a:r>
              <a:rPr lang="cs-CZ" sz="2800" i="1" dirty="0"/>
              <a:t> </a:t>
            </a:r>
            <a:r>
              <a:rPr lang="cs-CZ" sz="2800" i="1" dirty="0" err="1"/>
              <a:t>certaminum</a:t>
            </a:r>
            <a:r>
              <a:rPr lang="cs-CZ" sz="2800" i="1" dirty="0"/>
              <a:t> </a:t>
            </a:r>
            <a:r>
              <a:rPr lang="cs-CZ" sz="2800" i="1" dirty="0" err="1"/>
              <a:t>victoria</a:t>
            </a:r>
            <a:r>
              <a:rPr lang="cs-CZ" sz="2800" i="1" dirty="0"/>
              <a:t> </a:t>
            </a:r>
            <a:r>
              <a:rPr lang="cs-CZ" sz="2800" i="1" dirty="0" err="1"/>
              <a:t>maximeque</a:t>
            </a:r>
            <a:r>
              <a:rPr lang="cs-CZ" sz="2800" i="1" dirty="0"/>
              <a:t> </a:t>
            </a:r>
            <a:r>
              <a:rPr lang="cs-CZ" sz="2800" i="1" dirty="0" err="1"/>
              <a:t>Olympiae</a:t>
            </a:r>
            <a:r>
              <a:rPr lang="cs-CZ" sz="2800" i="1" dirty="0"/>
              <a:t>, </a:t>
            </a:r>
            <a:r>
              <a:rPr lang="cs-CZ" sz="2800" i="1" dirty="0" err="1"/>
              <a:t>ubi</a:t>
            </a:r>
            <a:r>
              <a:rPr lang="cs-CZ" sz="2800" i="1" dirty="0"/>
              <a:t> omnium, qui </a:t>
            </a:r>
            <a:r>
              <a:rPr lang="cs-CZ" sz="2800" i="1" dirty="0" err="1"/>
              <a:t>vicissent</a:t>
            </a:r>
            <a:r>
              <a:rPr lang="cs-CZ" sz="2800" i="1" dirty="0"/>
              <a:t>, </a:t>
            </a:r>
            <a:r>
              <a:rPr lang="cs-CZ" sz="2800" i="1" dirty="0" err="1"/>
              <a:t>statuas</a:t>
            </a:r>
            <a:r>
              <a:rPr lang="cs-CZ" sz="2800" i="1" dirty="0"/>
              <a:t> </a:t>
            </a:r>
            <a:r>
              <a:rPr lang="cs-CZ" sz="2800" i="1" dirty="0" err="1"/>
              <a:t>dicari</a:t>
            </a:r>
            <a:r>
              <a:rPr lang="cs-CZ" sz="2800" i="1" dirty="0"/>
              <a:t> </a:t>
            </a:r>
            <a:r>
              <a:rPr lang="cs-CZ" sz="2800" i="1" dirty="0" err="1"/>
              <a:t>mos</a:t>
            </a:r>
            <a:r>
              <a:rPr lang="cs-CZ" sz="2800" i="1" dirty="0"/>
              <a:t> </a:t>
            </a:r>
            <a:r>
              <a:rPr lang="cs-CZ" sz="2800" i="1" dirty="0" err="1"/>
              <a:t>erat</a:t>
            </a:r>
            <a:r>
              <a:rPr lang="cs-CZ" sz="2800" i="1" dirty="0"/>
              <a:t>, </a:t>
            </a:r>
            <a:r>
              <a:rPr lang="cs-CZ" sz="2800" i="1" dirty="0" err="1"/>
              <a:t>eorum</a:t>
            </a:r>
            <a:r>
              <a:rPr lang="cs-CZ" sz="2800" i="1" dirty="0"/>
              <a:t> vero, qui </a:t>
            </a:r>
            <a:r>
              <a:rPr lang="cs-CZ" sz="2800" i="1" dirty="0" err="1"/>
              <a:t>ter</a:t>
            </a:r>
            <a:r>
              <a:rPr lang="cs-CZ" sz="2800" i="1" dirty="0"/>
              <a:t> </a:t>
            </a:r>
            <a:r>
              <a:rPr lang="cs-CZ" sz="2800" i="1" dirty="0" err="1"/>
              <a:t>ibi</a:t>
            </a:r>
            <a:r>
              <a:rPr lang="cs-CZ" sz="2800" i="1" dirty="0"/>
              <a:t> </a:t>
            </a:r>
            <a:r>
              <a:rPr lang="cs-CZ" sz="2800" i="1" dirty="0" err="1"/>
              <a:t>superavissent</a:t>
            </a:r>
            <a:r>
              <a:rPr lang="cs-CZ" sz="2800" i="1" dirty="0"/>
              <a:t>, ex </a:t>
            </a:r>
            <a:r>
              <a:rPr lang="cs-CZ" sz="2800" i="1" dirty="0" err="1"/>
              <a:t>membris</a:t>
            </a:r>
            <a:r>
              <a:rPr lang="cs-CZ" sz="2800" i="1" dirty="0"/>
              <a:t> </a:t>
            </a:r>
            <a:r>
              <a:rPr lang="cs-CZ" sz="2800" i="1" dirty="0" err="1"/>
              <a:t>ipsorum</a:t>
            </a:r>
            <a:r>
              <a:rPr lang="cs-CZ" sz="2800" i="1" dirty="0"/>
              <a:t> </a:t>
            </a:r>
            <a:r>
              <a:rPr lang="cs-CZ" sz="2800" i="1" dirty="0" err="1"/>
              <a:t>similitudine</a:t>
            </a:r>
            <a:r>
              <a:rPr lang="cs-CZ" sz="2800" i="1" dirty="0"/>
              <a:t> </a:t>
            </a:r>
            <a:r>
              <a:rPr lang="cs-CZ" sz="2800" i="1" dirty="0" err="1"/>
              <a:t>expressa</a:t>
            </a:r>
            <a:r>
              <a:rPr lang="cs-CZ" sz="2800" i="1" dirty="0"/>
              <a:t>, </a:t>
            </a:r>
            <a:r>
              <a:rPr lang="cs-CZ" sz="2800" i="1" dirty="0" err="1"/>
              <a:t>quas</a:t>
            </a:r>
            <a:r>
              <a:rPr lang="cs-CZ" sz="2800" i="1" dirty="0"/>
              <a:t> </a:t>
            </a:r>
            <a:r>
              <a:rPr lang="cs-CZ" sz="2800" i="1" dirty="0" err="1"/>
              <a:t>iconicas</a:t>
            </a:r>
            <a:r>
              <a:rPr lang="cs-CZ" sz="2800" i="1" dirty="0"/>
              <a:t> </a:t>
            </a:r>
            <a:r>
              <a:rPr lang="cs-CZ" sz="2800" i="1" dirty="0" err="1" smtClean="0"/>
              <a:t>vocant</a:t>
            </a:r>
            <a:r>
              <a:rPr lang="cs-CZ" sz="2800" i="1" dirty="0" smtClean="0"/>
              <a:t>.“</a:t>
            </a:r>
            <a:r>
              <a:rPr lang="cs-CZ" sz="2800" dirty="0" smtClean="0"/>
              <a:t> </a:t>
            </a:r>
          </a:p>
        </p:txBody>
      </p:sp>
      <p:pic>
        <p:nvPicPr>
          <p:cNvPr id="4" name="Obrázek 3" descr="C:\Users\Jiří\Desktop\j\Kopie Pythagorova boxera, 5. století př. Kr. (Sábl, 196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1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08920"/>
            <a:ext cx="3563888" cy="102761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helénismus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C:\Users\Jiří\Desktop\rigo - obr\j\3řecko-discipl\zamarovsky1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14778"/>
            <a:ext cx="5580111" cy="687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4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C:\Users\Jiří\Desktop\rigo - obr\j\3řecko-discipl\liberati,bourbon1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63"/>
            <a:ext cx="4274693" cy="684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C:\Users\Jiří\Desktop\j\Detail hlavy bronzové sochy OB - brutální rysy, přeražený nos, květákové uši (Boardman, 197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85" y="-11863"/>
            <a:ext cx="2856889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C:\Users\Jiří\Desktop\rigo - obr\j\3řecko-discipl\miller53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375" y="-11863"/>
            <a:ext cx="3034625" cy="327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C:\Users\Jiří\Desktop\rigo - obr\j\3řecko-discipl\liberati,bourbon1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0188"/>
            <a:ext cx="3275447" cy="359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2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3řecko-discipl\olivova,sah1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5019569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C:\Users\Jiří\Desktop\Figure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13995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75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!Aktuální\Antický sport a má výuka dějin starověkého sportu\Antický sport\rigo - obr\j\olivova-lah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97" y="203484"/>
            <a:ext cx="4891739" cy="664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iří\Desktop\olivova,sah1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483"/>
            <a:ext cx="4360629" cy="6649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iří\Desktop\Detail of a 3rd century mosaic depicting a javelin thrower and a wrestler-asi (see p. 39); from the Baths of Caracalla in Rome, now in the Lateran Collection of the Vatican Museum (L’Orange, fig. 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5" y="1124744"/>
            <a:ext cx="4583911" cy="57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iří\Desktop\Detail of a 3rd century mosaic depicting victorious athletes, including here a discus thrower and gymnasium official; from the Baths of Caracallo in Rome, now in the Lateran Collection of the Vatican Museum (Dorigo, fig. 1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57" y="0"/>
            <a:ext cx="455335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696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iří\Desktop\The victorious wrestler, Cassius, from the chamber of the unctiones, Piazza Armerina (Dorigo, fig. 126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810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iří\Desktop\Fourth century mosaic floor depicting athletes; chamber of the unctiones (massagers), Piazza Armerina (Gentili, p. 58, no. 9)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5" y="3430563"/>
            <a:ext cx="504013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iří\Desktop\greek-pottery-with-runner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32" y="596044"/>
            <a:ext cx="5031168" cy="27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iří\Desktop\olivova,sah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691703" cy="5752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iří\Desktop\Pankratiasten_in_fight_copy_of_greek_statue_3_century_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" y="188640"/>
            <a:ext cx="4153159" cy="303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iří\Desktop\zamarovsky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" y="3496715"/>
            <a:ext cx="3334859" cy="3142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2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iří\Desktop\sabl-hrdinove402LI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038" y="14594"/>
            <a:ext cx="4284082" cy="68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1041470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z="2000" b="1" dirty="0" smtClean="0"/>
              <a:t>APOLLONIOS RHODSKÝ </a:t>
            </a:r>
            <a:r>
              <a:rPr lang="cs-CZ" sz="2000" dirty="0" smtClean="0"/>
              <a:t>(1924). </a:t>
            </a:r>
            <a:r>
              <a:rPr lang="cs-CZ" sz="2000" i="1" dirty="0" err="1" smtClean="0"/>
              <a:t>Argonautika</a:t>
            </a:r>
            <a:r>
              <a:rPr lang="cs-CZ" sz="2000" dirty="0" smtClean="0"/>
              <a:t>. Praha: Nákladem České akademie věd a umění. 222 s. </a:t>
            </a:r>
          </a:p>
          <a:p>
            <a:pPr marL="0" indent="0" algn="just">
              <a:buNone/>
            </a:pPr>
            <a:r>
              <a:rPr lang="cs-CZ" sz="2000" b="1" dirty="0" smtClean="0"/>
              <a:t>APOLLONIUS RHODIUS </a:t>
            </a:r>
            <a:r>
              <a:rPr lang="cs-CZ" sz="2000" dirty="0"/>
              <a:t>(</a:t>
            </a:r>
            <a:r>
              <a:rPr lang="cs-CZ" sz="2000" dirty="0" smtClean="0"/>
              <a:t>1919). </a:t>
            </a:r>
            <a:r>
              <a:rPr lang="cs-CZ" sz="2000" i="1" dirty="0" err="1" smtClean="0"/>
              <a:t>Argonautica</a:t>
            </a:r>
            <a:r>
              <a:rPr lang="cs-CZ" sz="2000" dirty="0" smtClean="0"/>
              <a:t>. </a:t>
            </a:r>
            <a:r>
              <a:rPr lang="de-DE" sz="2000" dirty="0" smtClean="0"/>
              <a:t>London</a:t>
            </a:r>
            <a:r>
              <a:rPr lang="cs-CZ" sz="2000" dirty="0" smtClean="0"/>
              <a:t>:</a:t>
            </a:r>
            <a:r>
              <a:rPr lang="de-DE" sz="2000" dirty="0" smtClean="0"/>
              <a:t> </a:t>
            </a:r>
            <a:r>
              <a:rPr lang="de-DE" sz="2000" dirty="0"/>
              <a:t>William Heinemann </a:t>
            </a:r>
            <a:r>
              <a:rPr lang="de-DE" sz="2000" dirty="0" smtClean="0"/>
              <a:t>Ltd</a:t>
            </a:r>
            <a:r>
              <a:rPr lang="cs-CZ" sz="2000" dirty="0" smtClean="0"/>
              <a:t>. 432 p</a:t>
            </a:r>
            <a:r>
              <a:rPr lang="de-DE" sz="2000" dirty="0" smtClean="0"/>
              <a:t>.</a:t>
            </a:r>
            <a:r>
              <a:rPr lang="cs-CZ" sz="2000" dirty="0" smtClean="0"/>
              <a:t> </a:t>
            </a:r>
          </a:p>
          <a:p>
            <a:pPr marL="0" indent="0" algn="just">
              <a:buNone/>
            </a:pPr>
            <a:r>
              <a:rPr lang="cs-CZ" sz="2000" b="1" dirty="0" smtClean="0"/>
              <a:t>C</a:t>
            </a:r>
            <a:r>
              <a:rPr lang="cs-CZ" sz="2000" b="1" dirty="0"/>
              <a:t>. PLINI </a:t>
            </a:r>
            <a:r>
              <a:rPr lang="cs-CZ" sz="2000" b="1" dirty="0" smtClean="0"/>
              <a:t>SECUNDI</a:t>
            </a:r>
            <a:r>
              <a:rPr lang="cs-CZ" sz="2000" dirty="0"/>
              <a:t> </a:t>
            </a:r>
            <a:r>
              <a:rPr lang="cs-CZ" sz="2000" dirty="0" smtClean="0"/>
              <a:t>(1896). </a:t>
            </a:r>
            <a:r>
              <a:rPr lang="cs-CZ" sz="2000" i="1" dirty="0" err="1"/>
              <a:t>Naturalis</a:t>
            </a:r>
            <a:r>
              <a:rPr lang="cs-CZ" sz="2000" i="1" dirty="0"/>
              <a:t> </a:t>
            </a:r>
            <a:r>
              <a:rPr lang="cs-CZ" sz="2000" i="1" dirty="0" err="1"/>
              <a:t>Historiae</a:t>
            </a:r>
            <a:r>
              <a:rPr lang="cs-CZ" sz="2000" i="1" dirty="0"/>
              <a:t>: </a:t>
            </a:r>
            <a:r>
              <a:rPr lang="cs-CZ" sz="2000" i="1" dirty="0" err="1"/>
              <a:t>Libri</a:t>
            </a:r>
            <a:r>
              <a:rPr lang="cs-CZ" sz="2000" i="1" dirty="0"/>
              <a:t> XXXVII, Vol. V., </a:t>
            </a:r>
            <a:r>
              <a:rPr lang="cs-CZ" sz="2000" i="1" dirty="0" err="1"/>
              <a:t>Libri</a:t>
            </a:r>
            <a:r>
              <a:rPr lang="cs-CZ" sz="2000" i="1" dirty="0"/>
              <a:t> XXXI-XXXVII</a:t>
            </a:r>
            <a:r>
              <a:rPr lang="cs-CZ" sz="2000" dirty="0"/>
              <a:t>. </a:t>
            </a:r>
            <a:r>
              <a:rPr lang="cs-CZ" sz="2000" dirty="0" err="1"/>
              <a:t>Lipsiae</a:t>
            </a:r>
            <a:r>
              <a:rPr lang="cs-CZ" sz="2000" dirty="0"/>
              <a:t>: B. G. </a:t>
            </a:r>
            <a:r>
              <a:rPr lang="cs-CZ" sz="2000" dirty="0" err="1"/>
              <a:t>Teubner</a:t>
            </a:r>
            <a:r>
              <a:rPr lang="cs-CZ" sz="2000" dirty="0"/>
              <a:t>. 512 p</a:t>
            </a:r>
            <a:r>
              <a:rPr lang="cs-CZ" sz="2000" dirty="0" smtClean="0"/>
              <a:t>. </a:t>
            </a:r>
            <a:endParaRPr lang="cs-CZ" sz="1900" b="1" dirty="0" smtClean="0"/>
          </a:p>
          <a:p>
            <a:pPr marL="0" indent="0" algn="just">
              <a:buNone/>
            </a:pPr>
            <a:r>
              <a:rPr lang="cs-CZ" sz="1900" b="1" dirty="0" smtClean="0"/>
              <a:t>ὍΜΗΡΟΣ </a:t>
            </a:r>
            <a:r>
              <a:rPr lang="cs-CZ" sz="1900" dirty="0"/>
              <a:t>(1898). </a:t>
            </a:r>
            <a:r>
              <a:rPr lang="cs-CZ" sz="1900" i="1" dirty="0" err="1"/>
              <a:t>Ἰλιάς</a:t>
            </a:r>
            <a:r>
              <a:rPr lang="cs-CZ" sz="1900" dirty="0"/>
              <a:t>. In: </a:t>
            </a:r>
            <a:r>
              <a:rPr lang="cs-CZ" sz="1900" b="1" dirty="0"/>
              <a:t>NAUMANN, E</a:t>
            </a:r>
            <a:r>
              <a:rPr lang="cs-CZ" sz="1900" dirty="0"/>
              <a:t>. </a:t>
            </a:r>
            <a:r>
              <a:rPr lang="cs-CZ" sz="1900" i="1" dirty="0" err="1"/>
              <a:t>Homers</a:t>
            </a:r>
            <a:r>
              <a:rPr lang="cs-CZ" sz="1900" i="1" dirty="0"/>
              <a:t> Ilias, </a:t>
            </a:r>
            <a:r>
              <a:rPr lang="cs-CZ" sz="1900" i="1" dirty="0" err="1"/>
              <a:t>zweiter</a:t>
            </a:r>
            <a:r>
              <a:rPr lang="cs-CZ" sz="1900" i="1" dirty="0"/>
              <a:t> </a:t>
            </a:r>
            <a:r>
              <a:rPr lang="cs-CZ" sz="1900" i="1" dirty="0" err="1"/>
              <a:t>Teil</a:t>
            </a:r>
            <a:r>
              <a:rPr lang="cs-CZ" sz="1900" i="1" dirty="0"/>
              <a:t>: </a:t>
            </a:r>
            <a:r>
              <a:rPr lang="cs-CZ" sz="1900" i="1" dirty="0" err="1"/>
              <a:t>Gesang</a:t>
            </a:r>
            <a:r>
              <a:rPr lang="cs-CZ" sz="1900" i="1" dirty="0"/>
              <a:t> XI–XXIV</a:t>
            </a:r>
            <a:r>
              <a:rPr lang="cs-CZ" sz="1900" dirty="0"/>
              <a:t>. </a:t>
            </a:r>
            <a:r>
              <a:rPr lang="cs-CZ" sz="1900" dirty="0" err="1"/>
              <a:t>Bielefeld</a:t>
            </a:r>
            <a:r>
              <a:rPr lang="cs-CZ" sz="1900" dirty="0"/>
              <a:t> </a:t>
            </a:r>
            <a:r>
              <a:rPr lang="cs-CZ" sz="1900" dirty="0" err="1"/>
              <a:t>und</a:t>
            </a:r>
            <a:r>
              <a:rPr lang="cs-CZ" sz="1900" dirty="0"/>
              <a:t> </a:t>
            </a:r>
            <a:r>
              <a:rPr lang="cs-CZ" sz="1900" dirty="0" err="1"/>
              <a:t>Leipzig</a:t>
            </a:r>
            <a:r>
              <a:rPr lang="cs-CZ" sz="1900" dirty="0"/>
              <a:t>: </a:t>
            </a:r>
            <a:r>
              <a:rPr lang="cs-CZ" sz="1900" dirty="0" err="1"/>
              <a:t>Velhagen</a:t>
            </a:r>
            <a:r>
              <a:rPr lang="cs-CZ" sz="1900" dirty="0"/>
              <a:t> &amp; </a:t>
            </a:r>
            <a:r>
              <a:rPr lang="cs-CZ" sz="1900" dirty="0" err="1"/>
              <a:t>Klasing</a:t>
            </a:r>
            <a:r>
              <a:rPr lang="cs-CZ" sz="1900" dirty="0"/>
              <a:t>. 324 p. </a:t>
            </a:r>
          </a:p>
          <a:p>
            <a:pPr marL="0" indent="0" algn="just">
              <a:buNone/>
            </a:pPr>
            <a:r>
              <a:rPr lang="cs-CZ" sz="1800" b="1" dirty="0"/>
              <a:t>ὍΜΗΡΟΣ </a:t>
            </a:r>
            <a:r>
              <a:rPr lang="cs-CZ" sz="1800" dirty="0"/>
              <a:t>(1938). </a:t>
            </a:r>
            <a:r>
              <a:rPr lang="el-GR" sz="1800" i="1" dirty="0"/>
              <a:t>Οδυσσειάς</a:t>
            </a:r>
            <a:r>
              <a:rPr lang="cs-CZ" sz="1800" dirty="0"/>
              <a:t>. 303 p. </a:t>
            </a:r>
            <a:r>
              <a:rPr lang="cs-CZ" sz="1800" dirty="0" smtClean="0"/>
              <a:t>(</a:t>
            </a:r>
            <a:r>
              <a:rPr lang="cs-CZ" sz="1800" dirty="0" err="1" smtClean="0"/>
              <a:t>pdf</a:t>
            </a:r>
            <a:r>
              <a:rPr lang="cs-CZ" sz="1800" dirty="0" smtClean="0"/>
              <a:t> formát)</a:t>
            </a:r>
            <a:endParaRPr lang="cs-CZ" sz="1800" dirty="0"/>
          </a:p>
          <a:p>
            <a:pPr marL="0" indent="0" algn="just">
              <a:buNone/>
            </a:pPr>
            <a:r>
              <a:rPr lang="cs-CZ" sz="1900" b="1" dirty="0" smtClean="0"/>
              <a:t>HOMÉR</a:t>
            </a:r>
            <a:r>
              <a:rPr lang="cs-CZ" sz="1900" dirty="0" smtClean="0"/>
              <a:t> </a:t>
            </a:r>
            <a:r>
              <a:rPr lang="cs-CZ" sz="1900" dirty="0"/>
              <a:t>(1980). </a:t>
            </a:r>
            <a:r>
              <a:rPr lang="cs-CZ" sz="1900" i="1" dirty="0"/>
              <a:t>Ílias</a:t>
            </a:r>
            <a:r>
              <a:rPr lang="cs-CZ" sz="1900" dirty="0"/>
              <a:t>. Praha: Odeon. 516 s. </a:t>
            </a:r>
            <a:endParaRPr lang="cs-CZ" sz="1900" dirty="0" smtClean="0"/>
          </a:p>
          <a:p>
            <a:pPr marL="0" indent="0" algn="just">
              <a:buNone/>
            </a:pPr>
            <a:r>
              <a:rPr lang="cs-CZ" sz="1900" b="1" dirty="0"/>
              <a:t>HOMÉR</a:t>
            </a:r>
            <a:r>
              <a:rPr lang="cs-CZ" sz="1900" dirty="0"/>
              <a:t> (</a:t>
            </a:r>
            <a:r>
              <a:rPr lang="cs-CZ" sz="1900" dirty="0" smtClean="0"/>
              <a:t>1984). </a:t>
            </a:r>
            <a:r>
              <a:rPr lang="cs-CZ" sz="1900" i="1" dirty="0" smtClean="0"/>
              <a:t>Odysseia</a:t>
            </a:r>
            <a:r>
              <a:rPr lang="cs-CZ" sz="1900" dirty="0" smtClean="0"/>
              <a:t>. </a:t>
            </a:r>
            <a:r>
              <a:rPr lang="cs-CZ" sz="1900" dirty="0"/>
              <a:t>Praha: Odeon. </a:t>
            </a:r>
            <a:r>
              <a:rPr lang="cs-CZ" sz="1900" dirty="0" smtClean="0"/>
              <a:t>355 </a:t>
            </a:r>
            <a:r>
              <a:rPr lang="cs-CZ" sz="1900" dirty="0"/>
              <a:t>s. </a:t>
            </a:r>
          </a:p>
          <a:p>
            <a:pPr marL="0" indent="0" algn="just">
              <a:buNone/>
            </a:pPr>
            <a:r>
              <a:rPr lang="cs-CZ" sz="1900" i="1" dirty="0" smtClean="0"/>
              <a:t>Obrázky </a:t>
            </a:r>
            <a:r>
              <a:rPr lang="cs-CZ" sz="1900" i="1" dirty="0"/>
              <a:t>z řeckého života</a:t>
            </a:r>
            <a:r>
              <a:rPr lang="cs-CZ" sz="1900" dirty="0"/>
              <a:t> (1983). Praha: Svoboda. 460 s. </a:t>
            </a:r>
          </a:p>
          <a:p>
            <a:pPr marL="0" indent="0" algn="just">
              <a:buNone/>
            </a:pPr>
            <a:r>
              <a:rPr lang="cs-CZ" sz="1900" b="1" dirty="0"/>
              <a:t>PAUSANIÁS </a:t>
            </a:r>
            <a:r>
              <a:rPr lang="cs-CZ" sz="1900" dirty="0"/>
              <a:t>(1974) </a:t>
            </a:r>
            <a:r>
              <a:rPr lang="cs-CZ" sz="1900" i="1" dirty="0"/>
              <a:t>Cesta po Řecku II</a:t>
            </a:r>
            <a:r>
              <a:rPr lang="cs-CZ" sz="1900" dirty="0"/>
              <a:t>. Praha: Svoboda. 430 s. </a:t>
            </a:r>
            <a:endParaRPr lang="cs-CZ" sz="1900" dirty="0" smtClean="0"/>
          </a:p>
          <a:p>
            <a:pPr marL="0" indent="0" algn="just">
              <a:buNone/>
            </a:pPr>
            <a:r>
              <a:rPr lang="cs-CZ" sz="1900" b="1" dirty="0" smtClean="0"/>
              <a:t>PHILOSTRATUS</a:t>
            </a:r>
            <a:r>
              <a:rPr lang="cs-CZ" sz="1900" dirty="0" smtClean="0"/>
              <a:t> (2014). </a:t>
            </a:r>
            <a:r>
              <a:rPr lang="cs-CZ" sz="1900" i="1" dirty="0" err="1" smtClean="0"/>
              <a:t>Heroicus</a:t>
            </a:r>
            <a:r>
              <a:rPr lang="cs-CZ" sz="1900" i="1" dirty="0" smtClean="0"/>
              <a:t>; </a:t>
            </a:r>
            <a:r>
              <a:rPr lang="cs-CZ" sz="1900" i="1" dirty="0" err="1" smtClean="0"/>
              <a:t>Gymnasticus</a:t>
            </a:r>
            <a:r>
              <a:rPr lang="cs-CZ" sz="1900" i="1" dirty="0" smtClean="0"/>
              <a:t>; </a:t>
            </a:r>
            <a:r>
              <a:rPr lang="cs-CZ" sz="1900" i="1" dirty="0" err="1" smtClean="0"/>
              <a:t>Discourses</a:t>
            </a:r>
            <a:r>
              <a:rPr lang="cs-CZ" sz="1900" i="1" dirty="0" smtClean="0"/>
              <a:t> 1 and 2</a:t>
            </a:r>
            <a:r>
              <a:rPr lang="cs-CZ" sz="1900" dirty="0" smtClean="0"/>
              <a:t>. London: Harvard University </a:t>
            </a:r>
            <a:r>
              <a:rPr lang="cs-CZ" sz="1900" dirty="0" err="1" smtClean="0"/>
              <a:t>Press</a:t>
            </a:r>
            <a:r>
              <a:rPr lang="cs-CZ" sz="1900" dirty="0" smtClean="0"/>
              <a:t>. 532 p. </a:t>
            </a:r>
            <a:endParaRPr lang="cs-CZ" sz="1900" dirty="0"/>
          </a:p>
          <a:p>
            <a:pPr marL="0" indent="0" algn="just">
              <a:buNone/>
            </a:pPr>
            <a:r>
              <a:rPr lang="cs-CZ" sz="1900" b="1" dirty="0"/>
              <a:t>PLATÓN</a:t>
            </a:r>
            <a:r>
              <a:rPr lang="cs-CZ" sz="1900" dirty="0"/>
              <a:t> (1997). </a:t>
            </a:r>
            <a:r>
              <a:rPr lang="cs-CZ" sz="1900" i="1" dirty="0"/>
              <a:t>Zákony</a:t>
            </a:r>
            <a:r>
              <a:rPr lang="cs-CZ" sz="1900" dirty="0"/>
              <a:t>. Praha: </a:t>
            </a:r>
            <a:r>
              <a:rPr lang="cs-CZ" sz="1900" dirty="0" err="1"/>
              <a:t>Oikoymenh</a:t>
            </a:r>
            <a:r>
              <a:rPr lang="cs-CZ" sz="1900" dirty="0"/>
              <a:t>. 384 s. </a:t>
            </a:r>
            <a:endParaRPr lang="cs-CZ" sz="1900" dirty="0" smtClean="0"/>
          </a:p>
          <a:p>
            <a:pPr marL="0" indent="0" algn="just">
              <a:buNone/>
            </a:pPr>
            <a:r>
              <a:rPr lang="cs-CZ" sz="2000" b="1" dirty="0" smtClean="0"/>
              <a:t>PUBLIUS </a:t>
            </a:r>
            <a:r>
              <a:rPr lang="cs-CZ" sz="2000" b="1" dirty="0"/>
              <a:t>VERGILIUS </a:t>
            </a:r>
            <a:r>
              <a:rPr lang="cs-CZ" sz="2000" b="1" dirty="0" smtClean="0"/>
              <a:t>MARO </a:t>
            </a:r>
            <a:r>
              <a:rPr lang="cs-CZ" sz="2000" dirty="0" smtClean="0"/>
              <a:t>(</a:t>
            </a:r>
            <a:r>
              <a:rPr lang="cs-CZ" sz="2000" dirty="0"/>
              <a:t>1860</a:t>
            </a:r>
            <a:r>
              <a:rPr lang="cs-CZ" sz="2000" dirty="0" smtClean="0"/>
              <a:t>).</a:t>
            </a:r>
            <a:r>
              <a:rPr lang="cs-CZ" sz="2000" dirty="0"/>
              <a:t> </a:t>
            </a:r>
            <a:r>
              <a:rPr lang="cs-CZ" sz="2000" i="1" dirty="0"/>
              <a:t>P. </a:t>
            </a:r>
            <a:r>
              <a:rPr lang="cs-CZ" sz="2000" i="1" dirty="0" err="1"/>
              <a:t>Vergili</a:t>
            </a:r>
            <a:r>
              <a:rPr lang="cs-CZ" sz="2000" i="1" dirty="0"/>
              <a:t> </a:t>
            </a:r>
            <a:r>
              <a:rPr lang="cs-CZ" sz="2000" i="1" dirty="0" err="1"/>
              <a:t>Maronis</a:t>
            </a:r>
            <a:r>
              <a:rPr lang="cs-CZ" sz="2000" i="1" dirty="0"/>
              <a:t> Opera</a:t>
            </a:r>
            <a:r>
              <a:rPr lang="cs-CZ" sz="2000" dirty="0"/>
              <a:t>. </a:t>
            </a:r>
            <a:r>
              <a:rPr lang="it-IT" sz="2000" dirty="0"/>
              <a:t>Vol. II., </a:t>
            </a:r>
            <a:r>
              <a:rPr lang="it-IT" sz="2000" i="1" dirty="0"/>
              <a:t>Aeneidos</a:t>
            </a:r>
            <a:r>
              <a:rPr lang="it-IT" sz="2000" dirty="0"/>
              <a:t> libri </a:t>
            </a:r>
            <a:r>
              <a:rPr lang="it-IT" sz="2000" dirty="0" smtClean="0"/>
              <a:t>I-VI.</a:t>
            </a:r>
            <a:r>
              <a:rPr lang="cs-CZ" sz="2000" dirty="0" smtClean="0"/>
              <a:t> </a:t>
            </a:r>
            <a:r>
              <a:rPr lang="cs-CZ" sz="2000" dirty="0" err="1" smtClean="0"/>
              <a:t>Lipsiae</a:t>
            </a:r>
            <a:r>
              <a:rPr lang="cs-CZ" sz="2000" dirty="0"/>
              <a:t>: In </a:t>
            </a:r>
            <a:r>
              <a:rPr lang="cs-CZ" sz="2000" dirty="0" err="1"/>
              <a:t>aedibus</a:t>
            </a:r>
            <a:r>
              <a:rPr lang="cs-CZ" sz="2000" dirty="0"/>
              <a:t> B.G. </a:t>
            </a:r>
            <a:r>
              <a:rPr lang="cs-CZ" sz="2000" dirty="0" err="1" smtClean="0"/>
              <a:t>Teubneri</a:t>
            </a:r>
            <a:r>
              <a:rPr lang="cs-CZ" sz="2000" dirty="0"/>
              <a:t>.</a:t>
            </a:r>
            <a:r>
              <a:rPr lang="cs-CZ" sz="2000" dirty="0" smtClean="0"/>
              <a:t> </a:t>
            </a:r>
            <a:r>
              <a:rPr lang="cs-CZ" sz="2000" dirty="0"/>
              <a:t>435 </a:t>
            </a:r>
            <a:r>
              <a:rPr lang="cs-CZ" sz="2000" dirty="0" smtClean="0"/>
              <a:t>p. </a:t>
            </a:r>
            <a:endParaRPr lang="cs-CZ" sz="1900" dirty="0" smtClean="0"/>
          </a:p>
          <a:p>
            <a:pPr marL="0" indent="0" algn="just">
              <a:buNone/>
            </a:pPr>
            <a:r>
              <a:rPr lang="cs-CZ" sz="2000" b="1" dirty="0" smtClean="0"/>
              <a:t>PUBLIUS </a:t>
            </a:r>
            <a:r>
              <a:rPr lang="cs-CZ" sz="2000" b="1" dirty="0"/>
              <a:t>VERGILIUS MARO</a:t>
            </a:r>
            <a:r>
              <a:rPr lang="cs-CZ" sz="2000" dirty="0"/>
              <a:t> (1970). </a:t>
            </a:r>
            <a:r>
              <a:rPr lang="cs-CZ" sz="2000" i="1" dirty="0"/>
              <a:t>Aeneis</a:t>
            </a:r>
            <a:r>
              <a:rPr lang="cs-CZ" sz="2000" dirty="0"/>
              <a:t>. Praha: Svoboda. 428 s</a:t>
            </a:r>
            <a:r>
              <a:rPr lang="cs-CZ" sz="2000" dirty="0" smtClean="0"/>
              <a:t>. </a:t>
            </a:r>
          </a:p>
          <a:p>
            <a:pPr marL="0" indent="0" algn="just">
              <a:buNone/>
            </a:pPr>
            <a:r>
              <a:rPr lang="cs-CZ" sz="1900" i="1" dirty="0" smtClean="0"/>
              <a:t>Řecká </a:t>
            </a:r>
            <a:r>
              <a:rPr lang="cs-CZ" sz="1900" i="1" dirty="0"/>
              <a:t>lyrika</a:t>
            </a:r>
            <a:r>
              <a:rPr lang="cs-CZ" sz="1900" dirty="0"/>
              <a:t> (1954). Praha: Státní nakladatelství krásné literatury, hudby a umění. 364 s</a:t>
            </a:r>
            <a:r>
              <a:rPr lang="cs-CZ" sz="1900" dirty="0" smtClean="0"/>
              <a:t>.</a:t>
            </a: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8619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marL="0" lvl="1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Philostratus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sz="1800" dirty="0"/>
              <a:t>:</a:t>
            </a:r>
          </a:p>
          <a:p>
            <a:pPr marL="0" lvl="1" indent="0">
              <a:buNone/>
            </a:pPr>
            <a:endParaRPr lang="cs-CZ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</a:rPr>
              <a:t>k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rukoj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d 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nfqw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mn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ka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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pktaij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,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pol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 d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mllon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toj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p t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pagkrtion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foit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" panose="05000000000000000000" pitchFamily="2" charset="2"/>
                <a:sym typeface="Greek"/>
              </a:rPr>
              <a:t>sin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reek"/>
              </a:rPr>
              <a:t>“ </a:t>
            </a:r>
            <a:r>
              <a:rPr lang="cs-CZ" sz="2400" dirty="0"/>
              <a:t>(</a:t>
            </a:r>
            <a:r>
              <a:rPr lang="cs-CZ" sz="2400" dirty="0" err="1">
                <a:latin typeface="Greek" panose="05000000000000000000" pitchFamily="2" charset="2"/>
              </a:rPr>
              <a:t>Filostratou</a:t>
            </a:r>
            <a:r>
              <a:rPr lang="cs-CZ" sz="2400" dirty="0">
                <a:latin typeface="Greek" panose="05000000000000000000" pitchFamily="2" charset="2"/>
              </a:rPr>
              <a:t>, </a:t>
            </a:r>
            <a:r>
              <a:rPr lang="cs-CZ" sz="2400" i="1" dirty="0">
                <a:latin typeface="Greek" panose="05000000000000000000" pitchFamily="2" charset="2"/>
              </a:rPr>
              <a:t>Peri </a:t>
            </a:r>
            <a:r>
              <a:rPr lang="cs-CZ" sz="2400" i="1" dirty="0" err="1">
                <a:latin typeface="Greek" panose="05000000000000000000" pitchFamily="2" charset="2"/>
              </a:rPr>
              <a:t>gumnastik</a:t>
            </a:r>
            <a:r>
              <a:rPr lang="cs-CZ" sz="2400" i="1" dirty="0">
                <a:latin typeface="Greek" panose="05000000000000000000" pitchFamily="2" charset="2"/>
                <a:sym typeface="Greek"/>
              </a:rPr>
              <a:t></a:t>
            </a:r>
            <a:r>
              <a:rPr lang="cs-CZ" sz="2400" i="1" dirty="0">
                <a:latin typeface="Greek" panose="05000000000000000000" pitchFamily="2" charset="2"/>
              </a:rPr>
              <a:t> </a:t>
            </a:r>
            <a:r>
              <a:rPr lang="cs-CZ" sz="2400" dirty="0">
                <a:latin typeface="Greek" panose="05000000000000000000" pitchFamily="2" charset="2"/>
              </a:rPr>
              <a:t>57.1-2). </a:t>
            </a:r>
            <a:endParaRPr lang="cs-CZ" sz="2400" dirty="0" smtClean="0">
              <a:latin typeface="Greek" panose="05000000000000000000" pitchFamily="2" charset="2"/>
            </a:endParaRPr>
          </a:p>
          <a:p>
            <a:pPr marL="0" indent="0" algn="ctr">
              <a:buNone/>
            </a:pPr>
            <a:endParaRPr lang="cs-CZ" sz="1000" dirty="0">
              <a:latin typeface="Greek" panose="05000000000000000000" pitchFamily="2" charset="2"/>
            </a:endParaRPr>
          </a:p>
          <a:p>
            <a:pPr>
              <a:buFontTx/>
              <a:buChar char="-"/>
            </a:pPr>
            <a:r>
              <a:rPr lang="cs-CZ" sz="1800" dirty="0" smtClean="0"/>
              <a:t>mouka/ proso </a:t>
            </a:r>
            <a:r>
              <a:rPr lang="cs-CZ" sz="1800" b="1" dirty="0" smtClean="0">
                <a:solidFill>
                  <a:srgbClr val="FF0000"/>
                </a:solidFill>
              </a:rPr>
              <a:t>X</a:t>
            </a:r>
            <a:r>
              <a:rPr lang="cs-CZ" sz="1800" dirty="0" smtClean="0"/>
              <a:t> pískem</a:t>
            </a:r>
          </a:p>
          <a:p>
            <a:pPr>
              <a:buFontTx/>
              <a:buChar char="-"/>
            </a:pPr>
            <a:r>
              <a:rPr lang="cs-CZ" sz="1800" dirty="0" smtClean="0"/>
              <a:t>fíková semena, kukuřice, voda</a:t>
            </a:r>
            <a:endParaRPr lang="cs-CZ" sz="1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Při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tréninku měly být zapojeny obě ruce, prvně zlehka, poté energičtěji. Útoky měly přicházet se zhoupnutím boxovacího pytle pryč od </a:t>
            </a:r>
            <a:r>
              <a:rPr lang="cs-CZ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ἀθλητής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Při jeho zhoupnutí zpět boxer ustoupil z cesty. Nakonec jej odrazil mimo dosah paží, takže při svém opětovném návratu pytel padal následkem tohoto impulsu na tělo s větší silou. Někdy boxeři prováděli výpad rukama, někdy uhnuli hlavou a vzali si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κώρυκος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hruď, jindy se otočili dokola a nechali jej dopadnout ze široka na záda. Toto cvičení bylo dobré pro harmonizaci a posílení těla, ramen i kostry (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Harris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1972). </a:t>
            </a:r>
            <a:endParaRPr lang="el-G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Opalování </a:t>
            </a:r>
            <a:endParaRPr lang="cs-CZ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druhy</a:t>
            </a:r>
          </a:p>
          <a:p>
            <a:pPr lvl="1"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flegmatici x cholerici</a:t>
            </a:r>
            <a:endParaRPr lang="cs-CZ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cs-CZ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Sauna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820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46540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literatura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050" b="1" dirty="0" smtClean="0"/>
              <a:t>BOARDMAN</a:t>
            </a:r>
            <a:r>
              <a:rPr lang="cs-CZ" sz="1050" b="1" dirty="0"/>
              <a:t>, J.</a:t>
            </a:r>
            <a:r>
              <a:rPr lang="cs-CZ" sz="1050" dirty="0"/>
              <a:t> (1975). </a:t>
            </a:r>
            <a:r>
              <a:rPr lang="cs-CZ" sz="1050" i="1" dirty="0"/>
              <a:t>Řecké umění</a:t>
            </a:r>
            <a:r>
              <a:rPr lang="cs-CZ" sz="1050" dirty="0"/>
              <a:t>. Praha: Odeon. 252 s. </a:t>
            </a:r>
          </a:p>
          <a:p>
            <a:pPr marL="0" indent="0" algn="just">
              <a:buNone/>
            </a:pPr>
            <a:r>
              <a:rPr lang="cs-CZ" sz="1050" b="1" dirty="0"/>
              <a:t>BOARDMAN, J.</a:t>
            </a:r>
            <a:r>
              <a:rPr lang="cs-CZ" sz="1050" dirty="0"/>
              <a:t> (1998). </a:t>
            </a:r>
            <a:r>
              <a:rPr lang="cs-CZ" sz="1050" i="1" dirty="0"/>
              <a:t>Early </a:t>
            </a:r>
            <a:r>
              <a:rPr lang="cs-CZ" sz="1050" i="1" dirty="0" err="1"/>
              <a:t>Greek</a:t>
            </a:r>
            <a:r>
              <a:rPr lang="cs-CZ" sz="1050" i="1" dirty="0"/>
              <a:t> </a:t>
            </a:r>
            <a:r>
              <a:rPr lang="cs-CZ" sz="1050" i="1" dirty="0" err="1"/>
              <a:t>Vase</a:t>
            </a:r>
            <a:r>
              <a:rPr lang="cs-CZ" sz="1050" i="1" dirty="0"/>
              <a:t> </a:t>
            </a:r>
            <a:r>
              <a:rPr lang="cs-CZ" sz="1050" i="1" dirty="0" err="1"/>
              <a:t>Painting</a:t>
            </a:r>
            <a:r>
              <a:rPr lang="cs-CZ" sz="1050" i="1" dirty="0"/>
              <a:t>: 11th – 16th </a:t>
            </a:r>
            <a:r>
              <a:rPr lang="cs-CZ" sz="1050" i="1" dirty="0" err="1"/>
              <a:t>centuries</a:t>
            </a:r>
            <a:r>
              <a:rPr lang="cs-CZ" sz="1050" i="1" dirty="0"/>
              <a:t> BC</a:t>
            </a:r>
            <a:r>
              <a:rPr lang="cs-CZ" sz="1050" dirty="0"/>
              <a:t>. London: </a:t>
            </a:r>
            <a:r>
              <a:rPr lang="cs-CZ" sz="1050" dirty="0" err="1"/>
              <a:t>Thames</a:t>
            </a:r>
            <a:r>
              <a:rPr lang="cs-CZ" sz="1050" dirty="0"/>
              <a:t> and Hudson. 287 p. </a:t>
            </a:r>
          </a:p>
          <a:p>
            <a:pPr marL="0" indent="0" algn="just">
              <a:buNone/>
            </a:pPr>
            <a:r>
              <a:rPr lang="cs-CZ" sz="1050" b="1" dirty="0"/>
              <a:t>BOUZEK, J.</a:t>
            </a:r>
            <a:r>
              <a:rPr lang="cs-CZ" sz="1050" dirty="0"/>
              <a:t> (1979). </a:t>
            </a:r>
            <a:r>
              <a:rPr lang="cs-CZ" sz="1050" i="1" dirty="0"/>
              <a:t>Objevy ve Středomoří</a:t>
            </a:r>
            <a:r>
              <a:rPr lang="cs-CZ" sz="1050" dirty="0"/>
              <a:t>. Praha: Odeon. 224 s. </a:t>
            </a:r>
          </a:p>
          <a:p>
            <a:pPr marL="0" indent="0" algn="just">
              <a:buNone/>
            </a:pPr>
            <a:r>
              <a:rPr lang="cs-CZ" sz="1050" b="1" dirty="0"/>
              <a:t>DEARY, T.</a:t>
            </a:r>
            <a:r>
              <a:rPr lang="cs-CZ" sz="1050" dirty="0"/>
              <a:t> (2013). </a:t>
            </a:r>
            <a:r>
              <a:rPr lang="cs-CZ" sz="1050" i="1" dirty="0"/>
              <a:t>Úžasní Řekové</a:t>
            </a:r>
            <a:r>
              <a:rPr lang="cs-CZ" sz="1050" dirty="0"/>
              <a:t>. Praha: </a:t>
            </a:r>
            <a:r>
              <a:rPr lang="cs-CZ" sz="1050" dirty="0" err="1"/>
              <a:t>Egmont</a:t>
            </a:r>
            <a:r>
              <a:rPr lang="cs-CZ" sz="1050" dirty="0"/>
              <a:t>. 128 s. </a:t>
            </a:r>
            <a:endParaRPr lang="cs-CZ" sz="1050" dirty="0" smtClean="0"/>
          </a:p>
          <a:p>
            <a:pPr marL="0" indent="0" algn="just">
              <a:buNone/>
            </a:pPr>
            <a:r>
              <a:rPr lang="cs-CZ" sz="1050" b="1" dirty="0"/>
              <a:t>DECKER, W.</a:t>
            </a:r>
            <a:r>
              <a:rPr lang="cs-CZ" sz="1050" dirty="0"/>
              <a:t> (1995). </a:t>
            </a:r>
            <a:r>
              <a:rPr lang="cs-CZ" sz="1050" i="1" dirty="0"/>
              <a:t>Sport in der </a:t>
            </a:r>
            <a:r>
              <a:rPr lang="cs-CZ" sz="1050" i="1" dirty="0" err="1"/>
              <a:t>griechischen</a:t>
            </a:r>
            <a:r>
              <a:rPr lang="cs-CZ" sz="1050" i="1" dirty="0"/>
              <a:t> </a:t>
            </a:r>
            <a:r>
              <a:rPr lang="cs-CZ" sz="1050" i="1" dirty="0" err="1"/>
              <a:t>Antike</a:t>
            </a:r>
            <a:r>
              <a:rPr lang="cs-CZ" sz="1050" i="1" dirty="0"/>
              <a:t>. </a:t>
            </a:r>
            <a:r>
              <a:rPr lang="cs-CZ" sz="1050" i="1" dirty="0" err="1"/>
              <a:t>Vom</a:t>
            </a:r>
            <a:r>
              <a:rPr lang="cs-CZ" sz="1050" i="1" dirty="0"/>
              <a:t> </a:t>
            </a:r>
            <a:r>
              <a:rPr lang="cs-CZ" sz="1050" i="1" dirty="0" err="1"/>
              <a:t>minoischen</a:t>
            </a:r>
            <a:r>
              <a:rPr lang="cs-CZ" sz="1050" i="1" dirty="0"/>
              <a:t> </a:t>
            </a:r>
            <a:r>
              <a:rPr lang="cs-CZ" sz="1050" i="1" dirty="0" err="1"/>
              <a:t>Wettkampf</a:t>
            </a:r>
            <a:r>
              <a:rPr lang="cs-CZ" sz="1050" i="1" dirty="0"/>
              <a:t> bis </a:t>
            </a:r>
            <a:r>
              <a:rPr lang="cs-CZ" sz="1050" i="1" dirty="0" err="1"/>
              <a:t>zu</a:t>
            </a:r>
            <a:r>
              <a:rPr lang="cs-CZ" sz="1050" i="1" dirty="0"/>
              <a:t> den </a:t>
            </a:r>
            <a:r>
              <a:rPr lang="cs-CZ" sz="1050" i="1" dirty="0" err="1"/>
              <a:t>Olympischen</a:t>
            </a:r>
            <a:r>
              <a:rPr lang="cs-CZ" sz="1050" i="1" dirty="0"/>
              <a:t> </a:t>
            </a:r>
            <a:r>
              <a:rPr lang="cs-CZ" sz="1050" i="1" dirty="0" err="1"/>
              <a:t>Spielen</a:t>
            </a:r>
            <a:r>
              <a:rPr lang="cs-CZ" sz="1050" dirty="0"/>
              <a:t>. </a:t>
            </a:r>
            <a:r>
              <a:rPr lang="cs-CZ" sz="1050" dirty="0" err="1"/>
              <a:t>München</a:t>
            </a:r>
            <a:r>
              <a:rPr lang="cs-CZ" sz="1050" dirty="0"/>
              <a:t>: C. H. Beck. 255 p. </a:t>
            </a:r>
          </a:p>
          <a:p>
            <a:pPr marL="0" indent="0" algn="just">
              <a:buNone/>
            </a:pPr>
            <a:r>
              <a:rPr lang="cs-CZ" sz="1050" b="1" dirty="0" smtClean="0"/>
              <a:t>DETIENNE</a:t>
            </a:r>
            <a:r>
              <a:rPr lang="cs-CZ" sz="1050" b="1" dirty="0"/>
              <a:t>, M.</a:t>
            </a:r>
            <a:r>
              <a:rPr lang="cs-CZ" sz="1050" dirty="0"/>
              <a:t> (2000). </a:t>
            </a:r>
            <a:r>
              <a:rPr lang="cs-CZ" sz="1050" i="1" dirty="0"/>
              <a:t>Mistři pravdy v archaickém Řecku</a:t>
            </a:r>
            <a:r>
              <a:rPr lang="cs-CZ" sz="1050" dirty="0"/>
              <a:t>. Praha: </a:t>
            </a:r>
            <a:r>
              <a:rPr lang="cs-CZ" sz="1050" dirty="0" err="1"/>
              <a:t>Oikoymenh</a:t>
            </a:r>
            <a:r>
              <a:rPr lang="cs-CZ" sz="1050" dirty="0"/>
              <a:t>. 196 s. </a:t>
            </a:r>
          </a:p>
          <a:p>
            <a:pPr marL="0" indent="0" algn="just">
              <a:buNone/>
            </a:pPr>
            <a:r>
              <a:rPr lang="cs-CZ" sz="1050" b="1" dirty="0"/>
              <a:t>FREL, J.</a:t>
            </a:r>
            <a:r>
              <a:rPr lang="cs-CZ" sz="1050" dirty="0"/>
              <a:t> (1951).</a:t>
            </a:r>
            <a:r>
              <a:rPr lang="cs-CZ" sz="1050" i="1" dirty="0"/>
              <a:t> Počátky řeckého sochařství</a:t>
            </a:r>
            <a:r>
              <a:rPr lang="cs-CZ" sz="1050" dirty="0"/>
              <a:t>. Praha: Orbis. 181 s. </a:t>
            </a:r>
          </a:p>
          <a:p>
            <a:pPr marL="0" indent="0" algn="just">
              <a:buNone/>
            </a:pPr>
            <a:r>
              <a:rPr lang="cs-CZ" sz="1050" b="1" dirty="0"/>
              <a:t>FREL, J.</a:t>
            </a:r>
            <a:r>
              <a:rPr lang="cs-CZ" sz="1050" dirty="0"/>
              <a:t> (1952).</a:t>
            </a:r>
            <a:r>
              <a:rPr lang="cs-CZ" sz="1050" i="1" dirty="0"/>
              <a:t> Klasické řecké sochařství</a:t>
            </a:r>
            <a:r>
              <a:rPr lang="cs-CZ" sz="1050" dirty="0"/>
              <a:t>. Praha: Orbis. 220 s. </a:t>
            </a:r>
            <a:endParaRPr lang="cs-CZ" sz="1050" dirty="0" smtClean="0"/>
          </a:p>
          <a:p>
            <a:pPr marL="0" indent="0" algn="just">
              <a:buNone/>
            </a:pPr>
            <a:r>
              <a:rPr lang="cs-CZ" sz="1050" b="1" dirty="0" smtClean="0"/>
              <a:t>FREL</a:t>
            </a:r>
            <a:r>
              <a:rPr lang="cs-CZ" sz="1050" b="1" dirty="0"/>
              <a:t>, J.</a:t>
            </a:r>
            <a:r>
              <a:rPr lang="cs-CZ" sz="1050" dirty="0"/>
              <a:t> (1956). </a:t>
            </a:r>
            <a:r>
              <a:rPr lang="cs-CZ" sz="1050" i="1" dirty="0"/>
              <a:t>Řecké vázy</a:t>
            </a:r>
            <a:r>
              <a:rPr lang="cs-CZ" sz="1050" dirty="0"/>
              <a:t>. Praha: Státní nakladatelství krásné literatury, hudby a umění. 120 s.  </a:t>
            </a:r>
          </a:p>
          <a:p>
            <a:pPr marL="0" indent="0" algn="just">
              <a:buNone/>
            </a:pPr>
            <a:r>
              <a:rPr lang="cs-CZ" sz="1050" b="1" dirty="0"/>
              <a:t>GOLDEN, M.</a:t>
            </a:r>
            <a:r>
              <a:rPr lang="cs-CZ" sz="1050" dirty="0"/>
              <a:t> (2005). </a:t>
            </a:r>
            <a:r>
              <a:rPr lang="cs-CZ" sz="1050" i="1" dirty="0"/>
              <a:t>Sport in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Ancient</a:t>
            </a:r>
            <a:r>
              <a:rPr lang="cs-CZ" sz="1050" i="1" dirty="0"/>
              <a:t> </a:t>
            </a:r>
            <a:r>
              <a:rPr lang="cs-CZ" sz="1050" i="1" dirty="0" err="1"/>
              <a:t>World</a:t>
            </a:r>
            <a:r>
              <a:rPr lang="cs-CZ" sz="1050" i="1" dirty="0"/>
              <a:t> </a:t>
            </a:r>
            <a:r>
              <a:rPr lang="cs-CZ" sz="1050" i="1" dirty="0" err="1"/>
              <a:t>from</a:t>
            </a:r>
            <a:r>
              <a:rPr lang="cs-CZ" sz="1050" i="1" dirty="0"/>
              <a:t> A to Z</a:t>
            </a:r>
            <a:r>
              <a:rPr lang="cs-CZ" sz="1050" dirty="0"/>
              <a:t>. London: </a:t>
            </a:r>
            <a:r>
              <a:rPr lang="cs-CZ" sz="1050" dirty="0" err="1"/>
              <a:t>Taylor</a:t>
            </a:r>
            <a:r>
              <a:rPr lang="cs-CZ" sz="1050" dirty="0"/>
              <a:t> &amp; Francis e-</a:t>
            </a:r>
            <a:r>
              <a:rPr lang="cs-CZ" sz="1050" dirty="0" err="1"/>
              <a:t>Library</a:t>
            </a:r>
            <a:r>
              <a:rPr lang="cs-CZ" sz="1050" dirty="0"/>
              <a:t>. 185 p. </a:t>
            </a:r>
          </a:p>
          <a:p>
            <a:pPr marL="0" indent="0" algn="just">
              <a:buNone/>
            </a:pPr>
            <a:r>
              <a:rPr lang="cs-CZ" sz="1050" b="1" dirty="0" smtClean="0"/>
              <a:t>GREXA</a:t>
            </a:r>
            <a:r>
              <a:rPr lang="cs-CZ" sz="1050" b="1" dirty="0"/>
              <a:t>, J. &amp; STRACHOVÁ, M.</a:t>
            </a:r>
            <a:r>
              <a:rPr lang="cs-CZ" sz="1050" dirty="0"/>
              <a:t> (2011</a:t>
            </a:r>
            <a:r>
              <a:rPr lang="cs-CZ" sz="1050" dirty="0" smtClean="0"/>
              <a:t>).</a:t>
            </a:r>
            <a:r>
              <a:rPr lang="cs-CZ" sz="1050" b="1" dirty="0" smtClean="0"/>
              <a:t> </a:t>
            </a:r>
            <a:r>
              <a:rPr lang="cs-CZ" sz="1050" i="1" dirty="0"/>
              <a:t>Dějiny sportu: Přehled světových a českých dějin tělesné výchovy a </a:t>
            </a:r>
            <a:r>
              <a:rPr lang="cs-CZ" sz="1050" i="1" dirty="0" smtClean="0"/>
              <a:t>sportu</a:t>
            </a:r>
            <a:r>
              <a:rPr lang="cs-CZ" sz="1050" dirty="0" smtClean="0"/>
              <a:t>. Brno: Masarykova univerzita. </a:t>
            </a:r>
            <a:r>
              <a:rPr lang="cs-CZ" sz="1050" dirty="0"/>
              <a:t>236 s. </a:t>
            </a:r>
          </a:p>
          <a:p>
            <a:pPr marL="0" indent="0" algn="just">
              <a:buNone/>
            </a:pPr>
            <a:r>
              <a:rPr lang="cs-CZ" sz="1050" b="1" dirty="0"/>
              <a:t>HYDE, W. </a:t>
            </a:r>
            <a:r>
              <a:rPr lang="cs-CZ" sz="1050" b="1" dirty="0" smtClean="0"/>
              <a:t>W. </a:t>
            </a:r>
            <a:r>
              <a:rPr lang="cs-CZ" sz="1050" dirty="0" smtClean="0"/>
              <a:t>(1921). </a:t>
            </a:r>
            <a:r>
              <a:rPr lang="cs-CZ" sz="1050" i="1" dirty="0" err="1"/>
              <a:t>Olympic</a:t>
            </a:r>
            <a:r>
              <a:rPr lang="cs-CZ" sz="1050" i="1" dirty="0"/>
              <a:t> Victor </a:t>
            </a:r>
            <a:r>
              <a:rPr lang="cs-CZ" sz="1050" i="1" dirty="0" err="1"/>
              <a:t>Monuments</a:t>
            </a:r>
            <a:r>
              <a:rPr lang="cs-CZ" sz="1050" i="1" dirty="0"/>
              <a:t> and </a:t>
            </a:r>
            <a:r>
              <a:rPr lang="cs-CZ" sz="1050" i="1" dirty="0" err="1"/>
              <a:t>Greek</a:t>
            </a:r>
            <a:r>
              <a:rPr lang="cs-CZ" sz="1050" i="1" dirty="0"/>
              <a:t> </a:t>
            </a:r>
            <a:r>
              <a:rPr lang="cs-CZ" sz="1050" i="1" dirty="0" err="1"/>
              <a:t>Athletic</a:t>
            </a:r>
            <a:r>
              <a:rPr lang="cs-CZ" sz="1050" i="1" dirty="0"/>
              <a:t> Art</a:t>
            </a:r>
            <a:r>
              <a:rPr lang="cs-CZ" sz="1050" dirty="0"/>
              <a:t>. Washington: Carnegie </a:t>
            </a:r>
            <a:r>
              <a:rPr lang="cs-CZ" sz="1050" dirty="0" err="1"/>
              <a:t>Institution</a:t>
            </a:r>
            <a:r>
              <a:rPr lang="cs-CZ" sz="1050" dirty="0"/>
              <a:t>. XIX + 406 p</a:t>
            </a:r>
            <a:r>
              <a:rPr lang="cs-CZ" sz="1050" dirty="0" smtClean="0"/>
              <a:t>. </a:t>
            </a:r>
            <a:endParaRPr lang="cs-CZ" sz="1050" b="1" dirty="0" smtClean="0"/>
          </a:p>
          <a:p>
            <a:pPr marL="0" indent="0" algn="just">
              <a:buNone/>
            </a:pPr>
            <a:r>
              <a:rPr lang="cs-CZ" sz="1050" b="1" dirty="0" smtClean="0"/>
              <a:t>CHRISTESEN</a:t>
            </a:r>
            <a:r>
              <a:rPr lang="cs-CZ" sz="1050" b="1" dirty="0"/>
              <a:t>, P.</a:t>
            </a:r>
            <a:r>
              <a:rPr lang="cs-CZ" sz="1050" dirty="0"/>
              <a:t> (2012). </a:t>
            </a:r>
            <a:r>
              <a:rPr lang="cs-CZ" sz="1050" i="1" dirty="0" err="1"/>
              <a:t>Olympic</a:t>
            </a:r>
            <a:r>
              <a:rPr lang="cs-CZ" sz="1050" i="1" dirty="0"/>
              <a:t> Victor </a:t>
            </a:r>
            <a:r>
              <a:rPr lang="cs-CZ" sz="1050" i="1" dirty="0" err="1"/>
              <a:t>Lists</a:t>
            </a:r>
            <a:r>
              <a:rPr lang="cs-CZ" sz="1050" i="1" dirty="0"/>
              <a:t> and </a:t>
            </a:r>
            <a:r>
              <a:rPr lang="cs-CZ" sz="1050" i="1" dirty="0" err="1"/>
              <a:t>Ancient</a:t>
            </a:r>
            <a:r>
              <a:rPr lang="cs-CZ" sz="1050" i="1" dirty="0"/>
              <a:t> </a:t>
            </a:r>
            <a:r>
              <a:rPr lang="cs-CZ" sz="1050" i="1" dirty="0" err="1"/>
              <a:t>Greek</a:t>
            </a:r>
            <a:r>
              <a:rPr lang="cs-CZ" sz="1050" i="1" dirty="0"/>
              <a:t> </a:t>
            </a:r>
            <a:r>
              <a:rPr lang="cs-CZ" sz="1050" i="1" dirty="0" err="1"/>
              <a:t>History</a:t>
            </a:r>
            <a:r>
              <a:rPr lang="cs-CZ" sz="1050" dirty="0"/>
              <a:t>. Cambridge: Cambridge University </a:t>
            </a:r>
            <a:r>
              <a:rPr lang="cs-CZ" sz="1050" dirty="0" err="1"/>
              <a:t>Press</a:t>
            </a:r>
            <a:r>
              <a:rPr lang="cs-CZ" sz="1050" dirty="0"/>
              <a:t>. 582 p. </a:t>
            </a:r>
          </a:p>
          <a:p>
            <a:pPr marL="0" indent="0" algn="just">
              <a:buNone/>
            </a:pPr>
            <a:r>
              <a:rPr lang="cs-CZ" sz="1050" b="1" dirty="0"/>
              <a:t>CHRISTESEN, P. &amp; MARTIROSOVA-TORLONE, Z.</a:t>
            </a:r>
            <a:r>
              <a:rPr lang="cs-CZ" sz="1050" dirty="0"/>
              <a:t> (2013).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Olympic</a:t>
            </a:r>
            <a:r>
              <a:rPr lang="cs-CZ" sz="1050" i="1" dirty="0"/>
              <a:t> Victor List </a:t>
            </a:r>
            <a:r>
              <a:rPr lang="cs-CZ" sz="1050" i="1" dirty="0" err="1"/>
              <a:t>of</a:t>
            </a:r>
            <a:r>
              <a:rPr lang="cs-CZ" sz="1050" i="1" dirty="0"/>
              <a:t> </a:t>
            </a:r>
            <a:r>
              <a:rPr lang="cs-CZ" sz="1050" i="1" dirty="0" err="1"/>
              <a:t>Eusebius</a:t>
            </a:r>
            <a:r>
              <a:rPr lang="cs-CZ" sz="1050" i="1" dirty="0"/>
              <a:t>: Background, Text, and </a:t>
            </a:r>
            <a:r>
              <a:rPr lang="cs-CZ" sz="1050" i="1" dirty="0" err="1" smtClean="0"/>
              <a:t>Translation</a:t>
            </a:r>
            <a:r>
              <a:rPr lang="cs-CZ" sz="1050" dirty="0" smtClean="0"/>
              <a:t>. </a:t>
            </a:r>
            <a:r>
              <a:rPr lang="cs-CZ" sz="1050" dirty="0"/>
              <a:t>New York: </a:t>
            </a:r>
            <a:r>
              <a:rPr lang="cs-CZ" sz="1050" dirty="0" err="1"/>
              <a:t>Fordham</a:t>
            </a:r>
            <a:r>
              <a:rPr lang="cs-CZ" sz="1050" dirty="0"/>
              <a:t> </a:t>
            </a:r>
            <a:r>
              <a:rPr lang="cs-CZ" sz="1050" dirty="0" smtClean="0"/>
              <a:t>Univ. </a:t>
            </a:r>
            <a:endParaRPr lang="cs-CZ" sz="1050" b="1" dirty="0" smtClean="0"/>
          </a:p>
          <a:p>
            <a:pPr marL="0" indent="0" algn="just">
              <a:buNone/>
            </a:pPr>
            <a:r>
              <a:rPr lang="cs-CZ" sz="1050" b="1" dirty="0" smtClean="0"/>
              <a:t>JIRÁSEK</a:t>
            </a:r>
            <a:r>
              <a:rPr lang="cs-CZ" sz="1050" b="1" dirty="0"/>
              <a:t>, I.</a:t>
            </a:r>
            <a:r>
              <a:rPr lang="cs-CZ" sz="1050" dirty="0"/>
              <a:t> (2005). </a:t>
            </a:r>
            <a:r>
              <a:rPr lang="cs-CZ" sz="1050" i="1" dirty="0"/>
              <a:t>Filosofická </a:t>
            </a:r>
            <a:r>
              <a:rPr lang="cs-CZ" sz="1050" i="1" dirty="0" err="1"/>
              <a:t>kinantropologie</a:t>
            </a:r>
            <a:r>
              <a:rPr lang="cs-CZ" sz="1050" i="1" dirty="0"/>
              <a:t>: setkání filosofie, těla a pohybu</a:t>
            </a:r>
            <a:r>
              <a:rPr lang="cs-CZ" sz="1050" dirty="0"/>
              <a:t>. Olomouc: Univerzita Palackého v Olomouci. 356 s. </a:t>
            </a:r>
          </a:p>
          <a:p>
            <a:pPr marL="0" indent="0" algn="just">
              <a:buNone/>
            </a:pPr>
            <a:r>
              <a:rPr lang="cs-CZ" sz="1050" b="1" dirty="0"/>
              <a:t>KÖSSL, J.; KROUTIL, F. et </a:t>
            </a:r>
            <a:r>
              <a:rPr lang="cs-CZ" sz="1050" b="1" dirty="0" err="1"/>
              <a:t>alii</a:t>
            </a:r>
            <a:r>
              <a:rPr lang="cs-CZ" sz="1050" dirty="0"/>
              <a:t> (1982). </a:t>
            </a:r>
            <a:r>
              <a:rPr lang="cs-CZ" sz="1050" i="1" dirty="0"/>
              <a:t>Malá encyklopedie olympijských her</a:t>
            </a:r>
            <a:r>
              <a:rPr lang="cs-CZ" sz="1050" dirty="0"/>
              <a:t>. Praha: Olympia. 616 s. </a:t>
            </a:r>
          </a:p>
          <a:p>
            <a:pPr marL="0" indent="0" algn="just">
              <a:buNone/>
            </a:pPr>
            <a:r>
              <a:rPr lang="cs-CZ" sz="1050" b="1" dirty="0"/>
              <a:t>KOUŘIL, J. </a:t>
            </a:r>
            <a:r>
              <a:rPr lang="cs-CZ" sz="1050" dirty="0"/>
              <a:t>(2015a). </a:t>
            </a:r>
            <a:r>
              <a:rPr lang="cs-CZ" sz="1050" i="1" dirty="0"/>
              <a:t>Antická tělesná cvičení a systémy výchovy jako inspirativní ideje výchovy k rytířství</a:t>
            </a:r>
            <a:r>
              <a:rPr lang="cs-CZ" sz="1050" dirty="0"/>
              <a:t> (Rigorózní práce). Olomouc: </a:t>
            </a:r>
            <a:r>
              <a:rPr lang="cs-CZ" sz="1050" dirty="0" smtClean="0"/>
              <a:t>FTK UP. </a:t>
            </a:r>
            <a:r>
              <a:rPr lang="cs-CZ" sz="1050" dirty="0"/>
              <a:t>289 s.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 smtClean="0"/>
              <a:t>KYLE, D. G. </a:t>
            </a:r>
            <a:r>
              <a:rPr lang="cs-CZ" sz="1050" dirty="0" smtClean="0"/>
              <a:t>(2007). Sport and </a:t>
            </a:r>
            <a:r>
              <a:rPr lang="cs-CZ" sz="1050" dirty="0" err="1" smtClean="0"/>
              <a:t>Spectacle</a:t>
            </a:r>
            <a:r>
              <a:rPr lang="cs-CZ" sz="1050" dirty="0" smtClean="0"/>
              <a:t> in </a:t>
            </a:r>
            <a:r>
              <a:rPr lang="cs-CZ" sz="1050" dirty="0" err="1" smtClean="0"/>
              <a:t>the</a:t>
            </a:r>
            <a:r>
              <a:rPr lang="cs-CZ" sz="1050" dirty="0" smtClean="0"/>
              <a:t> </a:t>
            </a:r>
            <a:r>
              <a:rPr lang="cs-CZ" sz="1050" dirty="0" err="1" smtClean="0"/>
              <a:t>Ancient</a:t>
            </a:r>
            <a:r>
              <a:rPr lang="cs-CZ" sz="1050" dirty="0" smtClean="0"/>
              <a:t> </a:t>
            </a:r>
            <a:r>
              <a:rPr lang="cs-CZ" sz="1050" dirty="0" err="1" smtClean="0"/>
              <a:t>World</a:t>
            </a:r>
            <a:r>
              <a:rPr lang="cs-CZ" sz="1050" dirty="0" smtClean="0"/>
              <a:t>. </a:t>
            </a:r>
            <a:r>
              <a:rPr lang="cs-CZ" sz="1050" dirty="0" err="1" smtClean="0"/>
              <a:t>Malden</a:t>
            </a:r>
            <a:r>
              <a:rPr lang="cs-CZ" sz="1050" dirty="0"/>
              <a:t>: </a:t>
            </a:r>
            <a:r>
              <a:rPr lang="cs-CZ" sz="1050" dirty="0" err="1"/>
              <a:t>Blackwell</a:t>
            </a:r>
            <a:r>
              <a:rPr lang="cs-CZ" sz="1050" dirty="0"/>
              <a:t> </a:t>
            </a:r>
            <a:r>
              <a:rPr lang="cs-CZ" sz="1050" dirty="0" err="1" smtClean="0"/>
              <a:t>Publishing</a:t>
            </a:r>
            <a:r>
              <a:rPr lang="cs-CZ" sz="1050" dirty="0" smtClean="0"/>
              <a:t>. 404 p. </a:t>
            </a:r>
            <a:endParaRPr lang="cs-CZ" sz="1050" b="1" dirty="0" smtClean="0"/>
          </a:p>
          <a:p>
            <a:pPr marL="0" indent="0" algn="just">
              <a:buNone/>
            </a:pPr>
            <a:r>
              <a:rPr lang="cs-CZ" sz="1050" b="1" dirty="0" smtClean="0"/>
              <a:t>LIBERATI</a:t>
            </a:r>
            <a:r>
              <a:rPr lang="cs-CZ" sz="1050" b="1" dirty="0"/>
              <a:t>, A. M. &amp; BOURBON, F.</a:t>
            </a:r>
            <a:r>
              <a:rPr lang="cs-CZ" sz="1050" dirty="0"/>
              <a:t> (2008). </a:t>
            </a:r>
            <a:r>
              <a:rPr lang="cs-CZ" sz="1050" i="1" dirty="0"/>
              <a:t>Starověký Řím</a:t>
            </a:r>
            <a:r>
              <a:rPr lang="cs-CZ" sz="1050" dirty="0"/>
              <a:t>. Praha: </a:t>
            </a:r>
            <a:r>
              <a:rPr lang="cs-CZ" sz="1050" dirty="0" err="1"/>
              <a:t>Rebo</a:t>
            </a:r>
            <a:r>
              <a:rPr lang="cs-CZ" sz="1050" dirty="0"/>
              <a:t> </a:t>
            </a:r>
            <a:r>
              <a:rPr lang="cs-CZ" sz="1050" dirty="0" err="1"/>
              <a:t>Productions</a:t>
            </a:r>
            <a:r>
              <a:rPr lang="cs-CZ" sz="1050" dirty="0"/>
              <a:t> CZ. 288 s. </a:t>
            </a:r>
          </a:p>
          <a:p>
            <a:pPr marL="0" indent="0" algn="just">
              <a:buNone/>
            </a:pPr>
            <a:r>
              <a:rPr lang="cs-CZ" sz="1050" b="1" dirty="0"/>
              <a:t>MATĚJČEK, A.</a:t>
            </a:r>
            <a:r>
              <a:rPr lang="cs-CZ" sz="1050" dirty="0"/>
              <a:t> (1942). </a:t>
            </a:r>
            <a:r>
              <a:rPr lang="cs-CZ" sz="1050" i="1" dirty="0"/>
              <a:t>Dějiny umění v obrysech</a:t>
            </a:r>
            <a:r>
              <a:rPr lang="cs-CZ" sz="1050" dirty="0"/>
              <a:t>. Praha: </a:t>
            </a:r>
            <a:r>
              <a:rPr lang="cs-CZ" sz="1050" dirty="0" err="1"/>
              <a:t>Melantrich</a:t>
            </a:r>
            <a:r>
              <a:rPr lang="cs-CZ" sz="1050" dirty="0"/>
              <a:t>. 532 s.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/>
              <a:t>MILLER, S. G. </a:t>
            </a:r>
            <a:r>
              <a:rPr lang="cs-CZ" sz="1050" dirty="0"/>
              <a:t>(</a:t>
            </a:r>
            <a:r>
              <a:rPr lang="cs-CZ" sz="1050" dirty="0" smtClean="0"/>
              <a:t>2004a). </a:t>
            </a:r>
            <a:r>
              <a:rPr lang="cs-CZ" sz="1050" i="1" dirty="0" err="1"/>
              <a:t>Ancient</a:t>
            </a:r>
            <a:r>
              <a:rPr lang="cs-CZ" sz="1050" i="1" dirty="0"/>
              <a:t> </a:t>
            </a:r>
            <a:r>
              <a:rPr lang="cs-CZ" sz="1050" i="1" dirty="0" err="1"/>
              <a:t>Greek</a:t>
            </a:r>
            <a:r>
              <a:rPr lang="cs-CZ" sz="1050" i="1" dirty="0"/>
              <a:t> </a:t>
            </a:r>
            <a:r>
              <a:rPr lang="cs-CZ" sz="1050" i="1" dirty="0" err="1"/>
              <a:t>Athletics</a:t>
            </a:r>
            <a:r>
              <a:rPr lang="cs-CZ" sz="1050" dirty="0"/>
              <a:t>. New </a:t>
            </a:r>
            <a:r>
              <a:rPr lang="cs-CZ" sz="1050" dirty="0" err="1"/>
              <a:t>Haven</a:t>
            </a:r>
            <a:r>
              <a:rPr lang="cs-CZ" sz="1050" dirty="0"/>
              <a:t> and London: </a:t>
            </a:r>
            <a:r>
              <a:rPr lang="cs-CZ" sz="1050" dirty="0" err="1"/>
              <a:t>Yale</a:t>
            </a:r>
            <a:r>
              <a:rPr lang="cs-CZ" sz="1050" dirty="0"/>
              <a:t> University. 288 p. </a:t>
            </a:r>
            <a:endParaRPr lang="cs-CZ" sz="1050" dirty="0" smtClean="0"/>
          </a:p>
          <a:p>
            <a:pPr marL="0" indent="0" algn="just">
              <a:buNone/>
            </a:pPr>
            <a:r>
              <a:rPr lang="cs-CZ" sz="1050" b="1" dirty="0"/>
              <a:t>MILLER, S. G. </a:t>
            </a:r>
            <a:r>
              <a:rPr lang="cs-CZ" sz="1050" dirty="0"/>
              <a:t>(</a:t>
            </a:r>
            <a:r>
              <a:rPr lang="cs-CZ" sz="1050" dirty="0" smtClean="0"/>
              <a:t>2004b). </a:t>
            </a:r>
            <a:r>
              <a:rPr lang="cs-CZ" sz="1050" i="1" dirty="0" err="1" smtClean="0"/>
              <a:t>Arete</a:t>
            </a:r>
            <a:r>
              <a:rPr lang="cs-CZ" sz="1050" i="1" dirty="0" smtClean="0"/>
              <a:t>: </a:t>
            </a:r>
            <a:r>
              <a:rPr lang="cs-CZ" sz="1050" i="1" dirty="0" err="1" smtClean="0"/>
              <a:t>Greek</a:t>
            </a:r>
            <a:r>
              <a:rPr lang="cs-CZ" sz="1050" i="1" dirty="0" smtClean="0"/>
              <a:t> </a:t>
            </a:r>
            <a:r>
              <a:rPr lang="cs-CZ" sz="1050" i="1" dirty="0" err="1" smtClean="0"/>
              <a:t>sports</a:t>
            </a:r>
            <a:r>
              <a:rPr lang="cs-CZ" sz="1050" i="1" dirty="0" smtClean="0"/>
              <a:t> </a:t>
            </a:r>
            <a:r>
              <a:rPr lang="cs-CZ" sz="1050" i="1" dirty="0" err="1" smtClean="0"/>
              <a:t>from</a:t>
            </a:r>
            <a:r>
              <a:rPr lang="cs-CZ" sz="1050" i="1" dirty="0" smtClean="0"/>
              <a:t> </a:t>
            </a:r>
            <a:r>
              <a:rPr lang="cs-CZ" sz="1050" i="1" dirty="0" err="1" smtClean="0"/>
              <a:t>ancient</a:t>
            </a:r>
            <a:r>
              <a:rPr lang="cs-CZ" sz="1050" i="1" dirty="0" smtClean="0"/>
              <a:t> </a:t>
            </a:r>
            <a:r>
              <a:rPr lang="cs-CZ" sz="1050" i="1" dirty="0" err="1" smtClean="0"/>
              <a:t>sources</a:t>
            </a:r>
            <a:r>
              <a:rPr lang="cs-CZ" sz="1050" dirty="0" smtClean="0"/>
              <a:t>. London</a:t>
            </a:r>
            <a:r>
              <a:rPr lang="cs-CZ" sz="1050" dirty="0"/>
              <a:t>: </a:t>
            </a:r>
            <a:r>
              <a:rPr lang="cs-CZ" sz="1050" dirty="0" smtClean="0"/>
              <a:t>University </a:t>
            </a:r>
            <a:r>
              <a:rPr lang="cs-CZ" sz="1050" dirty="0" err="1" smtClean="0"/>
              <a:t>of</a:t>
            </a:r>
            <a:r>
              <a:rPr lang="cs-CZ" sz="1050" dirty="0" smtClean="0"/>
              <a:t> </a:t>
            </a:r>
            <a:r>
              <a:rPr lang="cs-CZ" sz="1050" dirty="0" err="1" smtClean="0"/>
              <a:t>California</a:t>
            </a:r>
            <a:r>
              <a:rPr lang="cs-CZ" sz="1050" dirty="0" smtClean="0"/>
              <a:t> </a:t>
            </a:r>
            <a:r>
              <a:rPr lang="cs-CZ" sz="1050" dirty="0" err="1" smtClean="0"/>
              <a:t>Press</a:t>
            </a:r>
            <a:r>
              <a:rPr lang="cs-CZ" sz="1050" dirty="0" smtClean="0"/>
              <a:t>, Ltd. 236 p.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/>
              <a:t>OLIVOVÁ, V. </a:t>
            </a:r>
            <a:r>
              <a:rPr lang="cs-CZ" sz="1050" dirty="0"/>
              <a:t>(1979). </a:t>
            </a:r>
            <a:r>
              <a:rPr lang="cs-CZ" sz="1050" i="1" dirty="0"/>
              <a:t>Lidé a hry: Historická geneze sportu</a:t>
            </a:r>
            <a:r>
              <a:rPr lang="cs-CZ" sz="1050" dirty="0"/>
              <a:t>. Praha: Olympia. 608 s. </a:t>
            </a:r>
          </a:p>
          <a:p>
            <a:pPr marL="0" indent="0" algn="just">
              <a:buNone/>
            </a:pPr>
            <a:r>
              <a:rPr lang="cs-CZ" sz="1050" b="1" dirty="0"/>
              <a:t>OLIVOVÁ, V. </a:t>
            </a:r>
            <a:r>
              <a:rPr lang="cs-CZ" sz="1050" dirty="0"/>
              <a:t>(1988). </a:t>
            </a:r>
            <a:r>
              <a:rPr lang="cs-CZ" sz="1050" i="1" dirty="0"/>
              <a:t>Sport a hry ve starověkém světě</a:t>
            </a:r>
            <a:r>
              <a:rPr lang="cs-CZ" sz="1050" dirty="0"/>
              <a:t>. Praha: </a:t>
            </a:r>
            <a:r>
              <a:rPr lang="cs-CZ" sz="1050" dirty="0" err="1"/>
              <a:t>Artia</a:t>
            </a:r>
            <a:r>
              <a:rPr lang="cs-CZ" sz="1050" dirty="0"/>
              <a:t>. 208 s. </a:t>
            </a:r>
          </a:p>
          <a:p>
            <a:pPr marL="0" indent="0" algn="just">
              <a:buNone/>
            </a:pPr>
            <a:r>
              <a:rPr lang="cs-CZ" sz="1050" b="1" dirty="0"/>
              <a:t>OLIVOVÁ, V. </a:t>
            </a:r>
            <a:r>
              <a:rPr lang="cs-CZ" sz="1050" dirty="0"/>
              <a:t>(1989). </a:t>
            </a:r>
            <a:r>
              <a:rPr lang="cs-CZ" sz="1050" i="1" dirty="0"/>
              <a:t>Odvěké kouzlo sportu</a:t>
            </a:r>
            <a:r>
              <a:rPr lang="cs-CZ" sz="1050" dirty="0"/>
              <a:t>. Praha: Olympia. 288 s. </a:t>
            </a:r>
          </a:p>
          <a:p>
            <a:pPr marL="0" indent="0" algn="just">
              <a:buNone/>
            </a:pPr>
            <a:r>
              <a:rPr lang="cs-CZ" sz="1050" b="1" dirty="0"/>
              <a:t>POTTER, D. </a:t>
            </a:r>
            <a:r>
              <a:rPr lang="cs-CZ" sz="1050" dirty="0"/>
              <a:t>(2012).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Victor´s</a:t>
            </a:r>
            <a:r>
              <a:rPr lang="cs-CZ" sz="1050" i="1" dirty="0"/>
              <a:t> </a:t>
            </a:r>
            <a:r>
              <a:rPr lang="cs-CZ" sz="1050" i="1" dirty="0" err="1"/>
              <a:t>Crown</a:t>
            </a:r>
            <a:r>
              <a:rPr lang="cs-CZ" sz="1050" i="1" dirty="0"/>
              <a:t>: </a:t>
            </a:r>
            <a:r>
              <a:rPr lang="cs-CZ" sz="1050" i="1" dirty="0" err="1"/>
              <a:t>How</a:t>
            </a:r>
            <a:r>
              <a:rPr lang="cs-CZ" sz="1050" i="1" dirty="0"/>
              <a:t>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Birth</a:t>
            </a:r>
            <a:r>
              <a:rPr lang="cs-CZ" sz="1050" i="1" dirty="0"/>
              <a:t> </a:t>
            </a:r>
            <a:r>
              <a:rPr lang="cs-CZ" sz="1050" i="1" dirty="0" err="1"/>
              <a:t>of</a:t>
            </a:r>
            <a:r>
              <a:rPr lang="cs-CZ" sz="1050" i="1" dirty="0"/>
              <a:t>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Olympics</a:t>
            </a:r>
            <a:r>
              <a:rPr lang="cs-CZ" sz="1050" i="1" dirty="0"/>
              <a:t> and </a:t>
            </a:r>
            <a:r>
              <a:rPr lang="cs-CZ" sz="1050" i="1" dirty="0" err="1"/>
              <a:t>the</a:t>
            </a:r>
            <a:r>
              <a:rPr lang="cs-CZ" sz="1050" i="1" dirty="0"/>
              <a:t> </a:t>
            </a:r>
            <a:r>
              <a:rPr lang="cs-CZ" sz="1050" i="1" dirty="0" err="1"/>
              <a:t>Rise</a:t>
            </a:r>
            <a:r>
              <a:rPr lang="cs-CZ" sz="1050" i="1" dirty="0"/>
              <a:t> </a:t>
            </a:r>
            <a:r>
              <a:rPr lang="cs-CZ" sz="1050" i="1" dirty="0" err="1"/>
              <a:t>of</a:t>
            </a:r>
            <a:r>
              <a:rPr lang="cs-CZ" sz="1050" i="1" dirty="0"/>
              <a:t> </a:t>
            </a:r>
            <a:r>
              <a:rPr lang="cs-CZ" sz="1050" i="1" dirty="0" err="1"/>
              <a:t>the</a:t>
            </a:r>
            <a:r>
              <a:rPr lang="cs-CZ" sz="1050" i="1" dirty="0"/>
              <a:t> Roman </a:t>
            </a:r>
            <a:r>
              <a:rPr lang="cs-CZ" sz="1050" i="1" dirty="0" err="1"/>
              <a:t>Games</a:t>
            </a:r>
            <a:r>
              <a:rPr lang="cs-CZ" sz="1050" i="1" dirty="0"/>
              <a:t> </a:t>
            </a:r>
            <a:r>
              <a:rPr lang="cs-CZ" sz="1050" i="1" dirty="0" err="1"/>
              <a:t>Changed</a:t>
            </a:r>
            <a:r>
              <a:rPr lang="cs-CZ" sz="1050" i="1" dirty="0"/>
              <a:t> Sport </a:t>
            </a:r>
            <a:r>
              <a:rPr lang="cs-CZ" sz="1050" i="1" dirty="0" err="1"/>
              <a:t>For</a:t>
            </a:r>
            <a:r>
              <a:rPr lang="cs-CZ" sz="1050" i="1" dirty="0"/>
              <a:t> </a:t>
            </a:r>
            <a:r>
              <a:rPr lang="cs-CZ" sz="1050" i="1" dirty="0" err="1" smtClean="0"/>
              <a:t>Ever</a:t>
            </a:r>
            <a:r>
              <a:rPr lang="cs-CZ" sz="1050" dirty="0" err="1" smtClean="0"/>
              <a:t>.London</a:t>
            </a:r>
            <a:r>
              <a:rPr lang="cs-CZ" sz="1050" dirty="0"/>
              <a:t>: </a:t>
            </a:r>
            <a:r>
              <a:rPr lang="cs-CZ" sz="1050" dirty="0" err="1"/>
              <a:t>Quercus</a:t>
            </a:r>
            <a:r>
              <a:rPr lang="cs-CZ" sz="1050" dirty="0"/>
              <a:t> 416 p. </a:t>
            </a:r>
          </a:p>
          <a:p>
            <a:pPr marL="0" indent="0" algn="just">
              <a:buNone/>
            </a:pPr>
            <a:r>
              <a:rPr lang="cs-CZ" sz="1050" b="1" dirty="0"/>
              <a:t>PRACH, V.</a:t>
            </a:r>
            <a:r>
              <a:rPr lang="cs-CZ" sz="1050" dirty="0"/>
              <a:t> (1998). </a:t>
            </a:r>
            <a:r>
              <a:rPr lang="cs-CZ" sz="1050" i="1" dirty="0"/>
              <a:t>Řecko-český slovník</a:t>
            </a:r>
            <a:r>
              <a:rPr lang="cs-CZ" sz="1050" dirty="0"/>
              <a:t>. Praha: Vyšehrad. 588 + 136 s. </a:t>
            </a:r>
          </a:p>
          <a:p>
            <a:pPr marL="0" indent="0" algn="just">
              <a:buNone/>
            </a:pPr>
            <a:r>
              <a:rPr lang="cs-CZ" sz="1050" b="1" dirty="0"/>
              <a:t>SÁBL, V. </a:t>
            </a:r>
            <a:r>
              <a:rPr lang="cs-CZ" sz="1050" dirty="0"/>
              <a:t>(1960). </a:t>
            </a:r>
            <a:r>
              <a:rPr lang="cs-CZ" sz="1050" i="1" dirty="0"/>
              <a:t>Od Olympie k Římu 1960: Z dějin olympijských her</a:t>
            </a:r>
            <a:r>
              <a:rPr lang="cs-CZ" sz="1050" dirty="0"/>
              <a:t>. Praha: Sportovní a turistické nakladatelství. 352 s. </a:t>
            </a:r>
          </a:p>
          <a:p>
            <a:pPr marL="0" indent="0" algn="just">
              <a:buNone/>
            </a:pPr>
            <a:r>
              <a:rPr lang="cs-CZ" sz="1050" b="1" dirty="0"/>
              <a:t>SÁBL, V.</a:t>
            </a:r>
            <a:r>
              <a:rPr lang="cs-CZ" sz="1050" dirty="0"/>
              <a:t> (1968) </a:t>
            </a:r>
            <a:r>
              <a:rPr lang="cs-CZ" sz="1050" i="1" dirty="0"/>
              <a:t>Hrdinové antických olympiád: Olympijské příběhy a pověsti</a:t>
            </a:r>
            <a:r>
              <a:rPr lang="cs-CZ" sz="1050" dirty="0"/>
              <a:t>. Praha: Olympia. 448 s.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/>
              <a:t>TYRŠ, M.</a:t>
            </a:r>
            <a:r>
              <a:rPr lang="cs-CZ" sz="1050" dirty="0"/>
              <a:t> (1968). </a:t>
            </a:r>
            <a:r>
              <a:rPr lang="cs-CZ" sz="1050" i="1" dirty="0"/>
              <a:t>Hod olympický</a:t>
            </a:r>
            <a:r>
              <a:rPr lang="cs-CZ" sz="1050" dirty="0"/>
              <a:t>. Praha: Olympia. 64 s.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/>
              <a:t>WALTERSE, H. B. </a:t>
            </a:r>
            <a:r>
              <a:rPr lang="cs-CZ" sz="1050" dirty="0"/>
              <a:t>(1909).</a:t>
            </a:r>
            <a:r>
              <a:rPr lang="cs-CZ" sz="1050" b="1" dirty="0"/>
              <a:t> </a:t>
            </a:r>
            <a:r>
              <a:rPr lang="cs-CZ" sz="1050" i="1" dirty="0"/>
              <a:t>Řecké umění</a:t>
            </a:r>
            <a:r>
              <a:rPr lang="cs-CZ" sz="1050" dirty="0"/>
              <a:t>. Praha: Jan </a:t>
            </a:r>
            <a:r>
              <a:rPr lang="cs-CZ" sz="1050" dirty="0" err="1"/>
              <a:t>Laichter</a:t>
            </a:r>
            <a:r>
              <a:rPr lang="cs-CZ" sz="1050" dirty="0"/>
              <a:t>. 460 s. </a:t>
            </a:r>
            <a:endParaRPr lang="cs-CZ" sz="1050" b="1" dirty="0"/>
          </a:p>
          <a:p>
            <a:pPr marL="0" indent="0" algn="just">
              <a:buNone/>
            </a:pPr>
            <a:r>
              <a:rPr lang="cs-CZ" sz="1050" b="1" dirty="0"/>
              <a:t>ZAMAROVSKÝ, V.</a:t>
            </a:r>
            <a:r>
              <a:rPr lang="cs-CZ" sz="1050" dirty="0"/>
              <a:t> (2003). </a:t>
            </a:r>
            <a:r>
              <a:rPr lang="cs-CZ" sz="1050" i="1" dirty="0"/>
              <a:t>Vzkříšení Olympie</a:t>
            </a:r>
            <a:r>
              <a:rPr lang="cs-CZ" sz="1050" dirty="0"/>
              <a:t>. Praha: </a:t>
            </a:r>
            <a:r>
              <a:rPr lang="cs-CZ" sz="1050" dirty="0" err="1"/>
              <a:t>Euromedia</a:t>
            </a:r>
            <a:r>
              <a:rPr lang="cs-CZ" sz="1050" dirty="0"/>
              <a:t> Group – Knižní klub – Erika. 260 s. </a:t>
            </a:r>
            <a:endParaRPr lang="cs-CZ" sz="1050" b="1" dirty="0"/>
          </a:p>
        </p:txBody>
      </p:sp>
    </p:spTree>
    <p:extLst>
      <p:ext uri="{BB962C8B-B14F-4D97-AF65-F5344CB8AC3E}">
        <p14:creationId xmlns:p14="http://schemas.microsoft.com/office/powerpoint/2010/main" val="17357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iří\Desktop\Punching the corycus; from the 4th century B.C. bronze Ficoroni cista (cylindrical covered box) from Praeneste (Moretti et al., fig. 2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832648" cy="68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8748464" cy="5688632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7) přímý střet</a:t>
            </a:r>
          </a:p>
          <a:p>
            <a:pPr marL="342900" lvl="1" indent="-342900">
              <a:buFontTx/>
              <a:buChar char="-"/>
            </a:pPr>
            <a:r>
              <a:rPr lang="cs-CZ" sz="2400" dirty="0" smtClean="0"/>
              <a:t>přilby</a:t>
            </a:r>
            <a:r>
              <a:rPr lang="cs-CZ" sz="2400" dirty="0"/>
              <a:t>/ chrániče </a:t>
            </a:r>
            <a:r>
              <a:rPr lang="cs-CZ" sz="2400" dirty="0" smtClean="0"/>
              <a:t>uší (</a:t>
            </a:r>
            <a:r>
              <a:rPr lang="cs-CZ" sz="2400" i="1" dirty="0" err="1"/>
              <a:t>ἀμφωτίδ</a:t>
            </a:r>
            <a:r>
              <a:rPr lang="cs-CZ" sz="2400" i="1" dirty="0"/>
              <a:t>αι</a:t>
            </a:r>
            <a:r>
              <a:rPr lang="cs-CZ" sz="2400" dirty="0" smtClean="0"/>
              <a:t>)</a:t>
            </a:r>
          </a:p>
          <a:p>
            <a:pPr marL="342900" lvl="1" indent="-342900">
              <a:buFontTx/>
              <a:buChar char="-"/>
            </a:pPr>
            <a:r>
              <a:rPr lang="cs-CZ" sz="2400" dirty="0" smtClean="0"/>
              <a:t>Otroci</a:t>
            </a:r>
          </a:p>
          <a:p>
            <a:pPr marL="342900" lvl="1" indent="-342900">
              <a:buFontTx/>
              <a:buChar char="-"/>
            </a:pPr>
            <a:endParaRPr lang="cs-CZ" sz="2400" dirty="0"/>
          </a:p>
          <a:p>
            <a:pPr marL="0" lvl="1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8) posilování</a:t>
            </a:r>
          </a:p>
          <a:p>
            <a:pPr marL="342900" lvl="1" indent="-342900">
              <a:buFontTx/>
              <a:buChar char="-"/>
            </a:pPr>
            <a:r>
              <a:rPr lang="cs-CZ" dirty="0" smtClean="0"/>
              <a:t>HK x </a:t>
            </a:r>
            <a:r>
              <a:rPr lang="cs-CZ" i="1" dirty="0"/>
              <a:t>κα</a:t>
            </a:r>
            <a:r>
              <a:rPr lang="cs-CZ" i="1" dirty="0" err="1"/>
              <a:t>λοκἀγ</a:t>
            </a:r>
            <a:r>
              <a:rPr lang="cs-CZ" i="1" dirty="0"/>
              <a:t>αθία</a:t>
            </a:r>
            <a:endParaRPr lang="cs-CZ" dirty="0"/>
          </a:p>
          <a:p>
            <a:endParaRPr lang="el-GR" sz="2800" b="1" dirty="0" smtClean="0"/>
          </a:p>
          <a:p>
            <a:endParaRPr lang="el-GR" sz="2800" b="1" dirty="0" smtClean="0"/>
          </a:p>
          <a:p>
            <a:pPr marL="0" indent="0">
              <a:buNone/>
            </a:pPr>
            <a:endParaRPr lang="el-GR" sz="2800" b="1" dirty="0"/>
          </a:p>
          <a:p>
            <a:r>
              <a:rPr lang="cs-CZ" sz="2800" b="1" dirty="0" smtClean="0"/>
              <a:t>krutost reflektovaly kupř.:</a:t>
            </a:r>
          </a:p>
          <a:p>
            <a:pPr lvl="1"/>
            <a:r>
              <a:rPr lang="cs-CZ" sz="2400" dirty="0" smtClean="0"/>
              <a:t>vyražené zuby</a:t>
            </a:r>
          </a:p>
          <a:p>
            <a:pPr lvl="1"/>
            <a:r>
              <a:rPr lang="cs-CZ" sz="2400" dirty="0" smtClean="0"/>
              <a:t>karfiolové </a:t>
            </a:r>
            <a:r>
              <a:rPr lang="cs-CZ" sz="2400" dirty="0"/>
              <a:t>(„</a:t>
            </a:r>
            <a:r>
              <a:rPr lang="cs-CZ" sz="2400" dirty="0" smtClean="0"/>
              <a:t>květákové“) uši</a:t>
            </a:r>
          </a:p>
          <a:p>
            <a:pPr lvl="1"/>
            <a:r>
              <a:rPr lang="el-GR" sz="2400" i="1" dirty="0"/>
              <a:t>ἀτραυμάτιστος</a:t>
            </a:r>
            <a:endParaRPr lang="cs-CZ" sz="2400" i="1" dirty="0" smtClean="0"/>
          </a:p>
          <a:p>
            <a:pPr lvl="1"/>
            <a:r>
              <a:rPr lang="cs-CZ" sz="2400" dirty="0" smtClean="0"/>
              <a:t>smrt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 smtClean="0"/>
          </a:p>
        </p:txBody>
      </p:sp>
      <p:pic>
        <p:nvPicPr>
          <p:cNvPr id="4" name="Picture 3" descr="C:\!Aktuální\Antický sport a má výuka dějin starověkého sportu\Antický sport\rigo - obr\j\olivova,sah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88" y="47694"/>
            <a:ext cx="4499991" cy="4585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/>
              <a:t>Systém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/>
          </a:bodyPr>
          <a:lstStyle/>
          <a:p>
            <a:pPr algn="just"/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τετράδα</a:t>
            </a:r>
            <a:endParaRPr lang="cs-CZ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r>
              <a:rPr lang="cs-CZ" dirty="0" smtClean="0"/>
              <a:t>kritika </a:t>
            </a:r>
            <a:r>
              <a:rPr lang="cs-CZ" dirty="0" err="1" smtClean="0"/>
              <a:t>Galéna</a:t>
            </a:r>
            <a:r>
              <a:rPr lang="cs-CZ" dirty="0" smtClean="0"/>
              <a:t> a </a:t>
            </a:r>
            <a:r>
              <a:rPr lang="cs-CZ" dirty="0" err="1" smtClean="0"/>
              <a:t>Filostrata</a:t>
            </a:r>
            <a:endParaRPr lang="cs-CZ" dirty="0" smtClean="0"/>
          </a:p>
          <a:p>
            <a:pPr lvl="1" algn="just"/>
            <a:r>
              <a:rPr lang="cs-CZ" dirty="0" smtClean="0"/>
              <a:t>pevný a předem naplánovaný čtyřdenní cyklus</a:t>
            </a:r>
          </a:p>
          <a:p>
            <a:pPr lvl="1" algn="just"/>
            <a:r>
              <a:rPr lang="cs-CZ" dirty="0" smtClean="0"/>
              <a:t>zjednodušeně: </a:t>
            </a:r>
          </a:p>
          <a:p>
            <a:pPr marL="457200" lvl="1" indent="0" algn="ctr">
              <a:buNone/>
            </a:pPr>
            <a:r>
              <a:rPr lang="cs-CZ" sz="3200" b="1" dirty="0" smtClean="0"/>
              <a:t>příprava-námaha-uvolnění-střet</a:t>
            </a:r>
          </a:p>
          <a:p>
            <a:pPr marL="457200" lvl="1" indent="0" algn="ctr">
              <a:buNone/>
            </a:pPr>
            <a:endParaRPr lang="cs-CZ" sz="1300" b="1" dirty="0" smtClean="0"/>
          </a:p>
          <a:p>
            <a:pPr marL="457200" lvl="1" indent="0" algn="just">
              <a:buNone/>
            </a:pPr>
            <a:r>
              <a:rPr lang="cs-CZ" sz="2600" b="1" dirty="0" smtClean="0"/>
              <a:t>1. den </a:t>
            </a:r>
            <a:r>
              <a:rPr lang="cs-CZ" sz="2600" dirty="0" smtClean="0"/>
              <a:t>(rychlost): krátké intenzivní </a:t>
            </a:r>
            <a:r>
              <a:rPr lang="cs-CZ" sz="2600" dirty="0"/>
              <a:t>cvičení skládající se z rychlého pohybu atleta, </a:t>
            </a:r>
            <a:r>
              <a:rPr lang="cs-CZ" sz="2600" dirty="0" smtClean="0"/>
              <a:t>mělo jej učinit </a:t>
            </a:r>
            <a:r>
              <a:rPr lang="cs-CZ" sz="2600" dirty="0"/>
              <a:t>připraveným na následující </a:t>
            </a:r>
            <a:r>
              <a:rPr lang="cs-CZ" sz="2600" dirty="0" smtClean="0"/>
              <a:t>dřinu</a:t>
            </a:r>
          </a:p>
          <a:p>
            <a:pPr marL="457200" lvl="1" indent="0" algn="just">
              <a:buNone/>
            </a:pPr>
            <a:r>
              <a:rPr lang="cs-CZ" sz="2600" b="1" dirty="0" smtClean="0"/>
              <a:t>2. den </a:t>
            </a:r>
            <a:r>
              <a:rPr lang="cs-CZ" sz="2600" dirty="0" smtClean="0"/>
              <a:t>(namáhavý): provádělo </a:t>
            </a:r>
            <a:r>
              <a:rPr lang="cs-CZ" sz="2600" dirty="0"/>
              <a:t>se </a:t>
            </a:r>
            <a:r>
              <a:rPr lang="cs-CZ" sz="2600" dirty="0" smtClean="0"/>
              <a:t>intenzivní </a:t>
            </a:r>
            <a:r>
              <a:rPr lang="cs-CZ" sz="2600" dirty="0"/>
              <a:t>cvičení jako </a:t>
            </a:r>
            <a:r>
              <a:rPr lang="cs-CZ" sz="2600" dirty="0" smtClean="0"/>
              <a:t>test </a:t>
            </a:r>
            <a:r>
              <a:rPr lang="cs-CZ" sz="2600" dirty="0"/>
              <a:t>atletovy </a:t>
            </a:r>
            <a:r>
              <a:rPr lang="cs-CZ" sz="2600" dirty="0" smtClean="0"/>
              <a:t>síly</a:t>
            </a:r>
          </a:p>
          <a:p>
            <a:pPr marL="457200" lvl="1" indent="0" algn="just">
              <a:buNone/>
            </a:pPr>
            <a:r>
              <a:rPr lang="cs-CZ" sz="2600" b="1" dirty="0" smtClean="0"/>
              <a:t>3. den </a:t>
            </a:r>
            <a:r>
              <a:rPr lang="cs-CZ" sz="2600" dirty="0" smtClean="0"/>
              <a:t>(uvolnění): čas </a:t>
            </a:r>
            <a:r>
              <a:rPr lang="cs-CZ" sz="2600" dirty="0"/>
              <a:t>pro začátek </a:t>
            </a:r>
            <a:r>
              <a:rPr lang="cs-CZ" sz="2600" dirty="0" smtClean="0"/>
              <a:t>atletovy opětovné </a:t>
            </a:r>
            <a:r>
              <a:rPr lang="cs-CZ" sz="2600" dirty="0"/>
              <a:t>aktivity v nižší </a:t>
            </a:r>
            <a:r>
              <a:rPr lang="cs-CZ" sz="2600" dirty="0" smtClean="0"/>
              <a:t>intenzitě</a:t>
            </a:r>
          </a:p>
          <a:p>
            <a:pPr marL="457200" lvl="1" indent="0" algn="just">
              <a:buNone/>
            </a:pPr>
            <a:r>
              <a:rPr lang="cs-CZ" sz="2600" b="1" dirty="0" smtClean="0"/>
              <a:t>4. den </a:t>
            </a:r>
            <a:r>
              <a:rPr lang="cs-CZ" sz="2600" dirty="0" smtClean="0"/>
              <a:t>(technika): učení </a:t>
            </a:r>
            <a:r>
              <a:rPr lang="cs-CZ" sz="2600" dirty="0"/>
              <a:t>úniků soupeři a bránění mu v jeho </a:t>
            </a:r>
            <a:r>
              <a:rPr lang="cs-CZ" sz="2600" dirty="0" smtClean="0"/>
              <a:t>unicích</a:t>
            </a:r>
          </a:p>
        </p:txBody>
      </p:sp>
    </p:spTree>
    <p:extLst>
      <p:ext uri="{BB962C8B-B14F-4D97-AF65-F5344CB8AC3E}">
        <p14:creationId xmlns:p14="http://schemas.microsoft.com/office/powerpoint/2010/main" val="155484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pod</a:t>
            </a:r>
            <a:r>
              <a:rPr lang="cs-CZ" dirty="0" smtClean="0"/>
              <a:t> </a:t>
            </a:r>
            <a:r>
              <a:rPr lang="cs-CZ" dirty="0"/>
              <a:t>širým </a:t>
            </a:r>
            <a:r>
              <a:rPr lang="cs-CZ" b="1" dirty="0"/>
              <a:t>nebem </a:t>
            </a:r>
            <a:endParaRPr lang="cs-CZ" b="1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x</a:t>
            </a:r>
            <a:r>
              <a:rPr lang="cs-CZ" dirty="0" smtClean="0"/>
              <a:t> </a:t>
            </a:r>
          </a:p>
          <a:p>
            <a:r>
              <a:rPr lang="cs-CZ" dirty="0" smtClean="0"/>
              <a:t>v </a:t>
            </a:r>
            <a:r>
              <a:rPr lang="cs-CZ" b="1" i="1" dirty="0" err="1" smtClean="0"/>
              <a:t>korykeion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γυμνάσιον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1 místnost </a:t>
            </a:r>
            <a:r>
              <a:rPr lang="cs-CZ" dirty="0"/>
              <a:t>bez </a:t>
            </a:r>
            <a:r>
              <a:rPr lang="cs-CZ" dirty="0" smtClean="0"/>
              <a:t>lavic</a:t>
            </a:r>
          </a:p>
          <a:p>
            <a:pPr lvl="1"/>
            <a:r>
              <a:rPr lang="cs-CZ" dirty="0" smtClean="0"/>
              <a:t>vedle obdobná </a:t>
            </a:r>
            <a:r>
              <a:rPr lang="cs-CZ" dirty="0"/>
              <a:t>pro </a:t>
            </a:r>
            <a:r>
              <a:rPr lang="cs-CZ" dirty="0" smtClean="0"/>
              <a:t>zápasníky</a:t>
            </a:r>
          </a:p>
          <a:p>
            <a:pPr lvl="1"/>
            <a:r>
              <a:rPr lang="cs-CZ" dirty="0" smtClean="0"/>
              <a:t>podlaha </a:t>
            </a:r>
            <a:r>
              <a:rPr lang="cs-CZ" dirty="0"/>
              <a:t>tvořená nezpevněnou či zkypřenou zemí </a:t>
            </a:r>
          </a:p>
        </p:txBody>
      </p:sp>
    </p:spTree>
    <p:extLst>
      <p:ext uri="{BB962C8B-B14F-4D97-AF65-F5344CB8AC3E}">
        <p14:creationId xmlns:p14="http://schemas.microsoft.com/office/powerpoint/2010/main" val="200945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Výklad snu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600200"/>
            <a:ext cx="756084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 err="1" smtClean="0"/>
              <a:t>Artemidóros</a:t>
            </a:r>
            <a:r>
              <a:rPr lang="cs-CZ" dirty="0" smtClean="0"/>
              <a:t> </a:t>
            </a:r>
            <a:r>
              <a:rPr lang="cs-CZ" dirty="0"/>
              <a:t>z </a:t>
            </a:r>
            <a:r>
              <a:rPr lang="cs-CZ" dirty="0" err="1" smtClean="0"/>
              <a:t>Efesu</a:t>
            </a:r>
            <a:r>
              <a:rPr lang="cs-CZ" dirty="0" smtClean="0"/>
              <a:t> (2. st.), ve </a:t>
            </a:r>
            <a:r>
              <a:rPr lang="cs-CZ" dirty="0"/>
              <a:t>svém </a:t>
            </a:r>
            <a:r>
              <a:rPr lang="cs-CZ" i="1" dirty="0"/>
              <a:t>Snáři</a:t>
            </a:r>
            <a:r>
              <a:rPr lang="cs-CZ" dirty="0"/>
              <a:t> (1.61) píše: </a:t>
            </a:r>
            <a:endParaRPr lang="cs-CZ" dirty="0" smtClean="0"/>
          </a:p>
          <a:p>
            <a:pPr marL="0" indent="0" algn="just">
              <a:buNone/>
            </a:pPr>
            <a:endParaRPr lang="cs-CZ" sz="1200" dirty="0" smtClean="0"/>
          </a:p>
          <a:p>
            <a:pPr marL="0" indent="0" algn="just">
              <a:buNone/>
            </a:pPr>
            <a:r>
              <a:rPr lang="cs-CZ" dirty="0" smtClean="0"/>
              <a:t>„</a:t>
            </a:r>
            <a:r>
              <a:rPr lang="cs-CZ" i="1" dirty="0"/>
              <a:t>Boxovat znamená pro každého škodu. Neboť vedle pohanění to naznačuje i škody. Obličej se totiž přitom stává neforemným a vylévá se krev, která se tu chápe jako peníze. Prospěch znamená ten sen jen pro ty, kdo si své jmění zaopatřují z krve; myslím tím lékaře, obětníky a kuchaře.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508244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6732</TotalTime>
  <Words>2923</Words>
  <Application>Microsoft Office PowerPoint</Application>
  <PresentationFormat>Předvádění na obrazovce (4:3)</PresentationFormat>
  <Paragraphs>418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Profesionální πυγμή</vt:lpstr>
      <vt:lpstr>πυγμή, πύξ, πυγμαχία</vt:lpstr>
      <vt:lpstr>Trénink – metody </vt:lpstr>
      <vt:lpstr>Prezentace aplikace PowerPoint</vt:lpstr>
      <vt:lpstr>Prezentace aplikace PowerPoint</vt:lpstr>
      <vt:lpstr>Prezentace aplikace PowerPoint</vt:lpstr>
      <vt:lpstr>Systém</vt:lpstr>
      <vt:lpstr>prostředí</vt:lpstr>
      <vt:lpstr>Výklad snu</vt:lpstr>
      <vt:lpstr>Somatotyp boxerů</vt:lpstr>
      <vt:lpstr>Prezentace aplikace PowerPoint</vt:lpstr>
      <vt:lpstr>Prezentace aplikace PowerPoint</vt:lpstr>
      <vt:lpstr>Genetika</vt:lpstr>
      <vt:lpstr>Rukavice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πυγμή a jeho reflexe v umění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sochy</vt:lpstr>
      <vt:lpstr>helénismus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prameny</vt:lpstr>
      <vt:lpstr>další 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πυγμή v řeckém umění</dc:title>
  <dc:creator>Jiří Kouřil</dc:creator>
  <cp:lastModifiedBy>Jiří Kouřil</cp:lastModifiedBy>
  <cp:revision>179</cp:revision>
  <cp:lastPrinted>2015-12-08T00:08:56Z</cp:lastPrinted>
  <dcterms:created xsi:type="dcterms:W3CDTF">2015-12-04T14:19:26Z</dcterms:created>
  <dcterms:modified xsi:type="dcterms:W3CDTF">2016-03-10T15:31:20Z</dcterms:modified>
</cp:coreProperties>
</file>