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96" r:id="rId5"/>
    <p:sldId id="273" r:id="rId6"/>
    <p:sldId id="266" r:id="rId7"/>
    <p:sldId id="276" r:id="rId8"/>
    <p:sldId id="303" r:id="rId9"/>
    <p:sldId id="259" r:id="rId10"/>
    <p:sldId id="274" r:id="rId11"/>
    <p:sldId id="278" r:id="rId12"/>
    <p:sldId id="283" r:id="rId13"/>
    <p:sldId id="282" r:id="rId14"/>
    <p:sldId id="281" r:id="rId15"/>
    <p:sldId id="280" r:id="rId16"/>
    <p:sldId id="279" r:id="rId17"/>
    <p:sldId id="260" r:id="rId18"/>
    <p:sldId id="295" r:id="rId19"/>
    <p:sldId id="286" r:id="rId20"/>
    <p:sldId id="285" r:id="rId21"/>
    <p:sldId id="284" r:id="rId22"/>
    <p:sldId id="269" r:id="rId23"/>
    <p:sldId id="270" r:id="rId24"/>
    <p:sldId id="271" r:id="rId25"/>
    <p:sldId id="261" r:id="rId26"/>
    <p:sldId id="262" r:id="rId27"/>
    <p:sldId id="287" r:id="rId28"/>
    <p:sldId id="264" r:id="rId29"/>
    <p:sldId id="265" r:id="rId30"/>
    <p:sldId id="275" r:id="rId31"/>
    <p:sldId id="267" r:id="rId32"/>
    <p:sldId id="290" r:id="rId33"/>
    <p:sldId id="291" r:id="rId34"/>
    <p:sldId id="292" r:id="rId35"/>
    <p:sldId id="293" r:id="rId36"/>
    <p:sldId id="294" r:id="rId37"/>
    <p:sldId id="272" r:id="rId38"/>
    <p:sldId id="298" r:id="rId39"/>
    <p:sldId id="268" r:id="rId40"/>
    <p:sldId id="297" r:id="rId41"/>
    <p:sldId id="288" r:id="rId42"/>
    <p:sldId id="289" r:id="rId43"/>
    <p:sldId id="299" r:id="rId44"/>
    <p:sldId id="301" r:id="rId45"/>
    <p:sldId id="300" r:id="rId46"/>
    <p:sldId id="302" r:id="rId47"/>
    <p:sldId id="277" r:id="rId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55" autoAdjust="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D6CDB-C4DF-49DA-9163-226746A43C6B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31249-B15D-41BB-9F3E-725E2DB251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626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31249-B15D-41BB-9F3E-725E2DB2511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07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31249-B15D-41BB-9F3E-725E2DB2511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34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31249-B15D-41BB-9F3E-725E2DB2511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122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31249-B15D-41BB-9F3E-725E2DB2511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89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31249-B15D-41BB-9F3E-725E2DB2511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640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- Reliéf na sarkofágu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31249-B15D-41BB-9F3E-725E2DB25117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545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- </a:t>
            </a:r>
            <a:r>
              <a:rPr lang="cs-CZ" i="1" dirty="0" err="1" smtClean="0"/>
              <a:t>Quadriga</a:t>
            </a:r>
            <a:r>
              <a:rPr lang="cs-CZ" dirty="0" smtClean="0"/>
              <a:t> z </a:t>
            </a:r>
            <a:r>
              <a:rPr lang="cs-CZ" dirty="0" err="1" smtClean="0"/>
              <a:t>Dougga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31249-B15D-41BB-9F3E-725E2DB25117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43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2. 4. 2017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i="1" dirty="0"/>
              <a:t>Ludi circenses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8455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rigo - obr\j\4 rim\tertullianus27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841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!Foto\Řím 23.-26.5. 2015\mobil\2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8" y="161"/>
            <a:ext cx="9163757" cy="687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730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!Foto\Řím 23.-26.5. 2015\mobil\2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033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!Foto\Řím 23.-26.5. 2015\mobil\2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04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!Foto\Řím 23.-26.5. 2015\mobil\2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144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:\!Foto\Řím 23.-26.5. 2015\mobil\2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59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:\!Foto\Řím 23.-26.5. 2015\mobil\2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156"/>
            <a:ext cx="9144000" cy="289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164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36096" y="0"/>
            <a:ext cx="3707904" cy="68580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cs-CZ" sz="1100" dirty="0" smtClean="0"/>
          </a:p>
          <a:p>
            <a:pPr algn="ctr"/>
            <a:r>
              <a:rPr lang="cs-CZ" dirty="0" smtClean="0"/>
              <a:t>Plovdiv</a:t>
            </a:r>
          </a:p>
          <a:p>
            <a:pPr algn="ctr"/>
            <a:r>
              <a:rPr lang="cs-CZ" dirty="0" smtClean="0"/>
              <a:t>Soluň</a:t>
            </a:r>
          </a:p>
          <a:p>
            <a:pPr algn="ctr"/>
            <a:r>
              <a:rPr lang="cs-CZ" dirty="0" err="1" smtClean="0"/>
              <a:t>Korint</a:t>
            </a:r>
            <a:endParaRPr lang="cs-CZ" dirty="0" smtClean="0"/>
          </a:p>
          <a:p>
            <a:pPr algn="ctr"/>
            <a:r>
              <a:rPr lang="cs-CZ" dirty="0" err="1" smtClean="0"/>
              <a:t>Tarragona</a:t>
            </a:r>
            <a:endParaRPr lang="cs-CZ" dirty="0" smtClean="0"/>
          </a:p>
          <a:p>
            <a:pPr algn="ctr"/>
            <a:r>
              <a:rPr lang="cs-CZ" dirty="0" err="1" smtClean="0"/>
              <a:t>Alicante</a:t>
            </a:r>
            <a:endParaRPr lang="cs-CZ" dirty="0" smtClean="0"/>
          </a:p>
          <a:p>
            <a:pPr algn="ctr"/>
            <a:r>
              <a:rPr lang="cs-CZ" dirty="0" smtClean="0"/>
              <a:t>Córdoba</a:t>
            </a:r>
          </a:p>
          <a:p>
            <a:pPr algn="ctr"/>
            <a:r>
              <a:rPr lang="cs-CZ" dirty="0" smtClean="0"/>
              <a:t>Toledo</a:t>
            </a:r>
          </a:p>
          <a:p>
            <a:pPr algn="ctr"/>
            <a:r>
              <a:rPr lang="cs-CZ" dirty="0" smtClean="0"/>
              <a:t>Coimbra</a:t>
            </a:r>
          </a:p>
          <a:p>
            <a:pPr algn="ctr"/>
            <a:r>
              <a:rPr lang="cs-CZ" dirty="0" smtClean="0"/>
              <a:t>Lyon</a:t>
            </a:r>
          </a:p>
          <a:p>
            <a:pPr algn="ctr"/>
            <a:r>
              <a:rPr lang="cs-CZ" dirty="0" err="1" smtClean="0"/>
              <a:t>Arles</a:t>
            </a:r>
            <a:endParaRPr lang="cs-CZ" dirty="0" smtClean="0"/>
          </a:p>
          <a:p>
            <a:pPr algn="ctr"/>
            <a:r>
              <a:rPr lang="cs-CZ" dirty="0" err="1" smtClean="0"/>
              <a:t>Colchester</a:t>
            </a:r>
            <a:endParaRPr lang="cs-CZ" dirty="0" smtClean="0"/>
          </a:p>
          <a:p>
            <a:pPr algn="ctr"/>
            <a:r>
              <a:rPr lang="cs-CZ" dirty="0" smtClean="0"/>
              <a:t>Kartágo</a:t>
            </a:r>
          </a:p>
          <a:p>
            <a:pPr algn="ctr"/>
            <a:r>
              <a:rPr lang="cs-CZ" dirty="0" smtClean="0"/>
              <a:t>Alexandrie</a:t>
            </a:r>
          </a:p>
          <a:p>
            <a:pPr algn="ctr"/>
            <a:r>
              <a:rPr lang="cs-CZ" dirty="0" smtClean="0"/>
              <a:t>Antiochie</a:t>
            </a:r>
          </a:p>
          <a:p>
            <a:pPr algn="ctr"/>
            <a:r>
              <a:rPr lang="cs-CZ" dirty="0" err="1" smtClean="0"/>
              <a:t>Tyros</a:t>
            </a:r>
            <a:endParaRPr lang="cs-CZ" dirty="0" smtClean="0"/>
          </a:p>
          <a:p>
            <a:pPr algn="ctr"/>
            <a:r>
              <a:rPr lang="cs-CZ" dirty="0" smtClean="0"/>
              <a:t>Istanbul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-7672" y="1700808"/>
            <a:ext cx="6163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Tx/>
              <a:buChar char="-"/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Circus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Flaminius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/>
              <a:t>(221 BC</a:t>
            </a:r>
            <a:r>
              <a:rPr lang="cs-CZ" sz="2400" dirty="0" smtClean="0"/>
              <a:t>)</a:t>
            </a:r>
          </a:p>
          <a:p>
            <a:pPr lvl="1"/>
            <a:endParaRPr lang="cs-CZ" sz="2400" dirty="0" smtClean="0"/>
          </a:p>
          <a:p>
            <a:pPr marL="800100" lvl="1" indent="-342900">
              <a:buFontTx/>
              <a:buChar char="-"/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Circus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Maxentius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/>
              <a:t>(poč. 4. st</a:t>
            </a:r>
            <a:r>
              <a:rPr lang="cs-CZ" sz="2400" dirty="0" smtClean="0"/>
              <a:t>.)</a:t>
            </a:r>
          </a:p>
          <a:p>
            <a:pPr lvl="1"/>
            <a:endParaRPr lang="cs-CZ" sz="2400" dirty="0" smtClean="0"/>
          </a:p>
          <a:p>
            <a:pPr marL="800100" lvl="1" indent="-342900">
              <a:buFontTx/>
              <a:buChar char="-"/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Circus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Varianus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/>
              <a:t>(</a:t>
            </a:r>
            <a:r>
              <a:rPr lang="cs-CZ" sz="2400" dirty="0" err="1"/>
              <a:t>Caracalla</a:t>
            </a:r>
            <a:r>
              <a:rPr lang="cs-CZ" sz="2400" dirty="0"/>
              <a:t>, </a:t>
            </a:r>
            <a:r>
              <a:rPr lang="cs-CZ" sz="2400" dirty="0" err="1"/>
              <a:t>Eliogabalus</a:t>
            </a:r>
            <a:r>
              <a:rPr lang="cs-CZ" sz="2400" dirty="0" smtClean="0"/>
              <a:t>)</a:t>
            </a:r>
          </a:p>
          <a:p>
            <a:pPr lvl="1"/>
            <a:endParaRPr lang="cs-CZ" sz="2400" dirty="0"/>
          </a:p>
          <a:p>
            <a:pPr marL="800100" lvl="1" indent="-342900">
              <a:buFontTx/>
              <a:buChar char="-"/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Circus</a:t>
            </a:r>
            <a:r>
              <a:rPr lang="cs-CZ" sz="2400" dirty="0" smtClean="0"/>
              <a:t>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Gaia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/>
              <a:t>(</a:t>
            </a:r>
            <a:r>
              <a:rPr lang="cs-CZ" sz="2400" dirty="0" err="1"/>
              <a:t>Caliguly</a:t>
            </a:r>
            <a:r>
              <a:rPr lang="cs-CZ" sz="2400" dirty="0"/>
              <a:t>) a </a:t>
            </a:r>
            <a:r>
              <a:rPr lang="cs-CZ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Nerona</a:t>
            </a:r>
            <a:endParaRPr lang="cs-CZ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sz="2400" dirty="0" smtClean="0"/>
              <a:t>- +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Domitiánův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στάδιον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/>
              <a:t>na Martově poli </a:t>
            </a:r>
          </a:p>
        </p:txBody>
      </p:sp>
    </p:spTree>
    <p:extLst>
      <p:ext uri="{BB962C8B-B14F-4D97-AF65-F5344CB8AC3E}">
        <p14:creationId xmlns:p14="http://schemas.microsoft.com/office/powerpoint/2010/main" val="87688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iří\Desktop\voz\mapa cirku a hyppidrom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504825"/>
            <a:ext cx="9236076" cy="5846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70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!Foto\Španělsko 1.7.-21.7.2015 (Mnichov, Barcelona, Tarragona, Valencie, Gandia, Alicante, Murcia, La Manga, NP Calblanque, Cartagena, Cabo de Gata, Almería, Granada, Sierra Nevada, Cordoba, Sevilla, Gibraltar, Ronda, Malaga, Norimberk)\2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75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dirty="0"/>
              <a:t>z etruských sportovně-náboženských slavností </a:t>
            </a:r>
            <a:endParaRPr lang="cs-CZ" dirty="0" smtClean="0"/>
          </a:p>
          <a:p>
            <a:pPr algn="just"/>
            <a:r>
              <a:rPr lang="cs-CZ" dirty="0" smtClean="0"/>
              <a:t>boxerská </a:t>
            </a:r>
            <a:r>
              <a:rPr lang="cs-CZ" dirty="0"/>
              <a:t>a </a:t>
            </a:r>
            <a:r>
              <a:rPr lang="cs-CZ" dirty="0" smtClean="0"/>
              <a:t>vozatajská střetnutí</a:t>
            </a:r>
          </a:p>
          <a:p>
            <a:pPr algn="just"/>
            <a:r>
              <a:rPr lang="cs-CZ" dirty="0" smtClean="0"/>
              <a:t>běžecká </a:t>
            </a:r>
            <a:r>
              <a:rPr lang="cs-CZ" dirty="0"/>
              <a:t>a </a:t>
            </a:r>
            <a:r>
              <a:rPr lang="cs-CZ" dirty="0" smtClean="0"/>
              <a:t>zápasnická </a:t>
            </a:r>
          </a:p>
          <a:p>
            <a:pPr lvl="1" algn="just"/>
            <a:r>
              <a:rPr lang="cs-CZ" dirty="0" smtClean="0"/>
              <a:t>krátce</a:t>
            </a:r>
          </a:p>
          <a:p>
            <a:pPr lvl="1" algn="just"/>
            <a:r>
              <a:rPr lang="cs-CZ" dirty="0" smtClean="0"/>
              <a:t>od 2. st. 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Livius 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/>
            <a:r>
              <a:rPr lang="cs-CZ" dirty="0" err="1"/>
              <a:t>Tarquinius</a:t>
            </a:r>
            <a:r>
              <a:rPr lang="cs-CZ" dirty="0"/>
              <a:t> </a:t>
            </a:r>
            <a:r>
              <a:rPr lang="cs-CZ" dirty="0" err="1" smtClean="0"/>
              <a:t>Priscus</a:t>
            </a:r>
            <a:endParaRPr lang="cs-CZ" dirty="0" smtClean="0"/>
          </a:p>
          <a:p>
            <a:pPr lvl="1" algn="just"/>
            <a:r>
              <a:rPr lang="cs-CZ" dirty="0" smtClean="0"/>
              <a:t>oslava vítězství </a:t>
            </a:r>
            <a:r>
              <a:rPr lang="cs-CZ" dirty="0"/>
              <a:t>nad Latiny a dobytí </a:t>
            </a:r>
            <a:r>
              <a:rPr lang="cs-CZ" dirty="0" smtClean="0"/>
              <a:t>města </a:t>
            </a:r>
            <a:r>
              <a:rPr lang="cs-CZ" dirty="0"/>
              <a:t>Apiol </a:t>
            </a:r>
            <a:r>
              <a:rPr lang="cs-CZ" dirty="0" smtClean="0"/>
              <a:t>uspořádal</a:t>
            </a:r>
          </a:p>
          <a:p>
            <a:pPr algn="just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549</a:t>
            </a:r>
            <a:r>
              <a:rPr lang="cs-CZ" dirty="0" smtClean="0"/>
              <a:t> – poslední </a:t>
            </a:r>
            <a:r>
              <a:rPr lang="cs-CZ" dirty="0"/>
              <a:t>hry v Circu Maximu </a:t>
            </a:r>
            <a:r>
              <a:rPr lang="cs-CZ" dirty="0" smtClean="0"/>
              <a:t>(Gót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Totila</a:t>
            </a:r>
            <a:r>
              <a:rPr lang="cs-CZ" dirty="0" smtClean="0"/>
              <a:t>)</a:t>
            </a:r>
          </a:p>
          <a:p>
            <a:pPr algn="just"/>
            <a:r>
              <a:rPr lang="cs-CZ" dirty="0" smtClean="0"/>
              <a:t>oblíbenost reflektují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nummi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bigati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/>
              <a:t>(2. století př. Kr</a:t>
            </a:r>
            <a:r>
              <a:rPr lang="cs-CZ" dirty="0" smtClean="0"/>
              <a:t>.) i mince s čtyřspřežím + 66 </a:t>
            </a:r>
            <a:r>
              <a:rPr lang="cs-CZ" dirty="0"/>
              <a:t>dní </a:t>
            </a:r>
            <a:r>
              <a:rPr lang="cs-CZ" dirty="0" smtClean="0"/>
              <a:t>v roce (4</a:t>
            </a:r>
            <a:r>
              <a:rPr lang="cs-CZ" dirty="0"/>
              <a:t>. stol po Kr</a:t>
            </a:r>
            <a:r>
              <a:rPr lang="cs-CZ" dirty="0" smtClean="0"/>
              <a:t>.)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3513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!Foto\Španělsko 1.7.-21.7.2015 (Mnichov, Barcelona, Tarragona, Valencie, Gandia, Alicante, Murcia, La Manga, NP Calblanque, Cartagena, Cabo de Gata, Almería, Granada, Sierra Nevada, Cordoba, Sevilla, Gibraltar, Ronda, Malaga, Norimberk)\2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7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!Foto\Španělsko 1.7.-21.7.2015 (Mnichov, Barcelona, Tarragona, Valencie, Gandia, Alicante, Murcia, La Manga, NP Calblanque, Cartagena, Cabo de Gata, Almería, Granada, Sierra Nevada, Cordoba, Sevilla, Gibraltar, Ronda, Malaga, Norimberk)\2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/>
              <a:t>ars</a:t>
            </a:r>
            <a:r>
              <a:rPr lang="cs-CZ" b="1" i="1" dirty="0"/>
              <a:t> </a:t>
            </a:r>
            <a:r>
              <a:rPr lang="cs-CZ" b="1" i="1" dirty="0" err="1"/>
              <a:t>desultoria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cs-CZ" dirty="0" smtClean="0"/>
              <a:t>skupinové </a:t>
            </a:r>
            <a:r>
              <a:rPr lang="cs-CZ" dirty="0"/>
              <a:t>jezdecké hry </a:t>
            </a:r>
          </a:p>
          <a:p>
            <a:r>
              <a:rPr lang="cs-CZ" dirty="0" smtClean="0"/>
              <a:t>jezdecká akrobacie</a:t>
            </a:r>
          </a:p>
          <a:p>
            <a:r>
              <a:rPr lang="cs-CZ" i="1" dirty="0" err="1"/>
              <a:t>ars</a:t>
            </a:r>
            <a:r>
              <a:rPr lang="cs-CZ" i="1" dirty="0"/>
              <a:t> </a:t>
            </a:r>
            <a:r>
              <a:rPr lang="cs-CZ" i="1" dirty="0" err="1" smtClean="0"/>
              <a:t>desultoria</a:t>
            </a:r>
            <a:r>
              <a:rPr lang="cs-CZ" i="1" dirty="0" smtClean="0"/>
              <a:t>:</a:t>
            </a:r>
            <a:endParaRPr lang="cs-CZ" dirty="0" smtClean="0"/>
          </a:p>
          <a:p>
            <a:pPr lvl="1"/>
            <a:r>
              <a:rPr lang="cs-CZ" dirty="0" smtClean="0"/>
              <a:t>přeskoky </a:t>
            </a:r>
            <a:r>
              <a:rPr lang="cs-CZ" dirty="0"/>
              <a:t>z jednoho koně na druhého během jejich </a:t>
            </a:r>
            <a:r>
              <a:rPr lang="cs-CZ" dirty="0" smtClean="0"/>
              <a:t>klusu</a:t>
            </a:r>
          </a:p>
          <a:p>
            <a:pPr lvl="1"/>
            <a:r>
              <a:rPr lang="cs-CZ" dirty="0" smtClean="0"/>
              <a:t>voltiž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8488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/>
              <a:t>ludus</a:t>
            </a:r>
            <a:r>
              <a:rPr lang="cs-CZ" b="1" i="1" dirty="0"/>
              <a:t> </a:t>
            </a:r>
            <a:r>
              <a:rPr lang="cs-CZ" b="1" i="1" dirty="0" err="1"/>
              <a:t>Troiae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cs-CZ" dirty="0" smtClean="0"/>
              <a:t>jezdecké </a:t>
            </a:r>
            <a:r>
              <a:rPr lang="cs-CZ" dirty="0"/>
              <a:t>a vozatajské </a:t>
            </a:r>
            <a:r>
              <a:rPr lang="cs-CZ" b="1" dirty="0"/>
              <a:t>závody </a:t>
            </a:r>
            <a:r>
              <a:rPr lang="cs-CZ" dirty="0"/>
              <a:t>plnoprávných </a:t>
            </a:r>
            <a:r>
              <a:rPr lang="cs-CZ" b="1" dirty="0"/>
              <a:t>aristokratických mladíků s akrobacií </a:t>
            </a:r>
            <a:r>
              <a:rPr lang="cs-CZ" dirty="0"/>
              <a:t>a přeskoky na jiné </a:t>
            </a:r>
            <a:r>
              <a:rPr lang="cs-CZ" dirty="0" smtClean="0"/>
              <a:t>koně</a:t>
            </a:r>
          </a:p>
          <a:p>
            <a:pPr algn="just"/>
            <a:r>
              <a:rPr lang="cs-CZ" dirty="0" smtClean="0"/>
              <a:t>předstírání souboje </a:t>
            </a:r>
            <a:r>
              <a:rPr lang="cs-CZ" dirty="0"/>
              <a:t>dvou skupin – starší a </a:t>
            </a:r>
            <a:r>
              <a:rPr lang="cs-CZ" dirty="0" smtClean="0"/>
              <a:t>mladší</a:t>
            </a:r>
          </a:p>
          <a:p>
            <a:pPr algn="just"/>
            <a:r>
              <a:rPr lang="cs-CZ" dirty="0" smtClean="0"/>
              <a:t>podle </a:t>
            </a:r>
            <a:r>
              <a:rPr lang="cs-CZ" dirty="0"/>
              <a:t>pověsti hry </a:t>
            </a:r>
            <a:r>
              <a:rPr lang="cs-CZ" b="1" dirty="0"/>
              <a:t>zavedl syn Aenea </a:t>
            </a:r>
            <a:r>
              <a:rPr lang="cs-CZ" b="1" dirty="0" err="1" smtClean="0"/>
              <a:t>Ascanius</a:t>
            </a:r>
            <a:r>
              <a:rPr lang="cs-CZ" dirty="0" smtClean="0"/>
              <a:t> </a:t>
            </a:r>
            <a:r>
              <a:rPr lang="cs-CZ" dirty="0"/>
              <a:t>(Suetonius, 1966; Tacitus, 1975) </a:t>
            </a:r>
            <a:endParaRPr lang="cs-CZ" dirty="0" smtClean="0"/>
          </a:p>
          <a:p>
            <a:pPr algn="just"/>
            <a:r>
              <a:rPr lang="cs-CZ" dirty="0" smtClean="0"/>
              <a:t>mladíci </a:t>
            </a:r>
            <a:r>
              <a:rPr lang="cs-CZ" dirty="0"/>
              <a:t>měli ovinutý věnec kolem přilby, v pravé ruce po dvou oštěpech, na plecích toul a řetízek ze zlatých kroužků</a:t>
            </a:r>
          </a:p>
          <a:p>
            <a:pPr algn="just"/>
            <a:r>
              <a:rPr lang="cs-CZ" dirty="0"/>
              <a:t>p</a:t>
            </a:r>
            <a:r>
              <a:rPr lang="cs-CZ" dirty="0" smtClean="0"/>
              <a:t>opis </a:t>
            </a:r>
            <a:r>
              <a:rPr lang="cs-CZ" dirty="0"/>
              <a:t>závodu </a:t>
            </a:r>
            <a:r>
              <a:rPr lang="cs-CZ" i="1" dirty="0" err="1"/>
              <a:t>ludus</a:t>
            </a:r>
            <a:r>
              <a:rPr lang="cs-CZ" i="1" dirty="0"/>
              <a:t> </a:t>
            </a:r>
            <a:r>
              <a:rPr lang="cs-CZ" i="1" dirty="0" err="1"/>
              <a:t>Troiae</a:t>
            </a:r>
            <a:r>
              <a:rPr lang="cs-CZ" i="1" dirty="0"/>
              <a:t> </a:t>
            </a:r>
            <a:r>
              <a:rPr lang="cs-CZ" dirty="0"/>
              <a:t>nám zanechal římský básník Augustovy doby </a:t>
            </a:r>
            <a:r>
              <a:rPr lang="cs-CZ" dirty="0" smtClean="0"/>
              <a:t>Vergilius</a:t>
            </a:r>
          </a:p>
          <a:p>
            <a:pPr algn="just"/>
            <a:r>
              <a:rPr lang="cs-CZ" b="1" dirty="0" smtClean="0"/>
              <a:t>Vergilius</a:t>
            </a:r>
            <a:r>
              <a:rPr lang="cs-CZ" dirty="0" smtClean="0"/>
              <a:t> poznamenává</a:t>
            </a:r>
            <a:r>
              <a:rPr lang="cs-CZ" dirty="0"/>
              <a:t>, že se proti sobě postavily tři jízdní čety o 12 chlapcích a 1 vůdci. V jeho reportáži o tom, jak konkrétně vypadala tato hra, čteme: 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1348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4630" y="7818"/>
            <a:ext cx="9158630" cy="68501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800" i="1" dirty="0" smtClean="0"/>
          </a:p>
          <a:p>
            <a:pPr marL="0" indent="0" algn="ctr">
              <a:buNone/>
            </a:pPr>
            <a:r>
              <a:rPr lang="cs-CZ" sz="2800" i="1" dirty="0" smtClean="0"/>
              <a:t>„… </a:t>
            </a:r>
            <a:r>
              <a:rPr lang="cs-CZ" sz="2800" i="1" dirty="0"/>
              <a:t>syn </a:t>
            </a:r>
            <a:r>
              <a:rPr lang="cs-CZ" sz="2800" i="1" dirty="0" err="1"/>
              <a:t>Épytův</a:t>
            </a:r>
            <a:r>
              <a:rPr lang="cs-CZ" sz="2800" i="1" dirty="0"/>
              <a:t> výkřikem z dálky </a:t>
            </a:r>
            <a:endParaRPr lang="cs-CZ" sz="2800" dirty="0"/>
          </a:p>
          <a:p>
            <a:pPr marL="0" indent="0" algn="ctr">
              <a:buNone/>
            </a:pPr>
            <a:r>
              <a:rPr lang="cs-CZ" sz="2800" i="1" dirty="0"/>
              <a:t>chlapcům znamení dává a zároveň zapráskne bičem: </a:t>
            </a:r>
            <a:endParaRPr lang="cs-CZ" sz="2800" dirty="0"/>
          </a:p>
          <a:p>
            <a:pPr marL="0" indent="0" algn="ctr">
              <a:buNone/>
            </a:pPr>
            <a:r>
              <a:rPr lang="cs-CZ" sz="2800" i="1" dirty="0"/>
              <a:t>stejně se rozjedou chlapci a </a:t>
            </a:r>
            <a:r>
              <a:rPr lang="cs-CZ" sz="2800" i="1" dirty="0" err="1"/>
              <a:t>rozvednou</a:t>
            </a:r>
            <a:r>
              <a:rPr lang="cs-CZ" sz="2800" i="1" dirty="0"/>
              <a:t> všechny tři čety </a:t>
            </a:r>
            <a:endParaRPr lang="cs-CZ" sz="2800" dirty="0"/>
          </a:p>
          <a:p>
            <a:pPr marL="0" indent="0" algn="ctr">
              <a:buNone/>
            </a:pPr>
            <a:r>
              <a:rPr lang="cs-CZ" sz="2800" i="1" dirty="0"/>
              <a:t>do stejných polovin dvou, pak na povel, od </a:t>
            </a:r>
            <a:r>
              <a:rPr lang="cs-CZ" sz="2800" i="1" dirty="0" smtClean="0"/>
              <a:t>vůdců daný</a:t>
            </a:r>
            <a:r>
              <a:rPr lang="cs-CZ" sz="2800" i="1" dirty="0"/>
              <a:t>, </a:t>
            </a:r>
            <a:endParaRPr lang="cs-CZ" sz="2800" dirty="0"/>
          </a:p>
          <a:p>
            <a:pPr marL="0" indent="0" algn="ctr">
              <a:buNone/>
            </a:pPr>
            <a:r>
              <a:rPr lang="cs-CZ" sz="2800" i="1" dirty="0" err="1"/>
              <a:t>kpředu</a:t>
            </a:r>
            <a:r>
              <a:rPr lang="cs-CZ" sz="2800" i="1" dirty="0"/>
              <a:t> se obrátí čelem a útočí na sebe dřevci. </a:t>
            </a:r>
            <a:endParaRPr lang="cs-CZ" sz="2800" dirty="0"/>
          </a:p>
          <a:p>
            <a:pPr marL="0" indent="0" algn="ctr">
              <a:buNone/>
            </a:pPr>
            <a:r>
              <a:rPr lang="cs-CZ" sz="2800" i="1" dirty="0"/>
              <a:t> </a:t>
            </a:r>
            <a:endParaRPr lang="cs-CZ" sz="2800" dirty="0"/>
          </a:p>
          <a:p>
            <a:pPr marL="0" indent="0" algn="ctr">
              <a:buNone/>
            </a:pPr>
            <a:r>
              <a:rPr lang="cs-CZ" sz="2800" i="1" dirty="0"/>
              <a:t>Jiný počnou pak rej, hned dopředu, hned zase nazpět, </a:t>
            </a:r>
            <a:endParaRPr lang="cs-CZ" sz="2800" dirty="0"/>
          </a:p>
          <a:p>
            <a:pPr marL="0" indent="0" algn="ctr">
              <a:buNone/>
            </a:pPr>
            <a:r>
              <a:rPr lang="cs-CZ" sz="2800" i="1" dirty="0"/>
              <a:t>řadou projíždí řada a do kruhů vplétají kruhy </a:t>
            </a:r>
            <a:endParaRPr lang="cs-CZ" sz="2800" dirty="0"/>
          </a:p>
          <a:p>
            <a:pPr marL="0" indent="0" algn="ctr">
              <a:buNone/>
            </a:pPr>
            <a:r>
              <a:rPr lang="cs-CZ" sz="2800" i="1" dirty="0"/>
              <a:t>střídavě, budí tak dojem, že opravdu bojují zbraní. </a:t>
            </a:r>
            <a:endParaRPr lang="cs-CZ" sz="2800" dirty="0"/>
          </a:p>
          <a:p>
            <a:pPr marL="0" indent="0" algn="ctr">
              <a:buNone/>
            </a:pPr>
            <a:r>
              <a:rPr lang="cs-CZ" sz="2800" i="1" dirty="0"/>
              <a:t>Brzy se na útěk dají a brzy zas obrátí dřevce </a:t>
            </a:r>
            <a:endParaRPr lang="cs-CZ" sz="2800" dirty="0"/>
          </a:p>
          <a:p>
            <a:pPr marL="0" indent="0" algn="ctr">
              <a:buNone/>
            </a:pPr>
            <a:r>
              <a:rPr lang="cs-CZ" sz="2800" i="1" dirty="0"/>
              <a:t>k boji, pak jakoby v míru si v párech vyjedou družně“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981562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cs-CZ" b="1" dirty="0" smtClean="0"/>
              <a:t>Závody vozů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6093296"/>
          </a:xfrm>
        </p:spPr>
        <p:txBody>
          <a:bodyPr>
            <a:normAutofit fontScale="47500" lnSpcReduction="20000"/>
          </a:bodyPr>
          <a:lstStyle/>
          <a:p>
            <a:r>
              <a:rPr lang="cs-CZ" sz="5100" b="1" dirty="0" smtClean="0"/>
              <a:t>Vozatajové</a:t>
            </a:r>
            <a:r>
              <a:rPr lang="cs-CZ" sz="4500" b="1" dirty="0" smtClean="0"/>
              <a:t>:</a:t>
            </a:r>
          </a:p>
          <a:p>
            <a:pPr lvl="1"/>
            <a:r>
              <a:rPr lang="cs-CZ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auriga</a:t>
            </a:r>
            <a:endParaRPr lang="cs-CZ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sz="3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agitator</a:t>
            </a:r>
            <a:endParaRPr lang="cs-CZ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sz="3800" dirty="0" smtClean="0"/>
              <a:t>opratě (Etruskové)</a:t>
            </a:r>
          </a:p>
          <a:p>
            <a:pPr lvl="1"/>
            <a:r>
              <a:rPr lang="cs-CZ" sz="3800" dirty="0" smtClean="0"/>
              <a:t>nůž, přilba, holenice, krátká tunika, pás z kožených řemínku kolem hrudi </a:t>
            </a:r>
          </a:p>
          <a:p>
            <a:pPr lvl="1"/>
            <a:r>
              <a:rPr lang="cs-CZ" sz="3800" dirty="0"/>
              <a:t>vrstva</a:t>
            </a:r>
          </a:p>
          <a:p>
            <a:pPr lvl="2"/>
            <a:r>
              <a:rPr lang="cs-CZ" sz="3400" dirty="0"/>
              <a:t>obdoba gladiátora </a:t>
            </a:r>
          </a:p>
          <a:p>
            <a:pPr marL="914400" lvl="2" indent="0">
              <a:buNone/>
            </a:pPr>
            <a:r>
              <a:rPr lang="cs-CZ" sz="3400" dirty="0"/>
              <a:t>X bohatství</a:t>
            </a:r>
          </a:p>
          <a:p>
            <a:pPr lvl="2"/>
            <a:r>
              <a:rPr lang="cs-CZ" sz="3400" dirty="0"/>
              <a:t>otroci, propuštěnci, Římané nižších vrstev, cizinci</a:t>
            </a:r>
          </a:p>
          <a:p>
            <a:pPr lvl="2"/>
            <a:r>
              <a:rPr lang="cs-CZ" sz="3400" dirty="0"/>
              <a:t>i mladící z nobility, císaři (</a:t>
            </a:r>
            <a:r>
              <a:rPr lang="cs-CZ" sz="3400" dirty="0" err="1"/>
              <a:t>Caracalla</a:t>
            </a:r>
            <a:r>
              <a:rPr lang="cs-CZ" sz="3400" dirty="0"/>
              <a:t> za M)</a:t>
            </a:r>
          </a:p>
          <a:p>
            <a:pPr lvl="1"/>
            <a:r>
              <a:rPr lang="cs-CZ" sz="3800" dirty="0" smtClean="0"/>
              <a:t>trénink</a:t>
            </a:r>
          </a:p>
          <a:p>
            <a:pPr lvl="1"/>
            <a:r>
              <a:rPr lang="cs-CZ" sz="3800" dirty="0" smtClean="0"/>
              <a:t>1–4 za stáj</a:t>
            </a:r>
          </a:p>
          <a:p>
            <a:pPr lvl="1"/>
            <a:r>
              <a:rPr lang="cs-CZ" sz="3800" dirty="0" smtClean="0"/>
              <a:t>úmrtnost vozatajů + koní</a:t>
            </a:r>
          </a:p>
          <a:p>
            <a:endParaRPr lang="cs-CZ" b="1" i="1" dirty="0" smtClean="0"/>
          </a:p>
          <a:p>
            <a:r>
              <a:rPr lang="cs-CZ" sz="5100" b="1" i="1" dirty="0" err="1" smtClean="0"/>
              <a:t>Factiones</a:t>
            </a:r>
            <a:r>
              <a:rPr lang="cs-CZ" sz="5100" b="1" i="1" dirty="0" smtClean="0"/>
              <a:t>, </a:t>
            </a:r>
            <a:r>
              <a:rPr lang="cs-CZ" sz="5100" b="1" i="1" dirty="0" err="1" smtClean="0"/>
              <a:t>stabulum</a:t>
            </a:r>
            <a:r>
              <a:rPr lang="cs-CZ" sz="4500" b="1" dirty="0" smtClean="0"/>
              <a:t>:</a:t>
            </a:r>
            <a:r>
              <a:rPr lang="cs-CZ" sz="4500" b="1" i="1" dirty="0" smtClean="0"/>
              <a:t> </a:t>
            </a:r>
          </a:p>
          <a:p>
            <a:pPr lvl="1"/>
            <a:r>
              <a:rPr lang="cs-CZ" sz="3800" u="sng" dirty="0" smtClean="0"/>
              <a:t>Zelení</a:t>
            </a:r>
            <a:r>
              <a:rPr lang="cs-CZ" sz="3800" dirty="0" smtClean="0"/>
              <a:t> – </a:t>
            </a:r>
            <a:r>
              <a:rPr lang="cs-CZ" sz="3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Prasini</a:t>
            </a:r>
            <a:r>
              <a:rPr lang="cs-CZ" sz="3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sz="3800" u="sng" dirty="0" smtClean="0"/>
              <a:t>Modří</a:t>
            </a:r>
            <a:r>
              <a:rPr lang="cs-CZ" sz="3800" dirty="0" smtClean="0"/>
              <a:t> – </a:t>
            </a:r>
            <a:r>
              <a:rPr lang="cs-CZ" sz="3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Veneti</a:t>
            </a:r>
            <a:r>
              <a:rPr lang="cs-CZ" sz="3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sz="3800" dirty="0" smtClean="0"/>
              <a:t>Bílí – </a:t>
            </a:r>
            <a:r>
              <a:rPr lang="cs-CZ" sz="3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Albati</a:t>
            </a:r>
            <a:r>
              <a:rPr lang="cs-CZ" sz="3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sz="3800" dirty="0" smtClean="0"/>
              <a:t>červení – </a:t>
            </a:r>
            <a:r>
              <a:rPr lang="cs-CZ" sz="3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</a:t>
            </a:r>
            <a:r>
              <a:rPr lang="cs-CZ" sz="3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/>
            <a:r>
              <a:rPr lang="cs-CZ" sz="3800" dirty="0" smtClean="0"/>
              <a:t>zlatí </a:t>
            </a:r>
            <a:r>
              <a:rPr lang="cs-CZ" sz="3800" dirty="0"/>
              <a:t>a </a:t>
            </a:r>
            <a:r>
              <a:rPr lang="cs-CZ" sz="3800" dirty="0" smtClean="0"/>
              <a:t>purpuroví (Domitián) </a:t>
            </a:r>
          </a:p>
          <a:p>
            <a:pPr lvl="1"/>
            <a:r>
              <a:rPr lang="cs-CZ" sz="3800" dirty="0" smtClean="0"/>
              <a:t>spolupráce a pohlcení</a:t>
            </a:r>
          </a:p>
          <a:p>
            <a:pPr lvl="2"/>
            <a:r>
              <a:rPr lang="cs-CZ" sz="3400" dirty="0" smtClean="0"/>
              <a:t>zelení </a:t>
            </a:r>
            <a:r>
              <a:rPr lang="cs-CZ" sz="3400" dirty="0"/>
              <a:t>bílé </a:t>
            </a:r>
            <a:r>
              <a:rPr lang="cs-CZ" sz="3400" dirty="0" smtClean="0"/>
              <a:t>+ </a:t>
            </a:r>
            <a:r>
              <a:rPr lang="cs-CZ" sz="3400" dirty="0"/>
              <a:t>modří červené</a:t>
            </a:r>
          </a:p>
        </p:txBody>
      </p:sp>
      <p:pic>
        <p:nvPicPr>
          <p:cNvPr id="5122" name="Picture 2" descr="C:\!Foto\Řím 23.-26.5. 2015\DSC_0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15246"/>
            <a:ext cx="496855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25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936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cs-CZ" i="1" dirty="0"/>
              <a:t>„Tyto čtyři strany brzy zaujaly místo ve veřejném životě a k vysvětlení barev posloužily různé přírodní jevy ve čtyřech ročních obdobích: červená ‚psí‘ hvězda </a:t>
            </a:r>
            <a:r>
              <a:rPr lang="cs-CZ" i="1" dirty="0" err="1"/>
              <a:t>Sirius</a:t>
            </a:r>
            <a:r>
              <a:rPr lang="cs-CZ" i="1" dirty="0"/>
              <a:t> v létě, sníh v zimě, temné stíny podzimu a svěží zeleň jara. Jiný výklad dával před ročními obdobími přednost přírodním živlům a dovozoval, že boj mezi zelenými a modrými znázorňuje </a:t>
            </a:r>
            <a:r>
              <a:rPr lang="cs-CZ" i="1" dirty="0" err="1"/>
              <a:t>vádu</a:t>
            </a:r>
            <a:r>
              <a:rPr lang="cs-CZ" i="1" dirty="0"/>
              <a:t> mezi zemí a mořem. Vítězství těch či oněch ohlašovalo buď bohatou sklizeň, nebo úspěšnou mořeplavbu; ale řevnivost mezi rolníky a námořníky byla o něco méně nesmyslná než slepá náruživost římského lidu, ochotného obětovat životy i majetek pro barvu, které držely palce“</a:t>
            </a:r>
            <a:r>
              <a:rPr lang="cs-CZ" dirty="0"/>
              <a:t> (Gibbon, 2005, 202). </a:t>
            </a:r>
            <a:endParaRPr lang="cs-CZ" dirty="0" smtClean="0"/>
          </a:p>
          <a:p>
            <a:pPr marL="0" indent="0" algn="just">
              <a:buNone/>
            </a:pPr>
            <a:endParaRPr lang="cs-CZ" dirty="0" smtClean="0"/>
          </a:p>
          <a:p>
            <a:pPr marL="0" indent="0" algn="just">
              <a:buNone/>
            </a:pPr>
            <a:r>
              <a:rPr lang="cs-CZ" b="1" dirty="0" smtClean="0"/>
              <a:t>+ Tertullianus </a:t>
            </a:r>
            <a:r>
              <a:rPr lang="cs-CZ" dirty="0" smtClean="0"/>
              <a:t>(</a:t>
            </a:r>
            <a:r>
              <a:rPr lang="cs-CZ" i="1" dirty="0"/>
              <a:t>De </a:t>
            </a:r>
            <a:r>
              <a:rPr lang="cs-CZ" i="1" dirty="0" err="1"/>
              <a:t>spect</a:t>
            </a:r>
            <a:r>
              <a:rPr lang="cs-CZ" i="1" dirty="0"/>
              <a:t>.</a:t>
            </a:r>
            <a:r>
              <a:rPr lang="cs-CZ" dirty="0"/>
              <a:t> </a:t>
            </a:r>
            <a:r>
              <a:rPr lang="cs-CZ" dirty="0" smtClean="0"/>
              <a:t>9.5) </a:t>
            </a:r>
            <a:r>
              <a:rPr lang="cs-CZ" b="1" dirty="0" smtClean="0"/>
              <a:t>:</a:t>
            </a:r>
          </a:p>
          <a:p>
            <a:pPr algn="just">
              <a:buFontTx/>
              <a:buChar char="-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červená</a:t>
            </a:r>
            <a:r>
              <a:rPr lang="cs-CZ" dirty="0" smtClean="0"/>
              <a:t> </a:t>
            </a:r>
            <a:r>
              <a:rPr lang="cs-CZ" dirty="0"/>
              <a:t>se </a:t>
            </a:r>
            <a:r>
              <a:rPr lang="cs-CZ" dirty="0" smtClean="0"/>
              <a:t>spojovala </a:t>
            </a:r>
            <a:r>
              <a:rPr lang="cs-CZ" dirty="0"/>
              <a:t>s </a:t>
            </a:r>
            <a:r>
              <a:rPr lang="cs-CZ" dirty="0" err="1" smtClean="0"/>
              <a:t>Martem</a:t>
            </a:r>
            <a:r>
              <a:rPr lang="cs-CZ" dirty="0" smtClean="0"/>
              <a:t> a létem</a:t>
            </a:r>
          </a:p>
          <a:p>
            <a:pPr algn="just">
              <a:buFontTx/>
              <a:buChar char="-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bílá</a:t>
            </a:r>
            <a:r>
              <a:rPr lang="cs-CZ" dirty="0" smtClean="0"/>
              <a:t> </a:t>
            </a:r>
            <a:r>
              <a:rPr lang="cs-CZ" dirty="0"/>
              <a:t>se </a:t>
            </a:r>
            <a:r>
              <a:rPr lang="cs-CZ" dirty="0" err="1"/>
              <a:t>Zefyry</a:t>
            </a:r>
            <a:r>
              <a:rPr lang="cs-CZ" dirty="0"/>
              <a:t> </a:t>
            </a:r>
            <a:r>
              <a:rPr lang="cs-CZ" dirty="0" smtClean="0"/>
              <a:t>a zimou</a:t>
            </a:r>
          </a:p>
          <a:p>
            <a:pPr algn="just">
              <a:buFontTx/>
              <a:buChar char="-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zelená</a:t>
            </a:r>
            <a:r>
              <a:rPr lang="cs-CZ" dirty="0" smtClean="0"/>
              <a:t> s Matkou Zemí a jarem</a:t>
            </a:r>
            <a:endParaRPr lang="cs-CZ" dirty="0"/>
          </a:p>
          <a:p>
            <a:pPr algn="just">
              <a:buFontTx/>
              <a:buChar char="-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modrá</a:t>
            </a:r>
            <a:r>
              <a:rPr lang="cs-CZ" dirty="0" smtClean="0"/>
              <a:t> s nebem či mořem a podzimem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5652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romacitizens.com/page-chari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5"/>
            <a:ext cx="5141089" cy="685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691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Vzdálenost:</a:t>
            </a:r>
          </a:p>
          <a:p>
            <a:pPr lvl="1"/>
            <a:r>
              <a:rPr lang="cs-CZ" dirty="0" smtClean="0"/>
              <a:t>denně 24 disciplín </a:t>
            </a:r>
          </a:p>
          <a:p>
            <a:pPr lvl="2"/>
            <a:r>
              <a:rPr lang="cs-CZ" dirty="0" smtClean="0"/>
              <a:t>nejdříve 12</a:t>
            </a:r>
          </a:p>
          <a:p>
            <a:pPr lvl="2"/>
            <a:r>
              <a:rPr lang="cs-CZ" dirty="0" smtClean="0"/>
              <a:t>za </a:t>
            </a:r>
            <a:r>
              <a:rPr lang="cs-CZ" dirty="0"/>
              <a:t>Claudia a </a:t>
            </a:r>
            <a:r>
              <a:rPr lang="cs-CZ" dirty="0" err="1"/>
              <a:t>Nerona</a:t>
            </a:r>
            <a:r>
              <a:rPr lang="cs-CZ" dirty="0"/>
              <a:t> </a:t>
            </a:r>
            <a:r>
              <a:rPr lang="cs-CZ" dirty="0" smtClean="0"/>
              <a:t>24 </a:t>
            </a:r>
            <a:r>
              <a:rPr lang="cs-CZ" dirty="0"/>
              <a:t>(symbolika počtu hodin v každém </a:t>
            </a:r>
            <a:r>
              <a:rPr lang="cs-CZ" dirty="0" smtClean="0"/>
              <a:t>dni)</a:t>
            </a:r>
          </a:p>
          <a:p>
            <a:pPr lvl="2"/>
            <a:r>
              <a:rPr lang="cs-CZ" dirty="0" smtClean="0"/>
              <a:t>za </a:t>
            </a:r>
            <a:r>
              <a:rPr lang="cs-CZ" dirty="0" err="1"/>
              <a:t>Vespasiána</a:t>
            </a:r>
            <a:r>
              <a:rPr lang="cs-CZ" dirty="0"/>
              <a:t>, Tita a </a:t>
            </a:r>
            <a:r>
              <a:rPr lang="cs-CZ" dirty="0" err="1"/>
              <a:t>Domitiána</a:t>
            </a:r>
            <a:r>
              <a:rPr lang="cs-CZ" dirty="0"/>
              <a:t> </a:t>
            </a:r>
            <a:r>
              <a:rPr lang="cs-CZ" dirty="0" smtClean="0"/>
              <a:t>30</a:t>
            </a:r>
          </a:p>
          <a:p>
            <a:pPr lvl="2"/>
            <a:r>
              <a:rPr lang="cs-CZ" dirty="0" smtClean="0"/>
              <a:t>po </a:t>
            </a:r>
            <a:r>
              <a:rPr lang="cs-CZ" dirty="0" err="1"/>
              <a:t>Domitiánově</a:t>
            </a:r>
            <a:r>
              <a:rPr lang="cs-CZ" dirty="0"/>
              <a:t> smrti </a:t>
            </a:r>
            <a:r>
              <a:rPr lang="cs-CZ" dirty="0" smtClean="0"/>
              <a:t>24 </a:t>
            </a:r>
          </a:p>
          <a:p>
            <a:pPr lvl="2"/>
            <a:r>
              <a:rPr lang="cs-CZ" dirty="0" smtClean="0"/>
              <a:t>ale např</a:t>
            </a:r>
            <a:r>
              <a:rPr lang="cs-CZ" dirty="0"/>
              <a:t>. </a:t>
            </a:r>
            <a:r>
              <a:rPr lang="cs-CZ" dirty="0" err="1"/>
              <a:t>Caligula</a:t>
            </a:r>
            <a:r>
              <a:rPr lang="cs-CZ" dirty="0"/>
              <a:t> nechal na své narozeniny uspořádat 40 </a:t>
            </a:r>
            <a:r>
              <a:rPr lang="cs-CZ" dirty="0" smtClean="0"/>
              <a:t>závodu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kol </a:t>
            </a:r>
          </a:p>
          <a:p>
            <a:pPr lvl="1"/>
            <a:r>
              <a:rPr lang="cs-CZ" dirty="0" smtClean="0"/>
              <a:t>proti </a:t>
            </a:r>
            <a:r>
              <a:rPr lang="cs-CZ" dirty="0"/>
              <a:t>směru hodinových </a:t>
            </a:r>
            <a:r>
              <a:rPr lang="cs-CZ" dirty="0" smtClean="0"/>
              <a:t>ručiček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délka</a:t>
            </a:r>
            <a:r>
              <a:rPr lang="cs-CZ" dirty="0" smtClean="0"/>
              <a:t>:</a:t>
            </a:r>
          </a:p>
          <a:p>
            <a:pPr lvl="2"/>
            <a:r>
              <a:rPr lang="cs-CZ" i="1" dirty="0" smtClean="0"/>
              <a:t>spina</a:t>
            </a:r>
            <a:r>
              <a:rPr lang="cs-CZ" dirty="0" smtClean="0"/>
              <a:t> 340 m – tam a zpět = 680 m + asi 2x 10 m na každé točení (2 </a:t>
            </a:r>
            <a:r>
              <a:rPr lang="cs-CZ" i="1" dirty="0" smtClean="0"/>
              <a:t>metae</a:t>
            </a:r>
            <a:r>
              <a:rPr lang="cs-CZ" dirty="0" smtClean="0"/>
              <a:t>) + 160 m od startu k první meta</a:t>
            </a:r>
            <a:endParaRPr lang="cs-CZ" dirty="0"/>
          </a:p>
          <a:p>
            <a:pPr lvl="2"/>
            <a:r>
              <a:rPr lang="cs-CZ" dirty="0"/>
              <a:t>Tedy: 7x (2x 340 + 2x 10) + 160 = </a:t>
            </a:r>
            <a:r>
              <a:rPr lang="cs-CZ" b="1" dirty="0"/>
              <a:t>5060 </a:t>
            </a:r>
            <a:r>
              <a:rPr lang="cs-CZ" b="1" dirty="0" smtClean="0"/>
              <a:t>metrů</a:t>
            </a:r>
          </a:p>
          <a:p>
            <a:pPr lvl="1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ítěz</a:t>
            </a:r>
            <a:r>
              <a:rPr lang="cs-CZ" dirty="0" smtClean="0"/>
              <a:t>:</a:t>
            </a:r>
          </a:p>
          <a:p>
            <a:pPr lvl="2"/>
            <a:r>
              <a:rPr lang="cs-CZ" dirty="0" smtClean="0"/>
              <a:t>jel </a:t>
            </a:r>
            <a:r>
              <a:rPr lang="cs-CZ" dirty="0"/>
              <a:t>pravděpodobně 9 – 10 minut </a:t>
            </a:r>
            <a:endParaRPr lang="cs-CZ" dirty="0" smtClean="0"/>
          </a:p>
          <a:p>
            <a:pPr lvl="2"/>
            <a:r>
              <a:rPr lang="cs-CZ" dirty="0" smtClean="0"/>
              <a:t>rychlostí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km/h</a:t>
            </a:r>
            <a:r>
              <a:rPr lang="cs-CZ" dirty="0"/>
              <a:t> se snižováním na 30 </a:t>
            </a:r>
            <a:r>
              <a:rPr lang="cs-CZ" dirty="0" smtClean="0"/>
              <a:t>km/h</a:t>
            </a:r>
            <a:endParaRPr lang="cs-CZ" dirty="0"/>
          </a:p>
          <a:p>
            <a:pPr lvl="2"/>
            <a:endParaRPr lang="cs-CZ" dirty="0" smtClean="0"/>
          </a:p>
          <a:p>
            <a:r>
              <a:rPr lang="cs-CZ" b="1" dirty="0" smtClean="0"/>
              <a:t>Typ závodů:</a:t>
            </a:r>
          </a:p>
          <a:p>
            <a:pPr lvl="1"/>
            <a:r>
              <a:rPr lang="cs-CZ" i="1" dirty="0" err="1" smtClean="0"/>
              <a:t>bigae</a:t>
            </a:r>
            <a:endParaRPr lang="cs-CZ" i="1" dirty="0" smtClean="0"/>
          </a:p>
          <a:p>
            <a:pPr lvl="1"/>
            <a:r>
              <a:rPr lang="cs-CZ" i="1" dirty="0" err="1" smtClean="0"/>
              <a:t>quadrigae</a:t>
            </a:r>
            <a:endParaRPr lang="cs-CZ" dirty="0"/>
          </a:p>
          <a:p>
            <a:pPr lvl="1"/>
            <a:r>
              <a:rPr lang="cs-CZ" dirty="0" smtClean="0"/>
              <a:t>i </a:t>
            </a:r>
            <a:r>
              <a:rPr lang="cs-CZ" i="1" dirty="0" err="1" smtClean="0"/>
              <a:t>tridae</a:t>
            </a:r>
            <a:r>
              <a:rPr lang="cs-CZ" dirty="0" smtClean="0"/>
              <a:t>, šesti</a:t>
            </a:r>
            <a:r>
              <a:rPr lang="cs-CZ" dirty="0"/>
              <a:t>, osmi a </a:t>
            </a:r>
            <a:r>
              <a:rPr lang="cs-CZ" dirty="0" smtClean="0"/>
              <a:t>desetispřeží, spřežení slonů, velbloudů </a:t>
            </a:r>
            <a:r>
              <a:rPr lang="cs-CZ" sz="2200" dirty="0" smtClean="0"/>
              <a:t>…</a:t>
            </a:r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9091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b="1" dirty="0" smtClean="0"/>
              <a:t>Pravidla:</a:t>
            </a:r>
          </a:p>
          <a:p>
            <a:pPr lvl="1" algn="just"/>
            <a:r>
              <a:rPr lang="cs-CZ" dirty="0"/>
              <a:t>dovoleno </a:t>
            </a:r>
            <a:r>
              <a:rPr lang="cs-CZ" dirty="0" smtClean="0"/>
              <a:t>i nečestné </a:t>
            </a:r>
            <a:r>
              <a:rPr lang="cs-CZ" dirty="0"/>
              <a:t>jednání </a:t>
            </a:r>
            <a:endParaRPr lang="cs-CZ" dirty="0" smtClean="0"/>
          </a:p>
          <a:p>
            <a:pPr lvl="2" algn="just"/>
            <a:r>
              <a:rPr lang="cs-CZ" dirty="0" smtClean="0"/>
              <a:t>natlačit </a:t>
            </a:r>
            <a:r>
              <a:rPr lang="cs-CZ" dirty="0"/>
              <a:t>vůz a koně soupeře na </a:t>
            </a:r>
            <a:r>
              <a:rPr lang="cs-CZ" i="1" dirty="0" smtClean="0"/>
              <a:t>spinu</a:t>
            </a:r>
          </a:p>
          <a:p>
            <a:pPr lvl="2" algn="just"/>
            <a:r>
              <a:rPr lang="cs-CZ" dirty="0" smtClean="0"/>
              <a:t>co nejdál od </a:t>
            </a:r>
            <a:r>
              <a:rPr lang="cs-CZ" i="1" dirty="0" smtClean="0"/>
              <a:t>spiny</a:t>
            </a:r>
          </a:p>
          <a:p>
            <a:pPr lvl="2" algn="just"/>
            <a:r>
              <a:rPr lang="cs-CZ" dirty="0" smtClean="0"/>
              <a:t>bránit v předjetí</a:t>
            </a:r>
          </a:p>
          <a:p>
            <a:pPr lvl="2" algn="just"/>
            <a:r>
              <a:rPr lang="cs-CZ" dirty="0" smtClean="0"/>
              <a:t>útočit na koně</a:t>
            </a:r>
          </a:p>
          <a:p>
            <a:pPr marL="914400" lvl="2" indent="0" algn="just">
              <a:buNone/>
            </a:pPr>
            <a:r>
              <a:rPr lang="cs-CZ" dirty="0"/>
              <a:t>x</a:t>
            </a:r>
            <a:endParaRPr lang="cs-CZ" dirty="0" smtClean="0"/>
          </a:p>
          <a:p>
            <a:pPr lvl="2" algn="just"/>
            <a:r>
              <a:rPr lang="cs-CZ" dirty="0" smtClean="0"/>
              <a:t>vozatajové</a:t>
            </a:r>
          </a:p>
          <a:p>
            <a:pPr marL="457200" lvl="1" indent="0" algn="just">
              <a:buNone/>
            </a:pPr>
            <a:endParaRPr lang="cs-CZ" dirty="0" smtClean="0"/>
          </a:p>
          <a:p>
            <a:pPr algn="just"/>
            <a:r>
              <a:rPr lang="cs-CZ" b="1" dirty="0" smtClean="0"/>
              <a:t>Průběh:</a:t>
            </a:r>
          </a:p>
          <a:p>
            <a:pPr lvl="1" algn="just"/>
            <a:r>
              <a:rPr lang="cs-CZ" dirty="0" smtClean="0"/>
              <a:t>Obdoba triumfů</a:t>
            </a:r>
          </a:p>
          <a:p>
            <a:pPr lvl="1" algn="just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Zahájení: </a:t>
            </a:r>
            <a:r>
              <a:rPr lang="cs-CZ" i="1" dirty="0" smtClean="0"/>
              <a:t>pompa</a:t>
            </a:r>
            <a:r>
              <a:rPr lang="cs-CZ" dirty="0" smtClean="0"/>
              <a:t> </a:t>
            </a:r>
            <a:r>
              <a:rPr lang="cs-CZ" dirty="0"/>
              <a:t>v </a:t>
            </a:r>
            <a:r>
              <a:rPr lang="cs-CZ" dirty="0" smtClean="0"/>
              <a:t>čele s </a:t>
            </a:r>
            <a:r>
              <a:rPr lang="cs-CZ" dirty="0"/>
              <a:t>pořadatel závodu v oděvu </a:t>
            </a:r>
            <a:r>
              <a:rPr lang="cs-CZ" dirty="0" smtClean="0"/>
              <a:t>vojevůdce</a:t>
            </a:r>
          </a:p>
          <a:p>
            <a:pPr lvl="1" algn="just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Začátek závodu</a:t>
            </a:r>
            <a:r>
              <a:rPr lang="cs-CZ" dirty="0" smtClean="0"/>
              <a:t>: vhození bílého </a:t>
            </a:r>
            <a:r>
              <a:rPr lang="cs-CZ" dirty="0"/>
              <a:t>šátku (</a:t>
            </a:r>
            <a:r>
              <a:rPr lang="cs-CZ" i="1" dirty="0" err="1" smtClean="0"/>
              <a:t>mappa</a:t>
            </a:r>
            <a:r>
              <a:rPr lang="cs-CZ" dirty="0" smtClean="0"/>
              <a:t>) na trať</a:t>
            </a:r>
            <a:r>
              <a:rPr lang="cs-CZ" dirty="0"/>
              <a:t> </a:t>
            </a:r>
            <a:r>
              <a:rPr lang="cs-CZ" dirty="0" smtClean="0"/>
              <a:t>(pořadatel </a:t>
            </a:r>
            <a:r>
              <a:rPr lang="cs-CZ" dirty="0"/>
              <a:t>či </a:t>
            </a:r>
            <a:r>
              <a:rPr lang="cs-CZ" dirty="0" smtClean="0"/>
              <a:t>císař) </a:t>
            </a:r>
            <a:r>
              <a:rPr lang="cs-CZ" dirty="0"/>
              <a:t>a </a:t>
            </a:r>
            <a:r>
              <a:rPr lang="cs-CZ" dirty="0" smtClean="0"/>
              <a:t>zatroubení </a:t>
            </a:r>
            <a:r>
              <a:rPr lang="cs-CZ" dirty="0"/>
              <a:t>na </a:t>
            </a:r>
            <a:r>
              <a:rPr lang="cs-CZ" dirty="0" smtClean="0"/>
              <a:t>trubku.</a:t>
            </a:r>
          </a:p>
          <a:p>
            <a:pPr lvl="1" algn="just"/>
            <a:endParaRPr lang="cs-CZ" dirty="0" smtClean="0"/>
          </a:p>
          <a:p>
            <a:pPr marL="0" indent="0" algn="just">
              <a:buNone/>
            </a:pPr>
            <a:r>
              <a:rPr lang="cs-CZ" i="1" dirty="0" smtClean="0"/>
              <a:t>„‚</a:t>
            </a:r>
            <a:r>
              <a:rPr lang="cs-CZ" i="1" dirty="0"/>
              <a:t>Už ho pustil!‛ </a:t>
            </a:r>
            <a:r>
              <a:rPr lang="cs-CZ" i="1" dirty="0" smtClean="0"/>
              <a:t>křičí </a:t>
            </a:r>
            <a:r>
              <a:rPr lang="cs-CZ" i="1" dirty="0"/>
              <a:t>a navzájem si sdělují to, co právě všichni viděli. Tady je důkaz jejich zaslepenosti: nevidí, co prétor skutečně ‚pustil‛; myslí si, že to byl startovací šátek, ale je to ztělesnění ďábla padajícího z výšin“</a:t>
            </a:r>
            <a:r>
              <a:rPr lang="cs-CZ" dirty="0"/>
              <a:t> (Tertullianus, 2004, 159-161</a:t>
            </a:r>
            <a:r>
              <a:rPr lang="cs-CZ" dirty="0" smtClean="0"/>
              <a:t>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70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928" y="18364"/>
            <a:ext cx="3018535" cy="548680"/>
          </a:xfrm>
        </p:spPr>
        <p:txBody>
          <a:bodyPr>
            <a:normAutofit fontScale="90000"/>
          </a:bodyPr>
          <a:lstStyle/>
          <a:p>
            <a:r>
              <a:rPr lang="cs-CZ" b="1" i="1" dirty="0" smtClean="0"/>
              <a:t>Circus</a:t>
            </a:r>
            <a:endParaRPr lang="cs-CZ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3998" cy="6858000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eliptická</a:t>
            </a:r>
            <a:r>
              <a:rPr lang="cs-CZ" dirty="0"/>
              <a:t> stavba pro závody vozů </a:t>
            </a:r>
            <a:endParaRPr lang="cs-CZ" dirty="0" smtClean="0"/>
          </a:p>
          <a:p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ἱππ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όδρομος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smtClean="0"/>
              <a:t>název od </a:t>
            </a:r>
            <a:r>
              <a:rPr lang="cs-CZ" dirty="0"/>
              <a:t>jména kouzelnice </a:t>
            </a:r>
            <a:r>
              <a:rPr lang="cs-CZ" dirty="0" err="1"/>
              <a:t>Kirké</a:t>
            </a:r>
            <a:r>
              <a:rPr lang="cs-CZ" dirty="0"/>
              <a:t>,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Circa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dirty="0" smtClean="0"/>
              <a:t>uspoř. </a:t>
            </a:r>
            <a:r>
              <a:rPr lang="cs-CZ" dirty="0"/>
              <a:t>první závody k poctě jejího otce, boha </a:t>
            </a:r>
            <a:r>
              <a:rPr lang="cs-CZ" dirty="0" err="1"/>
              <a:t>Sola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i="1" dirty="0"/>
              <a:t>sol</a:t>
            </a:r>
            <a:r>
              <a:rPr lang="cs-CZ" dirty="0"/>
              <a:t> = </a:t>
            </a:r>
            <a:r>
              <a:rPr lang="cs-CZ" dirty="0" smtClean="0"/>
              <a:t>slunce) </a:t>
            </a:r>
          </a:p>
          <a:p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pina</a:t>
            </a:r>
            <a:r>
              <a:rPr lang="cs-CZ" dirty="0" smtClean="0"/>
              <a:t>:</a:t>
            </a:r>
          </a:p>
          <a:p>
            <a:pPr lvl="1"/>
            <a:r>
              <a:rPr lang="cs-CZ" i="1" dirty="0" smtClean="0"/>
              <a:t>spina</a:t>
            </a:r>
            <a:r>
              <a:rPr lang="cs-CZ" dirty="0"/>
              <a:t>,</a:t>
            </a:r>
            <a:r>
              <a:rPr lang="cs-CZ" i="1" dirty="0"/>
              <a:t> </a:t>
            </a:r>
            <a:r>
              <a:rPr lang="cs-CZ" i="1" dirty="0" err="1"/>
              <a:t>ae</a:t>
            </a:r>
            <a:r>
              <a:rPr lang="cs-CZ" dirty="0"/>
              <a:t>,</a:t>
            </a:r>
            <a:r>
              <a:rPr lang="cs-CZ" i="1" dirty="0"/>
              <a:t> f.</a:t>
            </a:r>
            <a:r>
              <a:rPr lang="cs-CZ" dirty="0"/>
              <a:t>, </a:t>
            </a:r>
            <a:r>
              <a:rPr lang="cs-CZ" dirty="0" smtClean="0"/>
              <a:t>páteř</a:t>
            </a:r>
          </a:p>
          <a:p>
            <a:pPr lvl="1"/>
            <a:r>
              <a:rPr lang="cs-CZ" dirty="0" smtClean="0"/>
              <a:t>nízká zeď </a:t>
            </a:r>
            <a:r>
              <a:rPr lang="cs-CZ" dirty="0"/>
              <a:t>uprostřed arény </a:t>
            </a:r>
            <a:endParaRPr lang="cs-CZ" dirty="0" smtClean="0"/>
          </a:p>
          <a:p>
            <a:pPr lvl="1"/>
            <a:r>
              <a:rPr lang="cs-CZ" dirty="0" smtClean="0"/>
              <a:t>340 metrů</a:t>
            </a:r>
          </a:p>
          <a:p>
            <a:pPr lvl="1"/>
            <a:r>
              <a:rPr lang="cs-CZ" dirty="0" smtClean="0"/>
              <a:t>součástí v CM obelisk </a:t>
            </a:r>
            <a:r>
              <a:rPr lang="cs-CZ" dirty="0" err="1"/>
              <a:t>Ramesse</a:t>
            </a:r>
            <a:r>
              <a:rPr lang="cs-CZ" dirty="0"/>
              <a:t> II. </a:t>
            </a:r>
            <a:endParaRPr lang="cs-CZ" dirty="0" smtClean="0"/>
          </a:p>
          <a:p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etae</a:t>
            </a:r>
          </a:p>
          <a:p>
            <a:pPr lvl="1"/>
            <a:r>
              <a:rPr lang="cs-CZ" dirty="0" smtClean="0"/>
              <a:t>3 kuželové </a:t>
            </a:r>
            <a:r>
              <a:rPr lang="cs-CZ" dirty="0"/>
              <a:t>sloupy na obou </a:t>
            </a:r>
            <a:r>
              <a:rPr lang="cs-CZ" dirty="0" smtClean="0"/>
              <a:t>koncích (</a:t>
            </a:r>
            <a:r>
              <a:rPr lang="cs-CZ" i="1" dirty="0" smtClean="0"/>
              <a:t>meta</a:t>
            </a:r>
            <a:r>
              <a:rPr lang="cs-CZ" dirty="0"/>
              <a:t>, hranice</a:t>
            </a:r>
            <a:r>
              <a:rPr lang="cs-CZ" dirty="0" smtClean="0"/>
              <a:t>, cíl, konec)</a:t>
            </a:r>
          </a:p>
          <a:p>
            <a:pPr lvl="1"/>
            <a:r>
              <a:rPr lang="cs-CZ" dirty="0" smtClean="0"/>
              <a:t>otáčení spřežení</a:t>
            </a:r>
          </a:p>
          <a:p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oppidum/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carcer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(-es)</a:t>
            </a:r>
          </a:p>
          <a:p>
            <a:pPr lvl="1"/>
            <a:r>
              <a:rPr lang="cs-CZ" dirty="0" smtClean="0"/>
              <a:t>startovní brána (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cs-CZ" dirty="0" smtClean="0"/>
              <a:t> </a:t>
            </a:r>
            <a:r>
              <a:rPr lang="cs-CZ" dirty="0" err="1" smtClean="0"/>
              <a:t>hysplex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12</a:t>
            </a:r>
          </a:p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ejce</a:t>
            </a:r>
            <a:r>
              <a:rPr lang="cs-CZ" dirty="0" smtClean="0"/>
              <a:t> (ova) a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delfíni</a:t>
            </a:r>
          </a:p>
          <a:p>
            <a:pPr lvl="1"/>
            <a:r>
              <a:rPr lang="cs-CZ" dirty="0" smtClean="0"/>
              <a:t>určení závodu</a:t>
            </a:r>
          </a:p>
          <a:p>
            <a:pPr lvl="1"/>
            <a:r>
              <a:rPr lang="cs-CZ" dirty="0" smtClean="0"/>
              <a:t>7 vajec </a:t>
            </a:r>
            <a:r>
              <a:rPr lang="cs-CZ" dirty="0"/>
              <a:t>z pozlaceného bronzu </a:t>
            </a:r>
            <a:endParaRPr lang="cs-CZ" dirty="0" smtClean="0"/>
          </a:p>
          <a:p>
            <a:pPr lvl="2"/>
            <a:r>
              <a:rPr lang="cs-CZ" dirty="0" err="1" smtClean="0"/>
              <a:t>Dioskúrové</a:t>
            </a:r>
            <a:r>
              <a:rPr lang="cs-CZ" dirty="0" smtClean="0"/>
              <a:t> Castor </a:t>
            </a:r>
            <a:r>
              <a:rPr lang="cs-CZ" dirty="0"/>
              <a:t>a </a:t>
            </a:r>
            <a:r>
              <a:rPr lang="cs-CZ" dirty="0" err="1" smtClean="0"/>
              <a:t>Pollux</a:t>
            </a:r>
            <a:endParaRPr lang="cs-CZ" dirty="0" smtClean="0"/>
          </a:p>
          <a:p>
            <a:pPr lvl="3"/>
            <a:r>
              <a:rPr lang="cs-CZ" dirty="0" smtClean="0"/>
              <a:t>narodili se </a:t>
            </a:r>
            <a:r>
              <a:rPr lang="cs-CZ" dirty="0"/>
              <a:t>z vejce </a:t>
            </a:r>
            <a:r>
              <a:rPr lang="cs-CZ" dirty="0" smtClean="0"/>
              <a:t>labutě proměněného </a:t>
            </a:r>
            <a:r>
              <a:rPr lang="cs-CZ" dirty="0" err="1" smtClean="0"/>
              <a:t>Iova</a:t>
            </a:r>
            <a:r>
              <a:rPr lang="cs-CZ" dirty="0" smtClean="0"/>
              <a:t> …</a:t>
            </a:r>
            <a:endParaRPr lang="cs-CZ" dirty="0"/>
          </a:p>
          <a:p>
            <a:pPr lvl="1"/>
            <a:r>
              <a:rPr lang="cs-CZ" dirty="0" smtClean="0"/>
              <a:t>7 bronzových delfínů </a:t>
            </a:r>
          </a:p>
          <a:p>
            <a:pPr lvl="2"/>
            <a:r>
              <a:rPr lang="cs-CZ" dirty="0" smtClean="0"/>
              <a:t>Neptun </a:t>
            </a:r>
          </a:p>
          <a:p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pompé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 smtClean="0"/>
          </a:p>
        </p:txBody>
      </p:sp>
      <p:pic>
        <p:nvPicPr>
          <p:cNvPr id="2050" name="Picture 2" descr="C:\Users\Jiří\Desktop\voz\obelusk na spina v cm constantius 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463" y="0"/>
            <a:ext cx="2201535" cy="685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536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C:\Users\Jiří\Desktop\rigo - obr\j\5 voz-rim\olivova,sah16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" y="1124744"/>
            <a:ext cx="9115578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17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336704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Fanouškovství:</a:t>
            </a:r>
          </a:p>
          <a:p>
            <a:pPr lvl="1"/>
            <a:r>
              <a:rPr lang="cs-CZ" dirty="0" smtClean="0"/>
              <a:t>kluby</a:t>
            </a:r>
          </a:p>
          <a:p>
            <a:pPr lvl="1"/>
            <a:r>
              <a:rPr lang="cs-CZ" dirty="0" smtClean="0"/>
              <a:t>negativní tendence</a:t>
            </a:r>
          </a:p>
          <a:p>
            <a:pPr lvl="1"/>
            <a:r>
              <a:rPr lang="cs-CZ" dirty="0" smtClean="0"/>
              <a:t>podoba se současností </a:t>
            </a:r>
          </a:p>
          <a:p>
            <a:pPr lvl="1"/>
            <a:r>
              <a:rPr lang="cs-CZ" dirty="0" err="1" smtClean="0"/>
              <a:t>Caracalla</a:t>
            </a:r>
            <a:r>
              <a:rPr lang="cs-CZ" dirty="0" smtClean="0"/>
              <a:t>, </a:t>
            </a:r>
            <a:r>
              <a:rPr lang="cs-CZ" dirty="0" err="1" smtClean="0"/>
              <a:t>Caligula</a:t>
            </a:r>
            <a:r>
              <a:rPr lang="cs-CZ" dirty="0" smtClean="0"/>
              <a:t>, </a:t>
            </a:r>
          </a:p>
          <a:p>
            <a:pPr marL="457200" lvl="1" indent="0">
              <a:buNone/>
            </a:pPr>
            <a:r>
              <a:rPr lang="cs-CZ" dirty="0" smtClean="0"/>
              <a:t>Nero</a:t>
            </a:r>
            <a:r>
              <a:rPr lang="cs-CZ" dirty="0"/>
              <a:t>, </a:t>
            </a:r>
            <a:r>
              <a:rPr lang="cs-CZ" dirty="0" err="1" smtClean="0"/>
              <a:t>Vitellius</a:t>
            </a:r>
            <a:r>
              <a:rPr lang="cs-CZ" dirty="0"/>
              <a:t>, </a:t>
            </a:r>
            <a:r>
              <a:rPr lang="cs-CZ" dirty="0" err="1"/>
              <a:t>Verus</a:t>
            </a:r>
            <a:r>
              <a:rPr lang="cs-CZ" dirty="0"/>
              <a:t>, </a:t>
            </a:r>
            <a:endParaRPr lang="cs-CZ" dirty="0" smtClean="0"/>
          </a:p>
          <a:p>
            <a:pPr marL="457200" lvl="1" indent="0">
              <a:buNone/>
            </a:pPr>
            <a:r>
              <a:rPr lang="cs-CZ" dirty="0" err="1" smtClean="0"/>
              <a:t>Commodus</a:t>
            </a:r>
            <a:r>
              <a:rPr lang="cs-CZ" dirty="0"/>
              <a:t>, </a:t>
            </a:r>
            <a:r>
              <a:rPr lang="cs-CZ" dirty="0" err="1" smtClean="0"/>
              <a:t>Elagabalus</a:t>
            </a:r>
            <a:r>
              <a:rPr lang="cs-CZ" dirty="0" smtClean="0"/>
              <a:t> </a:t>
            </a:r>
          </a:p>
          <a:p>
            <a:endParaRPr lang="cs-CZ" b="1" dirty="0" smtClean="0"/>
          </a:p>
          <a:p>
            <a:r>
              <a:rPr lang="cs-CZ" b="1" dirty="0" smtClean="0"/>
              <a:t>Koně</a:t>
            </a:r>
            <a:r>
              <a:rPr lang="cs-CZ" b="1" dirty="0"/>
              <a:t>:</a:t>
            </a:r>
          </a:p>
          <a:p>
            <a:pPr lvl="1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klisny</a:t>
            </a:r>
            <a:r>
              <a:rPr lang="cs-CZ" dirty="0"/>
              <a:t> (k oji)</a:t>
            </a:r>
          </a:p>
          <a:p>
            <a:pPr lvl="1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hřebci</a:t>
            </a:r>
            <a:r>
              <a:rPr lang="cs-CZ" dirty="0"/>
              <a:t> (na vnější strany)</a:t>
            </a:r>
          </a:p>
          <a:p>
            <a:pPr lvl="1"/>
            <a:r>
              <a:rPr lang="cs-CZ" dirty="0"/>
              <a:t>nejdůležitější:</a:t>
            </a:r>
          </a:p>
          <a:p>
            <a:pPr lvl="2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levý krajní </a:t>
            </a:r>
            <a:r>
              <a:rPr lang="cs-CZ" dirty="0" smtClean="0"/>
              <a:t>kůň </a:t>
            </a:r>
            <a:endParaRPr lang="cs-CZ" dirty="0"/>
          </a:p>
        </p:txBody>
      </p:sp>
      <p:pic>
        <p:nvPicPr>
          <p:cNvPr id="1026" name="Picture 2" descr="C:\!Aktuální\Antický sport a má výuka dějin starověkého sportu\DAS II\přednášky\circo-massim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218" y="1772816"/>
            <a:ext cx="4753746" cy="312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8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Trénink koní a vozatajů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Řecko</a:t>
            </a:r>
            <a:r>
              <a:rPr lang="cs-CZ" dirty="0" smtClean="0"/>
              <a:t> (málo zpráv) </a:t>
            </a:r>
          </a:p>
          <a:p>
            <a:r>
              <a:rPr lang="cs-CZ" b="1" dirty="0" smtClean="0"/>
              <a:t>Pausaniás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smtClean="0"/>
              <a:t>6.24):</a:t>
            </a:r>
          </a:p>
          <a:p>
            <a:pPr lvl="1"/>
            <a:r>
              <a:rPr lang="cs-CZ" dirty="0" smtClean="0"/>
              <a:t>v</a:t>
            </a:r>
            <a:r>
              <a:rPr lang="cs-CZ" dirty="0"/>
              <a:t> </a:t>
            </a:r>
            <a:r>
              <a:rPr lang="cs-CZ" dirty="0" err="1"/>
              <a:t>Élidě</a:t>
            </a:r>
            <a:r>
              <a:rPr lang="cs-CZ" dirty="0"/>
              <a:t> došlo k proměně agory v </a:t>
            </a:r>
            <a:r>
              <a:rPr lang="cs-CZ" i="1" dirty="0" smtClean="0"/>
              <a:t>ἱππ</a:t>
            </a:r>
            <a:r>
              <a:rPr lang="cs-CZ" i="1" dirty="0" err="1" smtClean="0"/>
              <a:t>όδρομος</a:t>
            </a:r>
            <a:r>
              <a:rPr lang="cs-CZ" dirty="0" smtClean="0"/>
              <a:t>,</a:t>
            </a:r>
            <a:r>
              <a:rPr lang="cs-CZ" i="1" dirty="0" smtClean="0"/>
              <a:t> </a:t>
            </a:r>
            <a:r>
              <a:rPr lang="cs-CZ" dirty="0" smtClean="0"/>
              <a:t>kam </a:t>
            </a:r>
            <a:r>
              <a:rPr lang="cs-CZ" dirty="0"/>
              <a:t>místní obyvatelé chodili cvičit koně.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/>
              <a:t>m</a:t>
            </a:r>
            <a:r>
              <a:rPr lang="cs-CZ" dirty="0" smtClean="0"/>
              <a:t>ůžeme </a:t>
            </a:r>
            <a:r>
              <a:rPr lang="cs-CZ" dirty="0"/>
              <a:t>předpokládat, že bylo velmi podobné výcviku koní pro římské cirky. </a:t>
            </a:r>
          </a:p>
        </p:txBody>
      </p:sp>
    </p:spTree>
    <p:extLst>
      <p:ext uri="{BB962C8B-B14F-4D97-AF65-F5344CB8AC3E}">
        <p14:creationId xmlns:p14="http://schemas.microsoft.com/office/powerpoint/2010/main" val="2896069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cs-CZ" b="1" dirty="0" smtClean="0"/>
              <a:t>stáje:</a:t>
            </a:r>
          </a:p>
          <a:p>
            <a:pPr lvl="1" algn="just"/>
            <a:r>
              <a:rPr lang="cs-CZ" dirty="0" smtClean="0"/>
              <a:t>koně, otroci</a:t>
            </a:r>
            <a:r>
              <a:rPr lang="cs-CZ" dirty="0"/>
              <a:t>, veterináři, kováři, cvičitelé, trenéři </a:t>
            </a:r>
            <a:r>
              <a:rPr lang="cs-CZ" dirty="0" smtClean="0"/>
              <a:t>vozatajů, </a:t>
            </a:r>
            <a:r>
              <a:rPr lang="cs-CZ" i="1" dirty="0"/>
              <a:t>agitatores</a:t>
            </a:r>
            <a:r>
              <a:rPr lang="cs-CZ" dirty="0"/>
              <a:t> a </a:t>
            </a:r>
            <a:r>
              <a:rPr lang="cs-CZ" i="1" dirty="0" err="1" smtClean="0"/>
              <a:t>aurigae</a:t>
            </a:r>
            <a:endParaRPr lang="cs-CZ" i="1" dirty="0" smtClean="0"/>
          </a:p>
          <a:p>
            <a:pPr algn="just"/>
            <a:r>
              <a:rPr lang="cs-CZ" b="1" dirty="0"/>
              <a:t>k</a:t>
            </a:r>
            <a:r>
              <a:rPr lang="cs-CZ" b="1" dirty="0" smtClean="0"/>
              <a:t>oně:</a:t>
            </a:r>
          </a:p>
          <a:p>
            <a:pPr lvl="1" algn="just"/>
            <a:r>
              <a:rPr lang="cs-CZ" dirty="0" smtClean="0"/>
              <a:t>do </a:t>
            </a:r>
            <a:r>
              <a:rPr lang="cs-CZ" dirty="0"/>
              <a:t>stájí přijímáni nejdříve ve 2 letech </a:t>
            </a:r>
            <a:endParaRPr lang="cs-CZ" dirty="0" smtClean="0"/>
          </a:p>
          <a:p>
            <a:pPr lvl="1" algn="just"/>
            <a:r>
              <a:rPr lang="cs-CZ" dirty="0" smtClean="0"/>
              <a:t>minimálně </a:t>
            </a:r>
            <a:r>
              <a:rPr lang="cs-CZ" dirty="0"/>
              <a:t>do 5 let </a:t>
            </a:r>
            <a:r>
              <a:rPr lang="cs-CZ" dirty="0" smtClean="0"/>
              <a:t>nezávodili</a:t>
            </a:r>
          </a:p>
          <a:p>
            <a:pPr lvl="1" algn="just"/>
            <a:r>
              <a:rPr lang="cs-CZ" dirty="0" smtClean="0"/>
              <a:t>před závoděním museli </a:t>
            </a:r>
            <a:r>
              <a:rPr lang="cs-CZ" dirty="0"/>
              <a:t>absolvovat několikaletý </a:t>
            </a:r>
            <a:r>
              <a:rPr lang="cs-CZ" dirty="0" smtClean="0"/>
              <a:t>trénink</a:t>
            </a:r>
          </a:p>
          <a:p>
            <a:pPr lvl="1" algn="just"/>
            <a:r>
              <a:rPr lang="cs-CZ" dirty="0" smtClean="0"/>
              <a:t>mohli </a:t>
            </a:r>
            <a:r>
              <a:rPr lang="cs-CZ" dirty="0"/>
              <a:t>závodit 10 – 15 </a:t>
            </a:r>
            <a:r>
              <a:rPr lang="cs-CZ" dirty="0" smtClean="0"/>
              <a:t>let (když se nezranili)</a:t>
            </a:r>
          </a:p>
          <a:p>
            <a:pPr lvl="1" algn="just"/>
            <a:r>
              <a:rPr lang="cs-CZ" dirty="0" smtClean="0"/>
              <a:t>měli </a:t>
            </a:r>
            <a:r>
              <a:rPr lang="cs-CZ" dirty="0"/>
              <a:t>šanci získat mnohá vítězství, a tak i čestná jména; svou slávou se poté rovnat dokonce i </a:t>
            </a:r>
            <a:r>
              <a:rPr lang="cs-CZ" i="1" dirty="0" smtClean="0"/>
              <a:t>agitatores</a:t>
            </a:r>
          </a:p>
          <a:p>
            <a:pPr lvl="2" algn="just"/>
            <a:r>
              <a:rPr lang="cs-CZ" dirty="0" smtClean="0"/>
              <a:t>jména podle vlastností</a:t>
            </a:r>
            <a:r>
              <a:rPr lang="cs-CZ" dirty="0"/>
              <a:t>, schopností, mytologie, jiných </a:t>
            </a:r>
            <a:r>
              <a:rPr lang="cs-CZ" dirty="0" smtClean="0"/>
              <a:t>zvířat</a:t>
            </a:r>
          </a:p>
          <a:p>
            <a:pPr lvl="3" algn="just"/>
            <a:r>
              <a:rPr lang="cs-CZ" dirty="0" smtClean="0"/>
              <a:t>Achilles</a:t>
            </a:r>
            <a:r>
              <a:rPr lang="cs-CZ" dirty="0"/>
              <a:t>, </a:t>
            </a:r>
            <a:r>
              <a:rPr lang="cs-CZ" dirty="0" err="1"/>
              <a:t>Ajax</a:t>
            </a:r>
            <a:r>
              <a:rPr lang="cs-CZ" dirty="0"/>
              <a:t>, </a:t>
            </a:r>
            <a:r>
              <a:rPr lang="cs-CZ" dirty="0" err="1"/>
              <a:t>Aquila</a:t>
            </a:r>
            <a:r>
              <a:rPr lang="cs-CZ" dirty="0"/>
              <a:t>, Argo, </a:t>
            </a:r>
            <a:r>
              <a:rPr lang="cs-CZ" dirty="0" err="1"/>
              <a:t>Callidromus</a:t>
            </a:r>
            <a:r>
              <a:rPr lang="cs-CZ" dirty="0"/>
              <a:t>, </a:t>
            </a:r>
            <a:r>
              <a:rPr lang="cs-CZ" dirty="0" err="1"/>
              <a:t>Candidus</a:t>
            </a:r>
            <a:r>
              <a:rPr lang="cs-CZ" dirty="0"/>
              <a:t>, Castor, </a:t>
            </a:r>
            <a:r>
              <a:rPr lang="cs-CZ" dirty="0" err="1"/>
              <a:t>Catta</a:t>
            </a:r>
            <a:r>
              <a:rPr lang="cs-CZ" dirty="0"/>
              <a:t>, </a:t>
            </a:r>
            <a:r>
              <a:rPr lang="cs-CZ" dirty="0" err="1"/>
              <a:t>Crinitus</a:t>
            </a:r>
            <a:r>
              <a:rPr lang="cs-CZ" dirty="0"/>
              <a:t>, </a:t>
            </a:r>
            <a:r>
              <a:rPr lang="cs-CZ" dirty="0" err="1"/>
              <a:t>Cursor</a:t>
            </a:r>
            <a:r>
              <a:rPr lang="cs-CZ" dirty="0"/>
              <a:t>, </a:t>
            </a:r>
            <a:r>
              <a:rPr lang="cs-CZ" dirty="0" err="1"/>
              <a:t>Daedalus</a:t>
            </a:r>
            <a:r>
              <a:rPr lang="cs-CZ" dirty="0"/>
              <a:t>, </a:t>
            </a:r>
            <a:r>
              <a:rPr lang="cs-CZ" dirty="0" err="1"/>
              <a:t>Gemmula</a:t>
            </a:r>
            <a:r>
              <a:rPr lang="cs-CZ" dirty="0"/>
              <a:t>, Leo, </a:t>
            </a:r>
            <a:r>
              <a:rPr lang="cs-CZ" dirty="0" err="1"/>
              <a:t>Maculosus</a:t>
            </a:r>
            <a:r>
              <a:rPr lang="cs-CZ" dirty="0"/>
              <a:t>, </a:t>
            </a:r>
            <a:r>
              <a:rPr lang="cs-CZ" dirty="0" err="1"/>
              <a:t>Palmatus</a:t>
            </a:r>
            <a:r>
              <a:rPr lang="cs-CZ" dirty="0"/>
              <a:t>, Passer, Pegasus, </a:t>
            </a:r>
            <a:r>
              <a:rPr lang="cs-CZ" dirty="0" err="1"/>
              <a:t>Pollux</a:t>
            </a:r>
            <a:r>
              <a:rPr lang="cs-CZ" dirty="0"/>
              <a:t>, </a:t>
            </a:r>
            <a:r>
              <a:rPr lang="cs-CZ" dirty="0" err="1"/>
              <a:t>Polyneices</a:t>
            </a:r>
            <a:r>
              <a:rPr lang="cs-CZ" dirty="0"/>
              <a:t>, </a:t>
            </a:r>
            <a:r>
              <a:rPr lang="cs-CZ" dirty="0" err="1"/>
              <a:t>Pugio</a:t>
            </a:r>
            <a:r>
              <a:rPr lang="cs-CZ" dirty="0"/>
              <a:t>, </a:t>
            </a:r>
            <a:r>
              <a:rPr lang="cs-CZ" dirty="0" err="1"/>
              <a:t>Rapax</a:t>
            </a:r>
            <a:r>
              <a:rPr lang="cs-CZ" dirty="0"/>
              <a:t>, </a:t>
            </a:r>
            <a:r>
              <a:rPr lang="cs-CZ" dirty="0" err="1"/>
              <a:t>Sagitta</a:t>
            </a:r>
            <a:r>
              <a:rPr lang="cs-CZ" dirty="0"/>
              <a:t>, Victor (</a:t>
            </a:r>
            <a:r>
              <a:rPr lang="cs-CZ" dirty="0" err="1"/>
              <a:t>Harris</a:t>
            </a:r>
            <a:r>
              <a:rPr lang="cs-CZ" dirty="0"/>
              <a:t>, 1972; Meijer, 2010). </a:t>
            </a:r>
          </a:p>
          <a:p>
            <a:pPr lvl="2"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4795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speciální trénink vozatajů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vozatajové </a:t>
            </a:r>
            <a:r>
              <a:rPr lang="cs-CZ" dirty="0"/>
              <a:t>i jejich </a:t>
            </a:r>
            <a:r>
              <a:rPr lang="cs-CZ" dirty="0" smtClean="0"/>
              <a:t>koně</a:t>
            </a:r>
          </a:p>
          <a:p>
            <a:r>
              <a:rPr lang="cs-CZ" dirty="0"/>
              <a:t>vozatajové </a:t>
            </a:r>
            <a:r>
              <a:rPr lang="cs-CZ" dirty="0" smtClean="0"/>
              <a:t>měli </a:t>
            </a:r>
            <a:r>
              <a:rPr lang="cs-CZ" dirty="0"/>
              <a:t>cvičit </a:t>
            </a:r>
            <a:r>
              <a:rPr lang="cs-CZ" dirty="0" smtClean="0"/>
              <a:t>především:</a:t>
            </a:r>
          </a:p>
          <a:p>
            <a:pPr lvl="1"/>
            <a:r>
              <a:rPr lang="cs-CZ" dirty="0" smtClean="0"/>
              <a:t>soustředění</a:t>
            </a:r>
          </a:p>
          <a:p>
            <a:pPr lvl="1"/>
            <a:r>
              <a:rPr lang="cs-CZ" dirty="0" smtClean="0"/>
              <a:t>ohebnost</a:t>
            </a:r>
          </a:p>
          <a:p>
            <a:pPr lvl="1"/>
            <a:r>
              <a:rPr lang="cs-CZ" dirty="0" smtClean="0"/>
              <a:t>vytrvalost </a:t>
            </a:r>
          </a:p>
          <a:p>
            <a:pPr lvl="1"/>
            <a:r>
              <a:rPr lang="cs-CZ" dirty="0" smtClean="0"/>
              <a:t>sílu</a:t>
            </a:r>
          </a:p>
          <a:p>
            <a:r>
              <a:rPr lang="cs-CZ" dirty="0" smtClean="0"/>
              <a:t>museli </a:t>
            </a:r>
            <a:r>
              <a:rPr lang="cs-CZ" dirty="0"/>
              <a:t>držet </a:t>
            </a:r>
            <a:r>
              <a:rPr lang="cs-CZ" dirty="0" smtClean="0"/>
              <a:t>diety (hmotnost)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2826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speciální trénink </a:t>
            </a:r>
            <a:r>
              <a:rPr lang="cs-CZ" b="1" dirty="0" smtClean="0"/>
              <a:t>koní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náročný </a:t>
            </a:r>
            <a:r>
              <a:rPr lang="cs-CZ" dirty="0"/>
              <a:t>výcvik </a:t>
            </a:r>
            <a:endParaRPr lang="cs-CZ" dirty="0" smtClean="0"/>
          </a:p>
          <a:p>
            <a:r>
              <a:rPr lang="cs-CZ" dirty="0" smtClean="0"/>
              <a:t>intenzivní </a:t>
            </a:r>
            <a:r>
              <a:rPr lang="cs-CZ" dirty="0"/>
              <a:t>tréninkem </a:t>
            </a:r>
            <a:r>
              <a:rPr lang="cs-CZ" dirty="0" smtClean="0"/>
              <a:t>především pro </a:t>
            </a:r>
            <a:r>
              <a:rPr lang="cs-CZ" b="1" dirty="0" smtClean="0"/>
              <a:t>mladé hřebce</a:t>
            </a:r>
          </a:p>
          <a:p>
            <a:pPr lvl="1"/>
            <a:r>
              <a:rPr lang="cs-CZ" dirty="0" smtClean="0"/>
              <a:t>prvně si museli </a:t>
            </a:r>
            <a:r>
              <a:rPr lang="cs-CZ" b="1" dirty="0" smtClean="0"/>
              <a:t>zvyknout </a:t>
            </a:r>
            <a:r>
              <a:rPr lang="cs-CZ" b="1" dirty="0"/>
              <a:t>na </a:t>
            </a:r>
            <a:r>
              <a:rPr lang="cs-CZ" b="1" dirty="0" smtClean="0"/>
              <a:t>6 m linii</a:t>
            </a:r>
          </a:p>
          <a:p>
            <a:pPr lvl="1"/>
            <a:r>
              <a:rPr lang="cs-CZ" dirty="0" smtClean="0"/>
              <a:t>na ní </a:t>
            </a:r>
            <a:r>
              <a:rPr lang="cs-CZ" dirty="0"/>
              <a:t>s nimi </a:t>
            </a:r>
            <a:r>
              <a:rPr lang="cs-CZ" b="1" dirty="0"/>
              <a:t>chodil cvičitel v kruzích </a:t>
            </a:r>
            <a:r>
              <a:rPr lang="cs-CZ" dirty="0"/>
              <a:t>a učil je poslouchat příkazy a </a:t>
            </a:r>
            <a:r>
              <a:rPr lang="cs-CZ" b="1" dirty="0"/>
              <a:t>přecházet do chůze, klusu či cvalu</a:t>
            </a:r>
            <a:r>
              <a:rPr lang="cs-CZ" dirty="0"/>
              <a:t>. </a:t>
            </a:r>
            <a:endParaRPr lang="cs-CZ" dirty="0" smtClean="0"/>
          </a:p>
          <a:p>
            <a:pPr lvl="1"/>
            <a:r>
              <a:rPr lang="cs-CZ" dirty="0" smtClean="0"/>
              <a:t>poté posouzení, na </a:t>
            </a:r>
            <a:r>
              <a:rPr lang="cs-CZ" dirty="0"/>
              <a:t>kterou pozici ve spřežení se nejvíce hodí </a:t>
            </a:r>
            <a:endParaRPr lang="cs-CZ" dirty="0" smtClean="0"/>
          </a:p>
          <a:p>
            <a:pPr lvl="2"/>
            <a:r>
              <a:rPr lang="cs-CZ" dirty="0" smtClean="0"/>
              <a:t>na </a:t>
            </a:r>
            <a:r>
              <a:rPr lang="cs-CZ" dirty="0"/>
              <a:t>střed u </a:t>
            </a:r>
            <a:r>
              <a:rPr lang="cs-CZ" dirty="0" smtClean="0"/>
              <a:t>jha</a:t>
            </a:r>
          </a:p>
          <a:p>
            <a:pPr lvl="2"/>
            <a:r>
              <a:rPr lang="cs-CZ" dirty="0" smtClean="0"/>
              <a:t>na kraj</a:t>
            </a:r>
          </a:p>
          <a:p>
            <a:pPr lvl="2"/>
            <a:r>
              <a:rPr lang="cs-CZ" dirty="0" smtClean="0"/>
              <a:t>nejlepší </a:t>
            </a:r>
            <a:r>
              <a:rPr lang="cs-CZ" dirty="0"/>
              <a:t>kůň se dával na levý </a:t>
            </a:r>
            <a:r>
              <a:rPr lang="cs-CZ" dirty="0" smtClean="0"/>
              <a:t>kraj (zatáčení</a:t>
            </a:r>
            <a:r>
              <a:rPr lang="cs-CZ" dirty="0"/>
              <a:t>, </a:t>
            </a:r>
            <a:r>
              <a:rPr lang="cs-CZ" dirty="0" smtClean="0"/>
              <a:t>určování stopy)</a:t>
            </a:r>
          </a:p>
          <a:p>
            <a:pPr lvl="1"/>
            <a:r>
              <a:rPr lang="cs-CZ" dirty="0" smtClean="0"/>
              <a:t>prvně zapřáhnout samotného</a:t>
            </a:r>
          </a:p>
          <a:p>
            <a:pPr lvl="1"/>
            <a:r>
              <a:rPr lang="cs-CZ" dirty="0" smtClean="0"/>
              <a:t>poté </a:t>
            </a:r>
            <a:r>
              <a:rPr lang="cs-CZ" dirty="0"/>
              <a:t>se k němu přidal další (</a:t>
            </a:r>
            <a:r>
              <a:rPr lang="cs-CZ" i="1" dirty="0" err="1"/>
              <a:t>bigae</a:t>
            </a:r>
            <a:r>
              <a:rPr lang="cs-CZ" dirty="0"/>
              <a:t>) </a:t>
            </a:r>
            <a:endParaRPr lang="cs-CZ" dirty="0" smtClean="0"/>
          </a:p>
          <a:p>
            <a:pPr lvl="1"/>
            <a:r>
              <a:rPr lang="cs-CZ" dirty="0" smtClean="0"/>
              <a:t>nakonec </a:t>
            </a:r>
            <a:r>
              <a:rPr lang="cs-CZ" dirty="0"/>
              <a:t>čtyřčlenný tým </a:t>
            </a:r>
            <a:r>
              <a:rPr lang="cs-CZ" dirty="0" smtClean="0"/>
              <a:t>(</a:t>
            </a:r>
            <a:r>
              <a:rPr lang="cs-CZ" i="1" dirty="0" err="1" smtClean="0"/>
              <a:t>quadrigae</a:t>
            </a:r>
            <a:r>
              <a:rPr lang="cs-CZ" dirty="0" smtClean="0"/>
              <a:t>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0540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cs-CZ" dirty="0" smtClean="0"/>
              <a:t>probíhal </a:t>
            </a:r>
            <a:r>
              <a:rPr lang="cs-CZ" dirty="0"/>
              <a:t>především </a:t>
            </a:r>
            <a:r>
              <a:rPr lang="cs-CZ" b="1" dirty="0"/>
              <a:t>vytrvalostní</a:t>
            </a:r>
            <a:r>
              <a:rPr lang="cs-CZ" dirty="0"/>
              <a:t>, </a:t>
            </a:r>
            <a:r>
              <a:rPr lang="cs-CZ" b="1" dirty="0"/>
              <a:t>intervalový</a:t>
            </a:r>
            <a:r>
              <a:rPr lang="cs-CZ" dirty="0"/>
              <a:t> a </a:t>
            </a:r>
            <a:r>
              <a:rPr lang="cs-CZ" b="1" dirty="0"/>
              <a:t>rychlostní</a:t>
            </a:r>
            <a:r>
              <a:rPr lang="cs-CZ" dirty="0"/>
              <a:t> </a:t>
            </a:r>
            <a:r>
              <a:rPr lang="cs-CZ" dirty="0" smtClean="0"/>
              <a:t>trénink</a:t>
            </a:r>
          </a:p>
          <a:p>
            <a:pPr algn="just"/>
            <a:r>
              <a:rPr lang="cs-CZ" dirty="0" smtClean="0"/>
              <a:t>hodně </a:t>
            </a:r>
            <a:r>
              <a:rPr lang="cs-CZ" dirty="0"/>
              <a:t>pozornosti věnováno tréninku </a:t>
            </a:r>
            <a:r>
              <a:rPr lang="cs-CZ" b="1" dirty="0" smtClean="0"/>
              <a:t>startů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b="1" dirty="0"/>
              <a:t>otáčení u</a:t>
            </a:r>
            <a:r>
              <a:rPr lang="cs-CZ" b="1" i="1" dirty="0"/>
              <a:t> metae</a:t>
            </a:r>
            <a:r>
              <a:rPr lang="cs-CZ" dirty="0"/>
              <a:t>, jelikož zde se dalo nabýt největších výhod. </a:t>
            </a:r>
            <a:endParaRPr lang="cs-CZ" dirty="0" smtClean="0"/>
          </a:p>
          <a:p>
            <a:pPr algn="just"/>
            <a:r>
              <a:rPr lang="cs-CZ" dirty="0" smtClean="0"/>
              <a:t>při tréninků i </a:t>
            </a:r>
            <a:r>
              <a:rPr lang="cs-CZ" b="1" dirty="0"/>
              <a:t>veterináři </a:t>
            </a:r>
            <a:endParaRPr lang="cs-CZ" b="1" dirty="0" smtClean="0"/>
          </a:p>
          <a:p>
            <a:pPr lvl="1" algn="just"/>
            <a:r>
              <a:rPr lang="cs-CZ" dirty="0" smtClean="0"/>
              <a:t>často </a:t>
            </a:r>
            <a:r>
              <a:rPr lang="cs-CZ" dirty="0"/>
              <a:t>hrozilo jejich přetížení, opotřebení kloubů a šlach (především při zatáčkách) a na tvrdém povrchu také poškození </a:t>
            </a:r>
            <a:r>
              <a:rPr lang="cs-CZ" dirty="0" smtClean="0"/>
              <a:t>kopyt</a:t>
            </a:r>
          </a:p>
          <a:p>
            <a:pPr algn="just"/>
            <a:r>
              <a:rPr lang="cs-CZ" dirty="0" smtClean="0"/>
              <a:t>podle </a:t>
            </a:r>
            <a:r>
              <a:rPr lang="cs-CZ" dirty="0"/>
              <a:t>tréninku </a:t>
            </a:r>
            <a:r>
              <a:rPr lang="cs-CZ" dirty="0" smtClean="0"/>
              <a:t>se též předepisoval </a:t>
            </a:r>
            <a:r>
              <a:rPr lang="cs-CZ" b="1" dirty="0" smtClean="0"/>
              <a:t>odpočinek </a:t>
            </a:r>
          </a:p>
          <a:p>
            <a:pPr algn="just"/>
            <a:r>
              <a:rPr lang="cs-CZ" b="1" dirty="0" smtClean="0"/>
              <a:t>trénink </a:t>
            </a:r>
            <a:r>
              <a:rPr lang="cs-CZ" b="1" dirty="0"/>
              <a:t>nebyl pro všechny koně </a:t>
            </a:r>
            <a:r>
              <a:rPr lang="cs-CZ" b="1" dirty="0" smtClean="0"/>
              <a:t>stejný</a:t>
            </a:r>
          </a:p>
          <a:p>
            <a:pPr algn="just"/>
            <a:r>
              <a:rPr lang="cs-CZ" b="1" dirty="0" smtClean="0"/>
              <a:t>koně </a:t>
            </a:r>
            <a:r>
              <a:rPr lang="cs-CZ" b="1" dirty="0"/>
              <a:t>uvnitř </a:t>
            </a:r>
            <a:r>
              <a:rPr lang="cs-CZ" b="1" dirty="0" smtClean="0"/>
              <a:t>spřežení:</a:t>
            </a:r>
          </a:p>
          <a:p>
            <a:pPr lvl="1" algn="just"/>
            <a:r>
              <a:rPr lang="cs-CZ" dirty="0" smtClean="0"/>
              <a:t>trénink změn </a:t>
            </a:r>
            <a:r>
              <a:rPr lang="cs-CZ" dirty="0"/>
              <a:t>tempa a </a:t>
            </a:r>
            <a:r>
              <a:rPr lang="cs-CZ" dirty="0" smtClean="0"/>
              <a:t>těsného zatáčení</a:t>
            </a:r>
          </a:p>
          <a:p>
            <a:pPr algn="just"/>
            <a:r>
              <a:rPr lang="cs-CZ" b="1" dirty="0" smtClean="0"/>
              <a:t>koně </a:t>
            </a:r>
            <a:r>
              <a:rPr lang="cs-CZ" b="1" dirty="0"/>
              <a:t>u </a:t>
            </a:r>
            <a:r>
              <a:rPr lang="cs-CZ" b="1" dirty="0" smtClean="0"/>
              <a:t>jha:</a:t>
            </a:r>
          </a:p>
          <a:p>
            <a:pPr lvl="1" algn="just"/>
            <a:r>
              <a:rPr lang="cs-CZ" dirty="0" smtClean="0"/>
              <a:t>udržování </a:t>
            </a:r>
            <a:r>
              <a:rPr lang="cs-CZ" dirty="0"/>
              <a:t>dobré rychlosti </a:t>
            </a:r>
            <a:endParaRPr lang="cs-CZ" dirty="0" smtClean="0"/>
          </a:p>
          <a:p>
            <a:pPr algn="just"/>
            <a:r>
              <a:rPr lang="cs-CZ" b="1" dirty="0" smtClean="0"/>
              <a:t>krajní koně:</a:t>
            </a:r>
          </a:p>
          <a:p>
            <a:pPr lvl="1" algn="just"/>
            <a:r>
              <a:rPr lang="cs-CZ" dirty="0" smtClean="0"/>
              <a:t>učeni </a:t>
            </a:r>
            <a:r>
              <a:rPr lang="cs-CZ" dirty="0"/>
              <a:t>v zatáčkách pokrýt větší </a:t>
            </a:r>
            <a:r>
              <a:rPr lang="cs-CZ" dirty="0" smtClean="0"/>
              <a:t>plochu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9195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cs-CZ" b="1" dirty="0"/>
              <a:t>Vítězství a úspěšnost:</a:t>
            </a:r>
          </a:p>
          <a:p>
            <a:pPr lvl="1"/>
            <a:r>
              <a:rPr lang="cs-CZ" dirty="0"/>
              <a:t>věnec</a:t>
            </a:r>
          </a:p>
          <a:p>
            <a:pPr lvl="1"/>
            <a:r>
              <a:rPr lang="cs-CZ" dirty="0"/>
              <a:t>oděv </a:t>
            </a:r>
          </a:p>
          <a:p>
            <a:pPr lvl="1"/>
            <a:r>
              <a:rPr lang="cs-CZ" dirty="0"/>
              <a:t>velké množství peněz </a:t>
            </a:r>
          </a:p>
          <a:p>
            <a:pPr lvl="2"/>
            <a:r>
              <a:rPr lang="cs-CZ" dirty="0" smtClean="0"/>
              <a:t>často 24</a:t>
            </a:r>
            <a:r>
              <a:rPr lang="cs-CZ" dirty="0"/>
              <a:t> 000 sesterciů </a:t>
            </a:r>
            <a:endParaRPr lang="cs-CZ" dirty="0" smtClean="0"/>
          </a:p>
          <a:p>
            <a:pPr lvl="2"/>
            <a:r>
              <a:rPr lang="cs-CZ" dirty="0" smtClean="0"/>
              <a:t>rozmezí 15 000 – 60 000 s.</a:t>
            </a:r>
          </a:p>
          <a:p>
            <a:pPr lvl="2"/>
            <a:r>
              <a:rPr lang="cs-CZ" dirty="0" smtClean="0"/>
              <a:t>druzí polovinu </a:t>
            </a:r>
            <a:endParaRPr lang="cs-CZ" dirty="0"/>
          </a:p>
          <a:p>
            <a:pPr lvl="1"/>
            <a:r>
              <a:rPr lang="cs-CZ" dirty="0"/>
              <a:t>oblíbenost u prostého lidu, nobility a vládnoucí vrstvy, </a:t>
            </a:r>
          </a:p>
          <a:p>
            <a:pPr lvl="1"/>
            <a:r>
              <a:rPr lang="cs-CZ" dirty="0"/>
              <a:t>zlepšení sociálního statusu </a:t>
            </a:r>
          </a:p>
          <a:p>
            <a:pPr lvl="1"/>
            <a:r>
              <a:rPr lang="cs-CZ" i="1" dirty="0" err="1" smtClean="0"/>
              <a:t>miliarius</a:t>
            </a:r>
            <a:r>
              <a:rPr lang="cs-CZ" i="1" dirty="0" smtClean="0"/>
              <a:t> </a:t>
            </a:r>
            <a:r>
              <a:rPr lang="cs-CZ" dirty="0" smtClean="0"/>
              <a:t>(-</a:t>
            </a:r>
            <a:r>
              <a:rPr lang="cs-CZ" i="1" dirty="0" err="1" smtClean="0"/>
              <a:t>ii</a:t>
            </a:r>
            <a:r>
              <a:rPr lang="cs-CZ" dirty="0" smtClean="0"/>
              <a:t>)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ěkdy i svoboda pro otroky</a:t>
            </a:r>
          </a:p>
          <a:p>
            <a:pPr lvl="1"/>
            <a:r>
              <a:rPr lang="cs-CZ" dirty="0" smtClean="0"/>
              <a:t>smrt </a:t>
            </a:r>
            <a:endParaRPr lang="cs-CZ" dirty="0"/>
          </a:p>
        </p:txBody>
      </p:sp>
      <p:pic>
        <p:nvPicPr>
          <p:cNvPr id="4" name="Picture 3" descr="C:\Users\aaa\Desktop\Singapore-Educational-Consultants-Chariot-R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53" y="0"/>
            <a:ext cx="4327245" cy="3471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039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iří\Desktop\voz\quadriga winning chariote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05" y="908720"/>
            <a:ext cx="9177261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39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Úspěšní agitatores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algn="just"/>
            <a:r>
              <a:rPr lang="cs-CZ" dirty="0" err="1" smtClean="0"/>
              <a:t>Gaius</a:t>
            </a:r>
            <a:r>
              <a:rPr lang="cs-CZ" dirty="0" smtClean="0"/>
              <a:t> </a:t>
            </a:r>
            <a:r>
              <a:rPr lang="cs-CZ" dirty="0" err="1"/>
              <a:t>Appuleis</a:t>
            </a:r>
            <a:r>
              <a:rPr lang="cs-CZ" dirty="0"/>
              <a:t> </a:t>
            </a:r>
            <a:r>
              <a:rPr lang="cs-CZ" dirty="0" err="1"/>
              <a:t>Diocles</a:t>
            </a:r>
            <a:r>
              <a:rPr lang="cs-CZ" dirty="0"/>
              <a:t> (</a:t>
            </a:r>
            <a:r>
              <a:rPr lang="cs-CZ" dirty="0" smtClean="0"/>
              <a:t>4257 </a:t>
            </a:r>
            <a:r>
              <a:rPr lang="cs-CZ" dirty="0"/>
              <a:t>závodů, </a:t>
            </a:r>
            <a:r>
              <a:rPr lang="cs-CZ" dirty="0" smtClean="0"/>
              <a:t>1462x zvítězil, své </a:t>
            </a:r>
            <a:r>
              <a:rPr lang="cs-CZ" dirty="0"/>
              <a:t>stáji </a:t>
            </a:r>
            <a:r>
              <a:rPr lang="cs-CZ" dirty="0" smtClean="0"/>
              <a:t>vydělal </a:t>
            </a:r>
            <a:r>
              <a:rPr lang="cs-CZ" dirty="0"/>
              <a:t>35 863 120 </a:t>
            </a:r>
            <a:r>
              <a:rPr lang="cs-CZ" i="1" dirty="0" smtClean="0"/>
              <a:t>sestertiů</a:t>
            </a:r>
            <a:r>
              <a:rPr lang="cs-CZ" dirty="0" smtClean="0"/>
              <a:t>) </a:t>
            </a:r>
          </a:p>
          <a:p>
            <a:r>
              <a:rPr lang="cs-CZ" dirty="0"/>
              <a:t>Publius </a:t>
            </a:r>
            <a:r>
              <a:rPr lang="cs-CZ" dirty="0" err="1"/>
              <a:t>Aelius</a:t>
            </a:r>
            <a:r>
              <a:rPr lang="cs-CZ" dirty="0"/>
              <a:t> </a:t>
            </a:r>
            <a:r>
              <a:rPr lang="cs-CZ" dirty="0" err="1"/>
              <a:t>Gutta</a:t>
            </a:r>
            <a:r>
              <a:rPr lang="cs-CZ" dirty="0"/>
              <a:t> </a:t>
            </a:r>
            <a:r>
              <a:rPr lang="cs-CZ" dirty="0" err="1"/>
              <a:t>Calurnianus</a:t>
            </a:r>
            <a:endParaRPr lang="cs-CZ" dirty="0"/>
          </a:p>
          <a:p>
            <a:r>
              <a:rPr lang="cs-CZ" dirty="0" err="1"/>
              <a:t>Crescens</a:t>
            </a:r>
            <a:r>
              <a:rPr lang="cs-CZ" dirty="0"/>
              <a:t> z Mauretánie</a:t>
            </a:r>
          </a:p>
          <a:p>
            <a:r>
              <a:rPr lang="cs-CZ" dirty="0" err="1"/>
              <a:t>Scorpus</a:t>
            </a:r>
            <a:r>
              <a:rPr lang="cs-CZ" dirty="0"/>
              <a:t> </a:t>
            </a:r>
          </a:p>
          <a:p>
            <a:r>
              <a:rPr lang="cs-CZ" dirty="0"/>
              <a:t>Pompeius </a:t>
            </a:r>
            <a:r>
              <a:rPr lang="cs-CZ" dirty="0" err="1"/>
              <a:t>Musclosus</a:t>
            </a:r>
            <a:r>
              <a:rPr lang="cs-CZ" dirty="0"/>
              <a:t> (</a:t>
            </a:r>
            <a:r>
              <a:rPr lang="cs-CZ" dirty="0" smtClean="0"/>
              <a:t>3559 výher)</a:t>
            </a:r>
            <a:endParaRPr lang="cs-CZ" dirty="0"/>
          </a:p>
          <a:p>
            <a:r>
              <a:rPr lang="cs-CZ" dirty="0"/>
              <a:t>Marcus Aurelius </a:t>
            </a:r>
            <a:r>
              <a:rPr lang="cs-CZ" dirty="0" err="1" smtClean="0"/>
              <a:t>Polyneices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err="1" smtClean="0"/>
              <a:t>Epaphroditus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/>
              <a:t>Marcus Aurelius </a:t>
            </a:r>
            <a:r>
              <a:rPr lang="cs-CZ" dirty="0" err="1"/>
              <a:t>Mollicius</a:t>
            </a:r>
            <a:r>
              <a:rPr lang="cs-CZ" dirty="0"/>
              <a:t> </a:t>
            </a:r>
            <a:r>
              <a:rPr lang="cs-CZ" dirty="0" err="1"/>
              <a:t>Tatianus</a:t>
            </a:r>
            <a:r>
              <a:rPr lang="cs-CZ" dirty="0"/>
              <a:t> 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8222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iří\Desktop\voz\mosaika a divaci b start brana c metae d spina e 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" y="0"/>
            <a:ext cx="9114873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895153" y="4365104"/>
            <a:ext cx="334328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A</a:t>
            </a:r>
            <a:r>
              <a:rPr lang="cs-CZ" sz="2400" dirty="0" smtClean="0"/>
              <a:t> diváci</a:t>
            </a:r>
          </a:p>
          <a:p>
            <a:r>
              <a:rPr lang="cs-CZ" sz="2400" b="1" dirty="0" smtClean="0"/>
              <a:t>B</a:t>
            </a:r>
            <a:r>
              <a:rPr lang="cs-CZ" sz="2400" dirty="0" smtClean="0"/>
              <a:t> startovní brána (</a:t>
            </a:r>
            <a:r>
              <a:rPr lang="cs-CZ" sz="2400" i="1" dirty="0" err="1" smtClean="0"/>
              <a:t>carcer</a:t>
            </a:r>
            <a:r>
              <a:rPr lang="cs-CZ" sz="2400" dirty="0" smtClean="0"/>
              <a:t>)</a:t>
            </a:r>
          </a:p>
          <a:p>
            <a:r>
              <a:rPr lang="cs-CZ" sz="2400" b="1" dirty="0" smtClean="0"/>
              <a:t>C</a:t>
            </a:r>
            <a:r>
              <a:rPr lang="cs-CZ" sz="2400" dirty="0" smtClean="0"/>
              <a:t> </a:t>
            </a:r>
            <a:r>
              <a:rPr lang="cs-CZ" sz="2400" i="1" dirty="0" smtClean="0"/>
              <a:t>metae</a:t>
            </a:r>
          </a:p>
          <a:p>
            <a:r>
              <a:rPr lang="cs-CZ" sz="2400" b="1" dirty="0" smtClean="0"/>
              <a:t>D</a:t>
            </a:r>
            <a:r>
              <a:rPr lang="cs-CZ" sz="2400" dirty="0" smtClean="0"/>
              <a:t> </a:t>
            </a:r>
            <a:r>
              <a:rPr lang="cs-CZ" sz="2400" i="1" dirty="0" smtClean="0"/>
              <a:t>spina</a:t>
            </a:r>
          </a:p>
          <a:p>
            <a:r>
              <a:rPr lang="cs-CZ" sz="2400" b="1" dirty="0" smtClean="0"/>
              <a:t>E</a:t>
            </a:r>
            <a:r>
              <a:rPr lang="cs-CZ" sz="2400" dirty="0" smtClean="0"/>
              <a:t> vejce (</a:t>
            </a:r>
            <a:r>
              <a:rPr lang="cs-CZ" sz="2400" i="1" dirty="0" smtClean="0"/>
              <a:t>ova</a:t>
            </a:r>
            <a:r>
              <a:rPr lang="cs-CZ" sz="2400" dirty="0" smtClean="0"/>
              <a:t>)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93436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iří\Desktop\voz\hlava vozataj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896544" cy="6851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9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http://news.bbcimg.co.uk/media/images/48724000/jpg/_48724190_cut_chari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8" y="0"/>
            <a:ext cx="9160768" cy="359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humster3d.com/wp-content/uploads/2015/06/17/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9799"/>
            <a:ext cx="9144000" cy="337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206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vroma.org/images/mcmanus_images/polydu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4943845" cy="47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vroma.org/images/mcmanus_images/charioteerscolors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587033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italymagazine.com/sites/default/files/styles/313xauto/public/story/chariot.jpg?itok=abKjXhX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539"/>
            <a:ext cx="3851920" cy="2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847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iří\Desktop\voz\relief ze sarkofagu chari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11756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3531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ří\Desktop\voz\chario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074493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790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iří\Desktop\voz\relef chari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4987"/>
            <a:ext cx="9144000" cy="5092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876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iří\Desktop\voz\quadriga z dougg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4190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!Aktuální\Antický sport a má výuka dějin starověkého sportu\DAS II\přednášky\BREAD &amp; CIRCUSES 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60250" cy="5993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932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cs-CZ" b="1" dirty="0" smtClean="0"/>
              <a:t>uvnitř možnost</a:t>
            </a:r>
            <a:r>
              <a:rPr lang="cs-CZ" dirty="0" smtClean="0"/>
              <a:t> </a:t>
            </a:r>
            <a:r>
              <a:rPr lang="cs-CZ" b="1" dirty="0" smtClean="0"/>
              <a:t>zakoupit </a:t>
            </a:r>
          </a:p>
          <a:p>
            <a:pPr lvl="1"/>
            <a:r>
              <a:rPr lang="cs-CZ" dirty="0" smtClean="0"/>
              <a:t>pečivo</a:t>
            </a:r>
          </a:p>
          <a:p>
            <a:pPr lvl="1"/>
            <a:r>
              <a:rPr lang="cs-CZ" dirty="0" smtClean="0"/>
              <a:t>víno</a:t>
            </a:r>
          </a:p>
          <a:p>
            <a:pPr lvl="1"/>
            <a:r>
              <a:rPr lang="cs-CZ" dirty="0" smtClean="0"/>
              <a:t>ovoce</a:t>
            </a:r>
          </a:p>
          <a:p>
            <a:pPr lvl="1"/>
            <a:r>
              <a:rPr lang="cs-CZ" dirty="0" smtClean="0"/>
              <a:t>zeleninu</a:t>
            </a:r>
          </a:p>
          <a:p>
            <a:pPr lvl="1"/>
            <a:r>
              <a:rPr lang="cs-CZ" dirty="0" smtClean="0"/>
              <a:t>maso</a:t>
            </a:r>
          </a:p>
          <a:p>
            <a:pPr lvl="1"/>
            <a:r>
              <a:rPr lang="cs-CZ" dirty="0" smtClean="0"/>
              <a:t>suvenýry </a:t>
            </a:r>
            <a:r>
              <a:rPr lang="cs-CZ" dirty="0"/>
              <a:t>– sošky a obrázky slavných vozatajů v barvách své stáje </a:t>
            </a: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r>
              <a:rPr lang="cs-CZ" b="1" dirty="0" smtClean="0"/>
              <a:t>Kolem</a:t>
            </a:r>
            <a:r>
              <a:rPr lang="cs-CZ" dirty="0" smtClean="0"/>
              <a:t> (</a:t>
            </a:r>
            <a:r>
              <a:rPr lang="cs-CZ" dirty="0"/>
              <a:t>i stadionu, amfiteátru a divadla</a:t>
            </a:r>
            <a:r>
              <a:rPr lang="cs-CZ" dirty="0" smtClean="0"/>
              <a:t>):</a:t>
            </a:r>
          </a:p>
          <a:p>
            <a:pPr lvl="1"/>
            <a:r>
              <a:rPr lang="cs-CZ" dirty="0" smtClean="0"/>
              <a:t>mnoho </a:t>
            </a:r>
            <a:r>
              <a:rPr lang="cs-CZ" dirty="0"/>
              <a:t>prostitutek 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339575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94122"/>
          </a:xfrm>
        </p:spPr>
        <p:txBody>
          <a:bodyPr>
            <a:normAutofit/>
          </a:bodyPr>
          <a:lstStyle/>
          <a:p>
            <a:r>
              <a:rPr lang="cs-CZ" b="1" i="1" dirty="0" err="1"/>
              <a:t>circy</a:t>
            </a:r>
            <a:r>
              <a:rPr lang="cs-CZ" i="1" dirty="0"/>
              <a:t> </a:t>
            </a:r>
            <a:r>
              <a:rPr lang="cs-CZ" i="1" dirty="0" smtClean="0"/>
              <a:t>x </a:t>
            </a:r>
            <a:r>
              <a:rPr lang="cs-CZ" b="1" i="1" dirty="0" smtClean="0"/>
              <a:t>ἱππ</a:t>
            </a:r>
            <a:r>
              <a:rPr lang="cs-CZ" b="1" i="1" dirty="0" err="1" smtClean="0"/>
              <a:t>όδρομοι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6712"/>
            <a:ext cx="8686800" cy="6021288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C: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menší 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méně</a:t>
            </a:r>
            <a:r>
              <a:rPr lang="cs-CZ" dirty="0" smtClean="0"/>
              <a:t>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spřežení 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cs-CZ" dirty="0" smtClean="0"/>
              <a:t>4–12 vs. až 40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opratě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oblečení</a:t>
            </a:r>
          </a:p>
          <a:p>
            <a:pPr lvl="1"/>
            <a:r>
              <a:rPr lang="cs-CZ" dirty="0" smtClean="0"/>
              <a:t>nebezpečí </a:t>
            </a:r>
          </a:p>
          <a:p>
            <a:pPr lvl="1"/>
            <a:r>
              <a:rPr lang="cs-CZ" dirty="0" smtClean="0"/>
              <a:t>oblastní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vymezení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cs-CZ" dirty="0" smtClean="0"/>
              <a:t>Řím-Řecko-Konstantinopol …</a:t>
            </a:r>
          </a:p>
          <a:p>
            <a:pPr lvl="1"/>
            <a:r>
              <a:rPr lang="cs-CZ" dirty="0"/>
              <a:t>způsob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startu</a:t>
            </a:r>
          </a:p>
          <a:p>
            <a:pPr lvl="1"/>
            <a:r>
              <a:rPr lang="cs-CZ" dirty="0" smtClean="0"/>
              <a:t>přímá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přístupnost</a:t>
            </a:r>
            <a:r>
              <a:rPr lang="cs-CZ" dirty="0"/>
              <a:t> k závodům </a:t>
            </a:r>
            <a:r>
              <a:rPr lang="cs-CZ" dirty="0" smtClean="0"/>
              <a:t>(ale podobnost, chápeme-li řeckou aristokracii – majitele spřežení, jako stáj)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organizace</a:t>
            </a:r>
            <a:r>
              <a:rPr lang="cs-CZ" dirty="0" smtClean="0"/>
              <a:t> </a:t>
            </a:r>
            <a:r>
              <a:rPr lang="cs-CZ" dirty="0"/>
              <a:t>závodů </a:t>
            </a:r>
            <a:r>
              <a:rPr lang="cs-CZ" dirty="0" smtClean="0"/>
              <a:t>(organizátoři </a:t>
            </a:r>
            <a:r>
              <a:rPr lang="cs-CZ" dirty="0"/>
              <a:t>panhelénských </a:t>
            </a:r>
            <a:r>
              <a:rPr lang="cs-CZ" dirty="0" smtClean="0"/>
              <a:t>her</a:t>
            </a:r>
            <a:r>
              <a:rPr lang="cs-CZ" dirty="0"/>
              <a:t> </a:t>
            </a:r>
            <a:r>
              <a:rPr lang="cs-CZ" dirty="0" smtClean="0"/>
              <a:t>x kněz</a:t>
            </a:r>
            <a:r>
              <a:rPr lang="cs-CZ" dirty="0"/>
              <a:t>, konsul, </a:t>
            </a:r>
            <a:r>
              <a:rPr lang="cs-CZ" dirty="0" smtClean="0"/>
              <a:t>kvestor </a:t>
            </a:r>
            <a:r>
              <a:rPr lang="cs-CZ" dirty="0"/>
              <a:t>či prétor, někdy sám císař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víno</a:t>
            </a:r>
            <a:r>
              <a:rPr lang="cs-CZ" dirty="0" smtClean="0"/>
              <a:t> a nákupy x pýthijské hry</a:t>
            </a:r>
            <a:endParaRPr lang="cs-CZ" dirty="0"/>
          </a:p>
        </p:txBody>
      </p:sp>
      <p:pic>
        <p:nvPicPr>
          <p:cNvPr id="4" name="Obrázek 3" descr="C:\Users\Jiří\Desktop\rigo - obr\j\5 voz-rim\olivova,sah16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7" y="896322"/>
            <a:ext cx="4443413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0881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!Aktuální\Antický sport a má výuka dějin starověkého sportu\DAS II\přednášky\circus_maximu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98" y="1196752"/>
            <a:ext cx="9169927" cy="41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639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!Aktuální\Antický sport a má výuka dějin starověkého sportu\Antický sport\rigo - obr\j\miller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09"/>
            <a:ext cx="9144000" cy="4063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C:\!Aktuální\Antický sport a má výuka dějin starověkého sportu\Antický sport\rigo - obr\j\sabl-ookř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9676"/>
            <a:ext cx="3059832" cy="3436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c0007292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06207"/>
            <a:ext cx="6372200" cy="3251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55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2114"/>
          </a:xfrm>
        </p:spPr>
        <p:txBody>
          <a:bodyPr/>
          <a:lstStyle/>
          <a:p>
            <a:r>
              <a:rPr lang="cs-CZ" b="1" dirty="0" err="1" smtClean="0"/>
              <a:t>Circy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Řím  </a:t>
            </a:r>
          </a:p>
          <a:p>
            <a:pPr lvl="1"/>
            <a:r>
              <a:rPr lang="cs-CZ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Circus </a:t>
            </a:r>
            <a:r>
              <a:rPr lang="cs-CZ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Maximus</a:t>
            </a:r>
            <a:endParaRPr lang="cs-CZ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cs-CZ" dirty="0" smtClean="0"/>
              <a:t>největší </a:t>
            </a:r>
            <a:r>
              <a:rPr lang="cs-CZ" dirty="0"/>
              <a:t>a </a:t>
            </a:r>
            <a:r>
              <a:rPr lang="cs-CZ" dirty="0" smtClean="0"/>
              <a:t>nejstarší </a:t>
            </a:r>
            <a:r>
              <a:rPr lang="cs-CZ" i="1" dirty="0" smtClean="0"/>
              <a:t>circus</a:t>
            </a:r>
            <a:endParaRPr lang="cs-CZ" dirty="0"/>
          </a:p>
          <a:p>
            <a:pPr lvl="2"/>
            <a:r>
              <a:rPr lang="cs-CZ" dirty="0" smtClean="0"/>
              <a:t>pojmul </a:t>
            </a:r>
            <a:r>
              <a:rPr lang="cs-CZ" dirty="0"/>
              <a:t>až 250 000 </a:t>
            </a:r>
            <a:r>
              <a:rPr lang="cs-CZ" dirty="0" smtClean="0"/>
              <a:t>či 385 000 diváků (+)</a:t>
            </a:r>
          </a:p>
          <a:p>
            <a:pPr lvl="2"/>
            <a:r>
              <a:rPr lang="cs-CZ" dirty="0" smtClean="0"/>
              <a:t>měl </a:t>
            </a:r>
            <a:r>
              <a:rPr lang="cs-CZ" dirty="0"/>
              <a:t>600 x 190 </a:t>
            </a:r>
            <a:r>
              <a:rPr lang="cs-CZ" dirty="0" smtClean="0"/>
              <a:t>metrů</a:t>
            </a:r>
          </a:p>
          <a:p>
            <a:pPr lvl="2"/>
            <a:r>
              <a:rPr lang="cs-CZ" dirty="0"/>
              <a:t>vymezeno místo pro jezdce a otce, tzv. 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fori</a:t>
            </a:r>
            <a:r>
              <a:rPr lang="cs-CZ" dirty="0"/>
              <a:t>, čestné řady (senátor Marcus Valerius </a:t>
            </a:r>
            <a:r>
              <a:rPr lang="cs-CZ" dirty="0" err="1"/>
              <a:t>Maximus</a:t>
            </a:r>
            <a:r>
              <a:rPr lang="cs-CZ" dirty="0"/>
              <a:t> – 498 BC) x </a:t>
            </a:r>
            <a:r>
              <a:rPr lang="cs-CZ" dirty="0" err="1" smtClean="0"/>
              <a:t>Colosseum</a:t>
            </a:r>
            <a:endParaRPr lang="cs-CZ" dirty="0" smtClean="0"/>
          </a:p>
          <a:p>
            <a:pPr lvl="2"/>
            <a:r>
              <a:rPr lang="cs-CZ" dirty="0" smtClean="0"/>
              <a:t>sedadlo: </a:t>
            </a:r>
          </a:p>
          <a:p>
            <a:pPr lvl="3"/>
            <a:r>
              <a:rPr lang="cs-CZ" dirty="0" smtClean="0"/>
              <a:t>š 40 cm</a:t>
            </a:r>
          </a:p>
          <a:p>
            <a:pPr lvl="3"/>
            <a:r>
              <a:rPr lang="cs-CZ" dirty="0" smtClean="0"/>
              <a:t>h 50 cm</a:t>
            </a:r>
          </a:p>
          <a:p>
            <a:pPr lvl="3"/>
            <a:r>
              <a:rPr lang="cs-CZ" dirty="0" smtClean="0"/>
              <a:t>v 33 cm</a:t>
            </a:r>
          </a:p>
          <a:p>
            <a:pPr lvl="3"/>
            <a:r>
              <a:rPr lang="cs-CZ" dirty="0" smtClean="0"/>
              <a:t>35 m mezi nejvyšší a nejnižší lavicí</a:t>
            </a:r>
          </a:p>
          <a:p>
            <a:pPr lvl="2"/>
            <a:r>
              <a:rPr lang="cs-CZ" dirty="0" smtClean="0"/>
              <a:t>základ – etruský král </a:t>
            </a:r>
            <a:r>
              <a:rPr lang="cs-CZ" dirty="0" err="1" smtClean="0"/>
              <a:t>Tarquinius</a:t>
            </a:r>
            <a:r>
              <a:rPr lang="cs-CZ" dirty="0" smtClean="0"/>
              <a:t> </a:t>
            </a:r>
            <a:r>
              <a:rPr lang="cs-CZ" dirty="0" err="1" smtClean="0"/>
              <a:t>Priscus</a:t>
            </a:r>
            <a:r>
              <a:rPr lang="cs-CZ" dirty="0" smtClean="0"/>
              <a:t> </a:t>
            </a:r>
          </a:p>
          <a:p>
            <a:pPr lvl="3"/>
            <a:r>
              <a:rPr lang="cs-CZ" dirty="0" smtClean="0"/>
              <a:t>650 metrů dlouhé a 100 metrů široké údolí</a:t>
            </a:r>
          </a:p>
          <a:p>
            <a:pPr lvl="3"/>
            <a:r>
              <a:rPr lang="cs-CZ" dirty="0" smtClean="0"/>
              <a:t>mezi </a:t>
            </a:r>
            <a:r>
              <a:rPr lang="cs-CZ" dirty="0" err="1"/>
              <a:t>Aventinem</a:t>
            </a:r>
            <a:r>
              <a:rPr lang="cs-CZ" dirty="0"/>
              <a:t> a Palatinem </a:t>
            </a:r>
            <a:endParaRPr lang="cs-CZ" dirty="0" smtClean="0"/>
          </a:p>
          <a:p>
            <a:pPr lvl="3"/>
            <a:r>
              <a:rPr lang="cs-CZ" dirty="0" smtClean="0"/>
              <a:t>v</a:t>
            </a:r>
            <a:r>
              <a:rPr lang="cs-CZ" dirty="0"/>
              <a:t> 8. století př. </a:t>
            </a:r>
            <a:r>
              <a:rPr lang="cs-CZ" dirty="0" smtClean="0"/>
              <a:t>Kr. </a:t>
            </a:r>
          </a:p>
        </p:txBody>
      </p:sp>
    </p:spTree>
    <p:extLst>
      <p:ext uri="{BB962C8B-B14F-4D97-AF65-F5344CB8AC3E}">
        <p14:creationId xmlns:p14="http://schemas.microsoft.com/office/powerpoint/2010/main" val="41307241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665</Words>
  <Application>Microsoft Office PowerPoint</Application>
  <PresentationFormat>Předvádění na obrazovce (4:3)</PresentationFormat>
  <Paragraphs>287</Paragraphs>
  <Slides>47</Slides>
  <Notes>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Motiv sady Office</vt:lpstr>
      <vt:lpstr>Ludi circenses </vt:lpstr>
      <vt:lpstr>Prezentace aplikace PowerPoint</vt:lpstr>
      <vt:lpstr>Circus</vt:lpstr>
      <vt:lpstr>Prezentace aplikace PowerPoint</vt:lpstr>
      <vt:lpstr>Prezentace aplikace PowerPoint</vt:lpstr>
      <vt:lpstr>circy x ἱππόδρομοι</vt:lpstr>
      <vt:lpstr>Prezentace aplikace PowerPoint</vt:lpstr>
      <vt:lpstr>Prezentace aplikace PowerPoint</vt:lpstr>
      <vt:lpstr>Circy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ars desultoria</vt:lpstr>
      <vt:lpstr>ludus Troiae</vt:lpstr>
      <vt:lpstr>Prezentace aplikace PowerPoint</vt:lpstr>
      <vt:lpstr>Závody vozů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Trénink koní a vozatajů</vt:lpstr>
      <vt:lpstr>Prezentace aplikace PowerPoint</vt:lpstr>
      <vt:lpstr>speciální trénink vozatajů</vt:lpstr>
      <vt:lpstr>speciální trénink koní</vt:lpstr>
      <vt:lpstr>Prezentace aplikace PowerPoint</vt:lpstr>
      <vt:lpstr>Prezentace aplikace PowerPoint</vt:lpstr>
      <vt:lpstr>Prezentace aplikace PowerPoint</vt:lpstr>
      <vt:lpstr>Úspěšní agitatores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Kouřil</dc:creator>
  <cp:lastModifiedBy>Jiří Kouřil</cp:lastModifiedBy>
  <cp:revision>39</cp:revision>
  <dcterms:created xsi:type="dcterms:W3CDTF">2016-03-31T06:16:28Z</dcterms:created>
  <dcterms:modified xsi:type="dcterms:W3CDTF">2017-04-02T21:16:42Z</dcterms:modified>
</cp:coreProperties>
</file>