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4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0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1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2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5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5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9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4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6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7C528-7335-2542-86BE-E608ED793B53}" type="datetimeFigureOut">
              <a:rPr lang="en-US" smtClean="0"/>
              <a:t>03.03.17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A559D-F1F6-9447-899D-63B3F386D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Baskerville"/>
                <a:cs typeface="Baskerville"/>
              </a:rPr>
              <a:t>Informační</a:t>
            </a:r>
            <a:r>
              <a:rPr lang="en-US" sz="4000" dirty="0" smtClean="0">
                <a:latin typeface="Baskerville"/>
                <a:cs typeface="Baskerville"/>
              </a:rPr>
              <a:t> </a:t>
            </a:r>
            <a:r>
              <a:rPr lang="en-US" sz="4000" dirty="0" err="1" smtClean="0">
                <a:latin typeface="Baskerville"/>
                <a:cs typeface="Baskerville"/>
              </a:rPr>
              <a:t>schůzka</a:t>
            </a:r>
            <a:r>
              <a:rPr lang="en-US" sz="4000" dirty="0" smtClean="0">
                <a:latin typeface="Baskerville"/>
                <a:cs typeface="Baskerville"/>
              </a:rPr>
              <a:t> </a:t>
            </a:r>
            <a:br>
              <a:rPr lang="en-US" sz="4000" dirty="0" smtClean="0">
                <a:latin typeface="Baskerville"/>
                <a:cs typeface="Baskerville"/>
              </a:rPr>
            </a:br>
            <a:r>
              <a:rPr lang="en-US" sz="4000" dirty="0" smtClean="0">
                <a:latin typeface="Baskerville"/>
                <a:cs typeface="Baskerville"/>
              </a:rPr>
              <a:t>k e-</a:t>
            </a:r>
            <a:r>
              <a:rPr lang="en-US" sz="4000" dirty="0" err="1" smtClean="0">
                <a:latin typeface="Baskerville"/>
                <a:cs typeface="Baskerville"/>
              </a:rPr>
              <a:t>learningovým</a:t>
            </a:r>
            <a:r>
              <a:rPr lang="en-US" sz="4000" dirty="0" smtClean="0">
                <a:latin typeface="Baskerville"/>
                <a:cs typeface="Baskerville"/>
              </a:rPr>
              <a:t> </a:t>
            </a:r>
            <a:r>
              <a:rPr lang="en-US" sz="4000" dirty="0" err="1" smtClean="0">
                <a:latin typeface="Baskerville"/>
                <a:cs typeface="Baskerville"/>
              </a:rPr>
              <a:t>kurzům</a:t>
            </a:r>
            <a:endParaRPr lang="en-US" sz="4000" dirty="0">
              <a:latin typeface="Baskerville"/>
              <a:cs typeface="Baskervill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2684" y="5690632"/>
            <a:ext cx="5478706" cy="1077598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Baskerville"/>
                <a:cs typeface="Baskerville"/>
              </a:rPr>
              <a:t>Alžběta</a:t>
            </a:r>
            <a:r>
              <a:rPr lang="en-US" sz="2000" dirty="0" smtClean="0">
                <a:latin typeface="Baskerville"/>
                <a:cs typeface="Baskerville"/>
              </a:rPr>
              <a:t> </a:t>
            </a:r>
            <a:r>
              <a:rPr lang="en-US" sz="2000" dirty="0" err="1" smtClean="0">
                <a:latin typeface="Baskerville"/>
                <a:cs typeface="Baskerville"/>
              </a:rPr>
              <a:t>Filipová</a:t>
            </a:r>
            <a:endParaRPr lang="en-US" sz="2000" dirty="0" smtClean="0">
              <a:latin typeface="Baskerville"/>
              <a:cs typeface="Baskerville"/>
            </a:endParaRPr>
          </a:p>
          <a:p>
            <a:r>
              <a:rPr lang="en-US" sz="2000" dirty="0" err="1" smtClean="0">
                <a:latin typeface="Baskerville"/>
                <a:cs typeface="Baskerville"/>
              </a:rPr>
              <a:t>Zuzana</a:t>
            </a:r>
            <a:r>
              <a:rPr lang="en-US" sz="2000" dirty="0" smtClean="0">
                <a:latin typeface="Baskerville"/>
                <a:cs typeface="Baskerville"/>
              </a:rPr>
              <a:t> </a:t>
            </a:r>
            <a:r>
              <a:rPr lang="en-US" sz="2000" dirty="0" err="1" smtClean="0">
                <a:latin typeface="Baskerville"/>
                <a:cs typeface="Baskerville"/>
              </a:rPr>
              <a:t>Frantová</a:t>
            </a:r>
            <a:endParaRPr lang="en-US" sz="2000" dirty="0">
              <a:latin typeface="Baskerville"/>
              <a:cs typeface="Baskerville"/>
            </a:endParaRPr>
          </a:p>
        </p:txBody>
      </p:sp>
      <p:pic>
        <p:nvPicPr>
          <p:cNvPr id="5" name="Picture 4" descr="logo cer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457" y="220287"/>
            <a:ext cx="3001035" cy="136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50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Kurzy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>DU2812 Seminář: Na pouti k hoře Svatého Michaela (Projekt Pochod 1)</a:t>
            </a:r>
          </a:p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/>
            </a:r>
            <a:br>
              <a:rPr lang="cs-CZ" sz="2000" dirty="0" smtClean="0">
                <a:latin typeface="Baskerville"/>
                <a:cs typeface="Baskerville"/>
              </a:rPr>
            </a:br>
            <a:r>
              <a:rPr lang="cs-CZ" sz="2000" dirty="0" smtClean="0">
                <a:latin typeface="Baskerville"/>
                <a:cs typeface="Baskerville"/>
              </a:rPr>
              <a:t>DU2813 Seminář: Poutnictví jako </a:t>
            </a:r>
            <a:r>
              <a:rPr lang="cs-CZ" sz="2000" dirty="0" err="1" smtClean="0">
                <a:latin typeface="Baskerville"/>
                <a:cs typeface="Baskerville"/>
              </a:rPr>
              <a:t>transkulturní</a:t>
            </a:r>
            <a:r>
              <a:rPr lang="cs-CZ" sz="2000" dirty="0" smtClean="0">
                <a:latin typeface="Baskerville"/>
                <a:cs typeface="Baskerville"/>
              </a:rPr>
              <a:t> fenomén (Projekt Pochod 2)</a:t>
            </a:r>
          </a:p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/>
            </a:r>
            <a:br>
              <a:rPr lang="cs-CZ" sz="2000" dirty="0" smtClean="0">
                <a:latin typeface="Baskerville"/>
                <a:cs typeface="Baskerville"/>
              </a:rPr>
            </a:br>
            <a:r>
              <a:rPr lang="cs-CZ" sz="2000" dirty="0" smtClean="0">
                <a:latin typeface="Baskerville"/>
                <a:cs typeface="Baskerville"/>
              </a:rPr>
              <a:t>DU2814 Seminář: Poutnictví a jeho mediace širší veřejnosti (Projekt Pochod 3)</a:t>
            </a:r>
          </a:p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/>
            </a:r>
            <a:br>
              <a:rPr lang="cs-CZ" sz="2000" dirty="0" smtClean="0">
                <a:latin typeface="Baskerville"/>
                <a:cs typeface="Baskerville"/>
              </a:rPr>
            </a:br>
            <a:r>
              <a:rPr lang="cs-CZ" sz="2000" dirty="0" smtClean="0">
                <a:latin typeface="Baskerville"/>
                <a:cs typeface="Baskerville"/>
              </a:rPr>
              <a:t>DU2815 </a:t>
            </a:r>
            <a:r>
              <a:rPr lang="cs-CZ" sz="2000" dirty="0" err="1" smtClean="0">
                <a:latin typeface="Baskerville"/>
                <a:cs typeface="Baskerville"/>
              </a:rPr>
              <a:t>Treasures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  <a:r>
              <a:rPr lang="cs-CZ" sz="2000" dirty="0" err="1" smtClean="0">
                <a:latin typeface="Baskerville"/>
                <a:cs typeface="Baskerville"/>
              </a:rPr>
              <a:t>of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  <a:r>
              <a:rPr lang="cs-CZ" sz="2000" dirty="0" err="1" smtClean="0">
                <a:latin typeface="Baskerville"/>
                <a:cs typeface="Baskerville"/>
              </a:rPr>
              <a:t>Conques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</a:p>
          <a:p>
            <a:pPr marL="0" indent="0">
              <a:buNone/>
            </a:pPr>
            <a:endParaRPr lang="cs-CZ" sz="2000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>DU2828 </a:t>
            </a:r>
            <a:r>
              <a:rPr lang="cs-CZ" sz="2000" strike="sngStrike" dirty="0" err="1" smtClean="0">
                <a:latin typeface="Baskerville"/>
                <a:cs typeface="Baskerville"/>
              </a:rPr>
              <a:t>Pilgrimage</a:t>
            </a:r>
            <a:r>
              <a:rPr lang="cs-CZ" sz="2000" strike="sngStrike" dirty="0" smtClean="0">
                <a:latin typeface="Baskerville"/>
                <a:cs typeface="Baskerville"/>
              </a:rPr>
              <a:t> and </a:t>
            </a:r>
            <a:r>
              <a:rPr lang="cs-CZ" sz="2000" strike="sngStrike" dirty="0" err="1" smtClean="0">
                <a:latin typeface="Baskerville"/>
                <a:cs typeface="Baskerville"/>
              </a:rPr>
              <a:t>Manuscripts</a:t>
            </a:r>
            <a:r>
              <a:rPr lang="cs-CZ" sz="2000" strike="sngStrike" dirty="0" smtClean="0">
                <a:latin typeface="Baskerville"/>
                <a:cs typeface="Baskerville"/>
              </a:rPr>
              <a:t> </a:t>
            </a:r>
            <a:r>
              <a:rPr lang="cs-CZ" sz="2000" dirty="0" smtClean="0">
                <a:latin typeface="Baskerville"/>
                <a:cs typeface="Baskerville"/>
              </a:rPr>
              <a:t>(</a:t>
            </a:r>
            <a:r>
              <a:rPr lang="en-GB" sz="2000" dirty="0" err="1">
                <a:latin typeface="Baskerville"/>
                <a:cs typeface="Baskerville"/>
              </a:rPr>
              <a:t>Klášter</a:t>
            </a:r>
            <a:r>
              <a:rPr lang="en-GB" sz="2000" dirty="0">
                <a:latin typeface="Baskerville"/>
                <a:cs typeface="Baskerville"/>
              </a:rPr>
              <a:t> Saint-</a:t>
            </a:r>
            <a:r>
              <a:rPr lang="en-GB" sz="2000" dirty="0" err="1">
                <a:latin typeface="Baskerville"/>
                <a:cs typeface="Baskerville"/>
              </a:rPr>
              <a:t>Benoît</a:t>
            </a:r>
            <a:r>
              <a:rPr lang="en-GB" sz="2000" dirty="0">
                <a:latin typeface="Baskerville"/>
                <a:cs typeface="Baskerville"/>
              </a:rPr>
              <a:t>-</a:t>
            </a:r>
            <a:r>
              <a:rPr lang="en-GB" sz="2000" dirty="0" err="1">
                <a:latin typeface="Baskerville"/>
                <a:cs typeface="Baskerville"/>
              </a:rPr>
              <a:t>sur</a:t>
            </a:r>
            <a:r>
              <a:rPr lang="en-GB" sz="2000" dirty="0">
                <a:latin typeface="Baskerville"/>
                <a:cs typeface="Baskerville"/>
              </a:rPr>
              <a:t>-</a:t>
            </a:r>
            <a:r>
              <a:rPr lang="en-GB" sz="2000" dirty="0" smtClean="0">
                <a:latin typeface="Baskerville"/>
                <a:cs typeface="Baskerville"/>
              </a:rPr>
              <a:t>Loire)</a:t>
            </a:r>
            <a:endParaRPr lang="cs-CZ" sz="2000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sz="2000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cs-CZ" sz="2000" dirty="0" smtClean="0">
                <a:latin typeface="Baskerville"/>
                <a:cs typeface="Baskerville"/>
              </a:rPr>
              <a:t>DU2816 </a:t>
            </a:r>
            <a:r>
              <a:rPr lang="cs-CZ" sz="2000" dirty="0" err="1" smtClean="0">
                <a:latin typeface="Baskerville"/>
                <a:cs typeface="Baskerville"/>
              </a:rPr>
              <a:t>Treasures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  <a:r>
              <a:rPr lang="cs-CZ" sz="2000" dirty="0" err="1" smtClean="0">
                <a:latin typeface="Baskerville"/>
                <a:cs typeface="Baskerville"/>
              </a:rPr>
              <a:t>of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  <a:r>
              <a:rPr lang="cs-CZ" sz="2000" dirty="0" err="1" smtClean="0">
                <a:latin typeface="Baskerville"/>
                <a:cs typeface="Baskerville"/>
              </a:rPr>
              <a:t>Pilgrim</a:t>
            </a:r>
            <a:r>
              <a:rPr lang="cs-CZ" sz="2000" dirty="0" smtClean="0">
                <a:latin typeface="Baskerville"/>
                <a:cs typeface="Baskerville"/>
              </a:rPr>
              <a:t> </a:t>
            </a:r>
            <a:r>
              <a:rPr lang="cs-CZ" sz="2000" dirty="0" err="1" smtClean="0">
                <a:latin typeface="Baskerville"/>
                <a:cs typeface="Baskerville"/>
              </a:rPr>
              <a:t>Centers</a:t>
            </a:r>
            <a:r>
              <a:rPr lang="cs-CZ" sz="2000" dirty="0" smtClean="0">
                <a:latin typeface="Baskerville"/>
                <a:cs typeface="Baskerville"/>
              </a:rPr>
              <a:t/>
            </a:r>
            <a:br>
              <a:rPr lang="cs-CZ" sz="2000" dirty="0" smtClean="0">
                <a:latin typeface="Baskerville"/>
                <a:cs typeface="Baskerville"/>
              </a:rPr>
            </a:br>
            <a:endParaRPr lang="en-US" sz="2000" dirty="0">
              <a:latin typeface="Baskerville"/>
              <a:cs typeface="Baskerville"/>
            </a:endParaRP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128" y="3653214"/>
            <a:ext cx="4336312" cy="280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4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latin typeface="Baskerville"/>
                <a:cs typeface="Baskerville"/>
              </a:rPr>
              <a:t>Bloková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výuka</a:t>
            </a:r>
            <a:r>
              <a:rPr lang="en-GB" dirty="0" smtClean="0">
                <a:latin typeface="Baskerville"/>
                <a:cs typeface="Baskerville"/>
              </a:rPr>
              <a:t> v </a:t>
            </a:r>
            <a:r>
              <a:rPr lang="en-GB" dirty="0" err="1" smtClean="0">
                <a:latin typeface="Baskerville"/>
                <a:cs typeface="Baskerville"/>
              </a:rPr>
              <a:t>klášterech</a:t>
            </a:r>
            <a:r>
              <a:rPr lang="cs-CZ" dirty="0" smtClean="0">
                <a:latin typeface="Baskerville"/>
                <a:cs typeface="Baskerville"/>
              </a:rPr>
              <a:t/>
            </a:r>
            <a:br>
              <a:rPr lang="cs-CZ" dirty="0" smtClean="0">
                <a:latin typeface="Baskerville"/>
                <a:cs typeface="Baskerville"/>
              </a:rPr>
            </a:b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Baskerville"/>
                <a:cs typeface="Baskerville"/>
              </a:rPr>
              <a:t/>
            </a:r>
            <a:br>
              <a:rPr lang="en-GB" dirty="0" smtClean="0">
                <a:latin typeface="Baskerville"/>
                <a:cs typeface="Baskerville"/>
              </a:rPr>
            </a:br>
            <a:r>
              <a:rPr lang="en-GB" b="1" dirty="0" smtClean="0">
                <a:latin typeface="Baskerville"/>
                <a:cs typeface="Baskerville"/>
              </a:rPr>
              <a:t>DU2815 Treasures of </a:t>
            </a:r>
            <a:r>
              <a:rPr lang="en-GB" b="1" dirty="0" err="1" smtClean="0">
                <a:latin typeface="Baskerville"/>
                <a:cs typeface="Baskerville"/>
              </a:rPr>
              <a:t>Conques</a:t>
            </a:r>
            <a:r>
              <a:rPr lang="en-GB" dirty="0" smtClean="0">
                <a:latin typeface="Baskerville"/>
                <a:cs typeface="Baskerville"/>
              </a:rPr>
              <a:t> – </a:t>
            </a:r>
            <a:r>
              <a:rPr lang="en-GB" strike="sngStrike" dirty="0" smtClean="0">
                <a:latin typeface="Baskerville"/>
                <a:cs typeface="Baskerville"/>
              </a:rPr>
              <a:t>Herbert Kessler </a:t>
            </a:r>
            <a:r>
              <a:rPr lang="en-US" dirty="0" smtClean="0">
                <a:latin typeface="Baskerville"/>
                <a:cs typeface="Baskerville"/>
              </a:rPr>
              <a:t>–</a:t>
            </a:r>
            <a:endParaRPr lang="en-GB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 smtClean="0">
                <a:latin typeface="Baskerville"/>
                <a:cs typeface="Baskerville"/>
              </a:rPr>
              <a:t>Cynthia Hahn – 3. – 7. </a:t>
            </a:r>
            <a:r>
              <a:rPr lang="en-GB" dirty="0" err="1" smtClean="0">
                <a:latin typeface="Baskerville"/>
                <a:cs typeface="Baskerville"/>
              </a:rPr>
              <a:t>dubna</a:t>
            </a:r>
            <a:endParaRPr lang="en-GB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 smtClean="0">
                <a:latin typeface="Baskerville"/>
                <a:cs typeface="Baskerville"/>
              </a:rPr>
              <a:t>(</a:t>
            </a:r>
            <a:r>
              <a:rPr lang="en-GB" dirty="0" err="1" smtClean="0">
                <a:latin typeface="Baskerville"/>
                <a:cs typeface="Baskerville"/>
              </a:rPr>
              <a:t>práci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odevzdat</a:t>
            </a:r>
            <a:r>
              <a:rPr lang="en-GB" dirty="0" smtClean="0">
                <a:latin typeface="Baskerville"/>
                <a:cs typeface="Baskerville"/>
              </a:rPr>
              <a:t> do 15. </a:t>
            </a:r>
            <a:r>
              <a:rPr lang="en-GB" dirty="0" err="1" smtClean="0">
                <a:latin typeface="Baskerville"/>
                <a:cs typeface="Baskerville"/>
              </a:rPr>
              <a:t>května</a:t>
            </a:r>
            <a:r>
              <a:rPr lang="en-GB" dirty="0" smtClean="0">
                <a:latin typeface="Baskerville"/>
                <a:cs typeface="Baskerville"/>
              </a:rPr>
              <a:t>)</a:t>
            </a:r>
            <a:endParaRPr lang="cs-CZ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>
                <a:latin typeface="Baskerville"/>
                <a:cs typeface="Baskerville"/>
              </a:rPr>
              <a:t/>
            </a:r>
            <a:br>
              <a:rPr lang="en-GB" dirty="0">
                <a:latin typeface="Baskerville"/>
                <a:cs typeface="Baskerville"/>
              </a:rPr>
            </a:br>
            <a:r>
              <a:rPr lang="en-GB" b="1" dirty="0">
                <a:latin typeface="Baskerville"/>
                <a:cs typeface="Baskerville"/>
              </a:rPr>
              <a:t>DU2828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strike="sngStrike" dirty="0" smtClean="0">
                <a:latin typeface="Baskerville"/>
                <a:cs typeface="Baskerville"/>
              </a:rPr>
              <a:t>Pilgrimage and Manuscripts </a:t>
            </a:r>
            <a:r>
              <a:rPr lang="en-GB" strike="sngStrike" dirty="0">
                <a:latin typeface="Baskerville"/>
                <a:cs typeface="Baskerville"/>
              </a:rPr>
              <a:t> </a:t>
            </a:r>
            <a:r>
              <a:rPr lang="en-GB" strike="sngStrike" dirty="0" smtClean="0">
                <a:latin typeface="Baskerville"/>
                <a:cs typeface="Baskerville"/>
              </a:rPr>
              <a:t>- Eric Palazzo </a:t>
            </a:r>
            <a:r>
              <a:rPr lang="en-US" dirty="0" smtClean="0">
                <a:latin typeface="Baskerville"/>
                <a:cs typeface="Baskerville"/>
              </a:rPr>
              <a:t>–</a:t>
            </a:r>
            <a:r>
              <a:rPr lang="en-GB" dirty="0" smtClean="0">
                <a:latin typeface="Baskerville"/>
                <a:cs typeface="Baskerville"/>
              </a:rPr>
              <a:t> </a:t>
            </a:r>
          </a:p>
          <a:p>
            <a:pPr marL="0" indent="0">
              <a:buNone/>
            </a:pPr>
            <a:r>
              <a:rPr lang="en-GB" b="1" dirty="0" err="1" smtClean="0">
                <a:latin typeface="Baskerville"/>
                <a:cs typeface="Baskerville"/>
              </a:rPr>
              <a:t>Klášter</a:t>
            </a:r>
            <a:r>
              <a:rPr lang="en-GB" b="1" dirty="0" smtClean="0">
                <a:latin typeface="Baskerville"/>
                <a:cs typeface="Baskerville"/>
              </a:rPr>
              <a:t> </a:t>
            </a:r>
            <a:r>
              <a:rPr lang="en-GB" b="1" dirty="0">
                <a:latin typeface="Baskerville"/>
                <a:cs typeface="Baskerville"/>
              </a:rPr>
              <a:t>Saint-</a:t>
            </a:r>
            <a:r>
              <a:rPr lang="en-GB" b="1" dirty="0" err="1">
                <a:latin typeface="Baskerville"/>
                <a:cs typeface="Baskerville"/>
              </a:rPr>
              <a:t>Benoît</a:t>
            </a:r>
            <a:r>
              <a:rPr lang="en-GB" b="1" dirty="0">
                <a:latin typeface="Baskerville"/>
                <a:cs typeface="Baskerville"/>
              </a:rPr>
              <a:t>-</a:t>
            </a:r>
            <a:r>
              <a:rPr lang="en-GB" b="1" dirty="0" err="1">
                <a:latin typeface="Baskerville"/>
                <a:cs typeface="Baskerville"/>
              </a:rPr>
              <a:t>sur</a:t>
            </a:r>
            <a:r>
              <a:rPr lang="en-GB" b="1" dirty="0">
                <a:latin typeface="Baskerville"/>
                <a:cs typeface="Baskerville"/>
              </a:rPr>
              <a:t>-Loire </a:t>
            </a:r>
            <a:r>
              <a:rPr lang="en-GB" dirty="0">
                <a:latin typeface="Baskerville"/>
                <a:cs typeface="Baskerville"/>
              </a:rPr>
              <a:t>– Cécile </a:t>
            </a:r>
            <a:r>
              <a:rPr lang="en-GB" dirty="0" err="1">
                <a:latin typeface="Baskerville"/>
                <a:cs typeface="Baskerville"/>
              </a:rPr>
              <a:t>Voyer</a:t>
            </a:r>
            <a:r>
              <a:rPr lang="en-GB" dirty="0">
                <a:latin typeface="Baskerville"/>
                <a:cs typeface="Baskerville"/>
              </a:rPr>
              <a:t> – 9. – 12. </a:t>
            </a:r>
            <a:r>
              <a:rPr lang="en-GB" dirty="0" err="1" smtClean="0">
                <a:latin typeface="Baskerville"/>
                <a:cs typeface="Baskerville"/>
              </a:rPr>
              <a:t>května</a:t>
            </a:r>
            <a:r>
              <a:rPr lang="en-GB" dirty="0" smtClean="0">
                <a:latin typeface="Baskerville"/>
                <a:cs typeface="Baskerville"/>
              </a:rPr>
              <a:t> (</a:t>
            </a:r>
            <a:r>
              <a:rPr lang="en-GB" dirty="0" err="1" smtClean="0">
                <a:latin typeface="Baskerville"/>
                <a:cs typeface="Baskerville"/>
              </a:rPr>
              <a:t>práci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odevzdat</a:t>
            </a:r>
            <a:r>
              <a:rPr lang="en-GB" dirty="0" smtClean="0">
                <a:latin typeface="Baskerville"/>
                <a:cs typeface="Baskerville"/>
              </a:rPr>
              <a:t> do 15. </a:t>
            </a:r>
            <a:r>
              <a:rPr lang="en-GB" dirty="0" err="1" smtClean="0">
                <a:latin typeface="Baskerville"/>
                <a:cs typeface="Baskerville"/>
              </a:rPr>
              <a:t>června</a:t>
            </a:r>
            <a:r>
              <a:rPr lang="en-GB" dirty="0" smtClean="0">
                <a:latin typeface="Baskerville"/>
                <a:cs typeface="Baskerville"/>
              </a:rPr>
              <a:t>)</a:t>
            </a:r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b="1" dirty="0" smtClean="0">
                <a:latin typeface="Baskerville"/>
                <a:cs typeface="Baskerville"/>
              </a:rPr>
              <a:t>DU2816 </a:t>
            </a:r>
            <a:r>
              <a:rPr lang="en-GB" b="1" dirty="0">
                <a:latin typeface="Baskerville"/>
                <a:cs typeface="Baskerville"/>
              </a:rPr>
              <a:t>Treasures of Pilgrim </a:t>
            </a:r>
            <a:r>
              <a:rPr lang="en-GB" b="1" dirty="0" err="1">
                <a:latin typeface="Baskerville"/>
                <a:cs typeface="Baskerville"/>
              </a:rPr>
              <a:t>Centers</a:t>
            </a:r>
            <a:r>
              <a:rPr lang="en-GB" b="1" dirty="0">
                <a:latin typeface="Baskerville"/>
                <a:cs typeface="Baskerville"/>
              </a:rPr>
              <a:t> </a:t>
            </a:r>
            <a:r>
              <a:rPr lang="en-GB" dirty="0">
                <a:latin typeface="Baskerville"/>
                <a:cs typeface="Baskerville"/>
              </a:rPr>
              <a:t>– Michele </a:t>
            </a:r>
            <a:r>
              <a:rPr lang="en-GB" dirty="0" err="1">
                <a:latin typeface="Baskerville"/>
                <a:cs typeface="Baskerville"/>
              </a:rPr>
              <a:t>Bacci</a:t>
            </a:r>
            <a:r>
              <a:rPr lang="en-GB" dirty="0">
                <a:latin typeface="Baskerville"/>
                <a:cs typeface="Baskerville"/>
              </a:rPr>
              <a:t> – 19. – 23. </a:t>
            </a:r>
            <a:r>
              <a:rPr lang="en-GB" dirty="0" err="1" smtClean="0">
                <a:latin typeface="Baskerville"/>
                <a:cs typeface="Baskerville"/>
              </a:rPr>
              <a:t>června</a:t>
            </a:r>
            <a:r>
              <a:rPr lang="en-GB" dirty="0" smtClean="0">
                <a:latin typeface="Baskerville"/>
                <a:cs typeface="Baskerville"/>
              </a:rPr>
              <a:t> (</a:t>
            </a:r>
            <a:r>
              <a:rPr lang="en-GB" dirty="0" err="1" smtClean="0">
                <a:latin typeface="Baskerville"/>
                <a:cs typeface="Baskerville"/>
              </a:rPr>
              <a:t>práci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odevzdat</a:t>
            </a:r>
            <a:r>
              <a:rPr lang="en-GB" dirty="0" smtClean="0">
                <a:latin typeface="Baskerville"/>
                <a:cs typeface="Baskerville"/>
              </a:rPr>
              <a:t> do 15. </a:t>
            </a:r>
            <a:r>
              <a:rPr lang="en-GB" dirty="0" err="1" smtClean="0">
                <a:latin typeface="Baskerville"/>
                <a:cs typeface="Baskerville"/>
              </a:rPr>
              <a:t>srpna</a:t>
            </a:r>
            <a:r>
              <a:rPr lang="en-GB" dirty="0" smtClean="0">
                <a:latin typeface="Baskerville"/>
                <a:cs typeface="Baskerville"/>
              </a:rPr>
              <a:t>)</a:t>
            </a:r>
            <a:endParaRPr lang="cs-CZ" dirty="0">
              <a:latin typeface="Baskerville"/>
              <a:cs typeface="Baskerville"/>
            </a:endParaRPr>
          </a:p>
          <a:p>
            <a:endParaRPr lang="cs-CZ" dirty="0">
              <a:latin typeface="Baskerville"/>
              <a:cs typeface="Baskerville"/>
            </a:endParaRPr>
          </a:p>
          <a:p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 err="1" smtClean="0">
                <a:latin typeface="Baskerville"/>
                <a:cs typeface="Baskerville"/>
              </a:rPr>
              <a:t>Ukončení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US" dirty="0" smtClean="0">
                <a:latin typeface="Baskerville"/>
                <a:cs typeface="Baskerville"/>
              </a:rPr>
              <a:t>–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vlastní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reflexe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na</a:t>
            </a:r>
            <a:r>
              <a:rPr lang="en-GB" dirty="0" smtClean="0">
                <a:latin typeface="Baskerville"/>
                <a:cs typeface="Baskerville"/>
              </a:rPr>
              <a:t> 3 NS </a:t>
            </a:r>
            <a:r>
              <a:rPr lang="en-US" dirty="0" smtClean="0">
                <a:latin typeface="Baskerville"/>
                <a:cs typeface="Baskerville"/>
              </a:rPr>
              <a:t>–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shrnutí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jednotlivých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dnů</a:t>
            </a:r>
            <a:r>
              <a:rPr lang="en-GB" dirty="0" smtClean="0">
                <a:latin typeface="Baskerville"/>
                <a:cs typeface="Baskerville"/>
              </a:rPr>
              <a:t> a </a:t>
            </a:r>
            <a:r>
              <a:rPr lang="en-GB" dirty="0" err="1" smtClean="0">
                <a:latin typeface="Baskerville"/>
                <a:cs typeface="Baskerville"/>
              </a:rPr>
              <a:t>vlastní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zamyšlení</a:t>
            </a:r>
            <a:r>
              <a:rPr lang="en-GB" dirty="0" smtClean="0">
                <a:latin typeface="Baskerville"/>
                <a:cs typeface="Baskerville"/>
              </a:rPr>
              <a:t> se </a:t>
            </a:r>
            <a:r>
              <a:rPr lang="en-GB" dirty="0" err="1" smtClean="0">
                <a:latin typeface="Baskerville"/>
                <a:cs typeface="Baskerville"/>
              </a:rPr>
              <a:t>na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cíly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výuky</a:t>
            </a:r>
            <a:r>
              <a:rPr lang="en-GB" dirty="0" smtClean="0">
                <a:latin typeface="Baskerville"/>
                <a:cs typeface="Baskerville"/>
              </a:rPr>
              <a:t> (pro </a:t>
            </a:r>
            <a:r>
              <a:rPr lang="en-GB" dirty="0" err="1" smtClean="0">
                <a:latin typeface="Baskerville"/>
                <a:cs typeface="Baskerville"/>
              </a:rPr>
              <a:t>každý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předmět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zvláš</a:t>
            </a:r>
            <a:r>
              <a:rPr lang="en-GB" dirty="0" err="1" smtClean="0">
                <a:latin typeface="Baskerville"/>
                <a:cs typeface="Baskerville"/>
              </a:rPr>
              <a:t>ť</a:t>
            </a:r>
            <a:r>
              <a:rPr lang="en-GB" dirty="0" smtClean="0">
                <a:latin typeface="Baskerville"/>
                <a:cs typeface="Baskerville"/>
              </a:rPr>
              <a:t>)</a:t>
            </a:r>
            <a:endParaRPr lang="en-GB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 smtClean="0">
                <a:latin typeface="Baskerville"/>
                <a:cs typeface="Baskerville"/>
              </a:rPr>
              <a:t>Streaming </a:t>
            </a:r>
            <a:r>
              <a:rPr lang="en-GB" dirty="0" err="1">
                <a:latin typeface="Baskerville"/>
                <a:cs typeface="Baskerville"/>
              </a:rPr>
              <a:t>i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záznam</a:t>
            </a:r>
            <a:r>
              <a:rPr lang="en-GB" dirty="0">
                <a:latin typeface="Baskerville"/>
                <a:cs typeface="Baskerville"/>
              </a:rPr>
              <a:t>, </a:t>
            </a:r>
            <a:r>
              <a:rPr lang="en-GB" dirty="0" err="1">
                <a:latin typeface="Baskerville"/>
                <a:cs typeface="Baskerville"/>
              </a:rPr>
              <a:t>otázky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pomocí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chatu</a:t>
            </a:r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endParaRPr lang="en-US" dirty="0">
              <a:latin typeface="Baskerville"/>
              <a:cs typeface="Baskerville"/>
            </a:endParaRP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165" y="926385"/>
            <a:ext cx="2729835" cy="176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98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8994" y="274638"/>
            <a:ext cx="3347805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400" dirty="0" smtClean="0">
                <a:latin typeface="Baskerville"/>
                <a:cs typeface="Baskerville"/>
              </a:rPr>
              <a:t>DU2812 </a:t>
            </a:r>
            <a:r>
              <a:rPr lang="en-GB" sz="2400" dirty="0" err="1" smtClean="0">
                <a:latin typeface="Baskerville"/>
                <a:cs typeface="Baskerville"/>
              </a:rPr>
              <a:t>Seminář</a:t>
            </a:r>
            <a:r>
              <a:rPr lang="en-GB" sz="2400" dirty="0" smtClean="0">
                <a:latin typeface="Baskerville"/>
                <a:cs typeface="Baskerville"/>
              </a:rPr>
              <a:t>: Na </a:t>
            </a:r>
            <a:r>
              <a:rPr lang="en-GB" sz="2400" dirty="0" err="1" smtClean="0">
                <a:latin typeface="Baskerville"/>
                <a:cs typeface="Baskerville"/>
              </a:rPr>
              <a:t>pouti</a:t>
            </a:r>
            <a:r>
              <a:rPr lang="en-GB" sz="2400" dirty="0" smtClean="0">
                <a:latin typeface="Baskerville"/>
                <a:cs typeface="Baskerville"/>
              </a:rPr>
              <a:t> k </a:t>
            </a:r>
            <a:r>
              <a:rPr lang="en-GB" sz="2400" dirty="0" err="1" smtClean="0">
                <a:latin typeface="Baskerville"/>
                <a:cs typeface="Baskerville"/>
              </a:rPr>
              <a:t>hoře</a:t>
            </a:r>
            <a:r>
              <a:rPr lang="en-GB" sz="2400" dirty="0" smtClean="0">
                <a:latin typeface="Baskerville"/>
                <a:cs typeface="Baskerville"/>
              </a:rPr>
              <a:t> </a:t>
            </a:r>
            <a:r>
              <a:rPr lang="en-GB" sz="2400" dirty="0" err="1" smtClean="0">
                <a:latin typeface="Baskerville"/>
                <a:cs typeface="Baskerville"/>
              </a:rPr>
              <a:t>Svatého</a:t>
            </a:r>
            <a:r>
              <a:rPr lang="en-GB" sz="2400" dirty="0" smtClean="0">
                <a:latin typeface="Baskerville"/>
                <a:cs typeface="Baskerville"/>
              </a:rPr>
              <a:t> Michaela </a:t>
            </a:r>
          </a:p>
          <a:p>
            <a:pPr marL="0" indent="0" algn="ctr">
              <a:buNone/>
            </a:pPr>
            <a:r>
              <a:rPr lang="en-GB" sz="2400" dirty="0" smtClean="0">
                <a:latin typeface="Baskerville"/>
                <a:cs typeface="Baskerville"/>
              </a:rPr>
              <a:t>(</a:t>
            </a:r>
            <a:r>
              <a:rPr lang="en-GB" sz="2400" dirty="0" err="1" smtClean="0">
                <a:latin typeface="Baskerville"/>
                <a:cs typeface="Baskerville"/>
              </a:rPr>
              <a:t>Projekt</a:t>
            </a:r>
            <a:r>
              <a:rPr lang="en-GB" sz="2400" dirty="0" smtClean="0">
                <a:latin typeface="Baskerville"/>
                <a:cs typeface="Baskerville"/>
              </a:rPr>
              <a:t> </a:t>
            </a:r>
            <a:r>
              <a:rPr lang="en-GB" sz="2400" dirty="0" err="1" smtClean="0">
                <a:latin typeface="Baskerville"/>
                <a:cs typeface="Baskerville"/>
              </a:rPr>
              <a:t>Pochod</a:t>
            </a:r>
            <a:r>
              <a:rPr lang="en-GB" sz="2400" dirty="0" smtClean="0">
                <a:latin typeface="Baskerville"/>
                <a:cs typeface="Baskerville"/>
              </a:rPr>
              <a:t> 1)</a:t>
            </a:r>
            <a:endParaRPr lang="cs-CZ" sz="2400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endParaRPr lang="cs-CZ" dirty="0">
              <a:latin typeface="Baskerville"/>
              <a:cs typeface="Baskerville"/>
            </a:endParaRPr>
          </a:p>
          <a:p>
            <a:r>
              <a:rPr lang="en-GB" sz="2000" dirty="0" err="1">
                <a:latin typeface="Baskerville"/>
                <a:cs typeface="Baskerville"/>
              </a:rPr>
              <a:t>V</a:t>
            </a:r>
            <a:r>
              <a:rPr lang="en-GB" sz="2000" dirty="0" err="1" smtClean="0">
                <a:latin typeface="Baskerville"/>
                <a:cs typeface="Baskerville"/>
              </a:rPr>
              <a:t>ybrané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en-GB" sz="2000" dirty="0" err="1">
                <a:latin typeface="Baskerville"/>
                <a:cs typeface="Baskerville"/>
              </a:rPr>
              <a:t>téma</a:t>
            </a:r>
            <a:r>
              <a:rPr lang="en-GB" sz="2000" dirty="0">
                <a:latin typeface="Baskerville"/>
                <a:cs typeface="Baskerville"/>
              </a:rPr>
              <a:t>  z </a:t>
            </a:r>
            <a:r>
              <a:rPr lang="en-GB" sz="2000" dirty="0" err="1" smtClean="0">
                <a:latin typeface="Baskerville"/>
                <a:cs typeface="Baskerville"/>
              </a:rPr>
              <a:t>itineráře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en-US" sz="2000" dirty="0" smtClean="0">
                <a:latin typeface="Baskerville"/>
                <a:cs typeface="Baskerville"/>
              </a:rPr>
              <a:t>–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cs-CZ" sz="2000" dirty="0" smtClean="0">
                <a:latin typeface="Baskerville"/>
                <a:cs typeface="Baskerville"/>
              </a:rPr>
              <a:t>zapisování témat v </a:t>
            </a:r>
            <a:r>
              <a:rPr lang="cs-CZ" sz="2000" dirty="0" err="1" smtClean="0">
                <a:latin typeface="Baskerville"/>
                <a:cs typeface="Baskerville"/>
              </a:rPr>
              <a:t>isu</a:t>
            </a:r>
            <a:endParaRPr lang="cs-CZ" sz="2000" dirty="0">
              <a:latin typeface="Baskerville"/>
              <a:cs typeface="Baskerville"/>
            </a:endParaRPr>
          </a:p>
          <a:p>
            <a:r>
              <a:rPr lang="en-US" sz="2000" dirty="0" smtClean="0">
                <a:latin typeface="Baskerville"/>
                <a:cs typeface="Baskerville"/>
              </a:rPr>
              <a:t>D</a:t>
            </a:r>
            <a:r>
              <a:rPr lang="en-GB" sz="2000" dirty="0" smtClean="0">
                <a:latin typeface="Baskerville"/>
                <a:cs typeface="Baskerville"/>
              </a:rPr>
              <a:t>o 31. </a:t>
            </a:r>
            <a:r>
              <a:rPr lang="en-GB" sz="2000" dirty="0" err="1" smtClean="0">
                <a:latin typeface="Baskerville"/>
                <a:cs typeface="Baskerville"/>
              </a:rPr>
              <a:t>dubna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en-GB" sz="2000" dirty="0" err="1">
                <a:latin typeface="Baskerville"/>
                <a:cs typeface="Baskerville"/>
              </a:rPr>
              <a:t>koncept</a:t>
            </a:r>
            <a:r>
              <a:rPr lang="en-GB" sz="2000" dirty="0">
                <a:latin typeface="Baskerville"/>
                <a:cs typeface="Baskerville"/>
              </a:rPr>
              <a:t> a </a:t>
            </a:r>
            <a:r>
              <a:rPr lang="en-GB" sz="2000" dirty="0" err="1">
                <a:latin typeface="Baskerville"/>
                <a:cs typeface="Baskerville"/>
              </a:rPr>
              <a:t>bibliografie</a:t>
            </a:r>
            <a:endParaRPr lang="cs-CZ" sz="2000" dirty="0">
              <a:latin typeface="Baskerville"/>
              <a:cs typeface="Baskerville"/>
            </a:endParaRPr>
          </a:p>
          <a:p>
            <a:r>
              <a:rPr lang="en-US" sz="2000" dirty="0" smtClean="0">
                <a:latin typeface="Baskerville"/>
                <a:cs typeface="Baskerville"/>
              </a:rPr>
              <a:t>D</a:t>
            </a:r>
            <a:r>
              <a:rPr lang="en-GB" sz="2000" dirty="0" smtClean="0">
                <a:latin typeface="Baskerville"/>
                <a:cs typeface="Baskerville"/>
              </a:rPr>
              <a:t>o 30. </a:t>
            </a:r>
            <a:r>
              <a:rPr lang="en-GB" sz="2000" dirty="0" err="1" smtClean="0">
                <a:latin typeface="Baskerville"/>
                <a:cs typeface="Baskerville"/>
              </a:rPr>
              <a:t>června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en-GB" sz="2000" dirty="0">
                <a:latin typeface="Baskerville"/>
                <a:cs typeface="Baskerville"/>
              </a:rPr>
              <a:t>7 </a:t>
            </a:r>
            <a:r>
              <a:rPr lang="en-GB" sz="2000" dirty="0" smtClean="0">
                <a:latin typeface="Baskerville"/>
                <a:cs typeface="Baskerville"/>
              </a:rPr>
              <a:t>NS </a:t>
            </a:r>
            <a:r>
              <a:rPr lang="en-GB" sz="2000" dirty="0" err="1" smtClean="0">
                <a:latin typeface="Baskerville"/>
                <a:cs typeface="Baskerville"/>
              </a:rPr>
              <a:t>vědeckého</a:t>
            </a:r>
            <a:r>
              <a:rPr lang="en-GB" sz="2000" dirty="0" smtClean="0">
                <a:latin typeface="Baskerville"/>
                <a:cs typeface="Baskerville"/>
              </a:rPr>
              <a:t> </a:t>
            </a:r>
            <a:r>
              <a:rPr lang="en-GB" sz="2000" dirty="0" err="1" smtClean="0">
                <a:latin typeface="Baskerville"/>
                <a:cs typeface="Baskerville"/>
              </a:rPr>
              <a:t>pojednání</a:t>
            </a:r>
            <a:endParaRPr lang="cs-CZ" sz="2000" dirty="0">
              <a:latin typeface="Baskerville"/>
              <a:cs typeface="Baskerville"/>
            </a:endParaRPr>
          </a:p>
          <a:p>
            <a:endParaRPr lang="en-US" dirty="0">
              <a:latin typeface="Baskerville"/>
              <a:cs typeface="Baskerville"/>
            </a:endParaRP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882" y="2821244"/>
            <a:ext cx="3245118" cy="210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1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149"/>
            <a:ext cx="8229600" cy="982284"/>
          </a:xfrm>
        </p:spPr>
        <p:txBody>
          <a:bodyPr>
            <a:noAutofit/>
          </a:bodyPr>
          <a:lstStyle/>
          <a:p>
            <a:pPr marL="0" indent="0"/>
            <a:r>
              <a:rPr lang="en-GB" sz="2800" dirty="0" smtClean="0">
                <a:latin typeface="Baskerville"/>
                <a:cs typeface="Baskerville"/>
              </a:rPr>
              <a:t>DU2813 </a:t>
            </a:r>
            <a:r>
              <a:rPr lang="en-GB" sz="2800" dirty="0" err="1" smtClean="0">
                <a:latin typeface="Baskerville"/>
                <a:cs typeface="Baskerville"/>
              </a:rPr>
              <a:t>Seminář</a:t>
            </a:r>
            <a:r>
              <a:rPr lang="en-GB" sz="2800" dirty="0" smtClean="0">
                <a:latin typeface="Baskerville"/>
                <a:cs typeface="Baskerville"/>
              </a:rPr>
              <a:t>: </a:t>
            </a:r>
            <a:r>
              <a:rPr lang="en-GB" sz="2800" dirty="0" err="1" smtClean="0">
                <a:latin typeface="Baskerville"/>
                <a:cs typeface="Baskerville"/>
              </a:rPr>
              <a:t>Poutnictví</a:t>
            </a:r>
            <a:r>
              <a:rPr lang="en-GB" sz="2800" dirty="0" smtClean="0">
                <a:latin typeface="Baskerville"/>
                <a:cs typeface="Baskerville"/>
              </a:rPr>
              <a:t> </a:t>
            </a:r>
            <a:r>
              <a:rPr lang="en-GB" sz="2800" dirty="0" err="1" smtClean="0">
                <a:latin typeface="Baskerville"/>
                <a:cs typeface="Baskerville"/>
              </a:rPr>
              <a:t>jako</a:t>
            </a:r>
            <a:r>
              <a:rPr lang="en-GB" sz="2800" dirty="0" smtClean="0">
                <a:latin typeface="Baskerville"/>
                <a:cs typeface="Baskerville"/>
              </a:rPr>
              <a:t> </a:t>
            </a:r>
            <a:r>
              <a:rPr lang="en-GB" sz="2800" dirty="0" err="1" smtClean="0">
                <a:latin typeface="Baskerville"/>
                <a:cs typeface="Baskerville"/>
              </a:rPr>
              <a:t>transkulturní</a:t>
            </a:r>
            <a:r>
              <a:rPr lang="en-GB" sz="2800" dirty="0" smtClean="0">
                <a:latin typeface="Baskerville"/>
                <a:cs typeface="Baskerville"/>
              </a:rPr>
              <a:t> </a:t>
            </a:r>
            <a:r>
              <a:rPr lang="en-GB" sz="2800" dirty="0" err="1" smtClean="0">
                <a:latin typeface="Baskerville"/>
                <a:cs typeface="Baskerville"/>
              </a:rPr>
              <a:t>fenomén</a:t>
            </a:r>
            <a:r>
              <a:rPr lang="en-GB" sz="2800" dirty="0" smtClean="0">
                <a:latin typeface="Baskerville"/>
                <a:cs typeface="Baskerville"/>
              </a:rPr>
              <a:t> (</a:t>
            </a:r>
            <a:r>
              <a:rPr lang="en-GB" sz="2800" dirty="0" err="1" smtClean="0">
                <a:latin typeface="Baskerville"/>
                <a:cs typeface="Baskerville"/>
              </a:rPr>
              <a:t>Projekt</a:t>
            </a:r>
            <a:r>
              <a:rPr lang="en-GB" sz="2800" dirty="0" smtClean="0">
                <a:latin typeface="Baskerville"/>
                <a:cs typeface="Baskerville"/>
              </a:rPr>
              <a:t> </a:t>
            </a:r>
            <a:r>
              <a:rPr lang="en-GB" sz="2800" dirty="0" err="1" smtClean="0">
                <a:latin typeface="Baskerville"/>
                <a:cs typeface="Baskerville"/>
              </a:rPr>
              <a:t>Pochod</a:t>
            </a:r>
            <a:r>
              <a:rPr lang="en-GB" sz="2800" dirty="0" smtClean="0">
                <a:latin typeface="Baskerville"/>
                <a:cs typeface="Baskerville"/>
              </a:rPr>
              <a:t> 2) </a:t>
            </a:r>
            <a:br>
              <a:rPr lang="en-GB" sz="2800" dirty="0" smtClean="0">
                <a:latin typeface="Baskerville"/>
                <a:cs typeface="Baskerville"/>
              </a:rPr>
            </a:br>
            <a:r>
              <a:rPr lang="en-GB" sz="2800" dirty="0" smtClean="0">
                <a:latin typeface="Baskerville"/>
                <a:cs typeface="Baskerville"/>
              </a:rPr>
              <a:t/>
            </a:r>
            <a:br>
              <a:rPr lang="en-GB" sz="2800" dirty="0" smtClean="0">
                <a:latin typeface="Baskerville"/>
                <a:cs typeface="Baskerville"/>
              </a:rPr>
            </a:br>
            <a:r>
              <a:rPr lang="en-GB" sz="2000" dirty="0" smtClean="0">
                <a:latin typeface="Baskerville"/>
                <a:cs typeface="Baskerville"/>
              </a:rPr>
              <a:t>(v</a:t>
            </a:r>
            <a:r>
              <a:rPr lang="cs-CZ" sz="2800" dirty="0" smtClean="0">
                <a:latin typeface="Baskerville"/>
                <a:cs typeface="Baskerville"/>
              </a:rPr>
              <a:t/>
            </a:r>
            <a:br>
              <a:rPr lang="cs-CZ" sz="2800" dirty="0" smtClean="0">
                <a:latin typeface="Baskerville"/>
                <a:cs typeface="Baskerville"/>
              </a:rPr>
            </a:br>
            <a:endParaRPr lang="en-US" sz="2800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9475"/>
            <a:ext cx="8229600" cy="47085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err="1" smtClean="0">
                <a:latin typeface="Baskerville"/>
                <a:cs typeface="Baskerville"/>
              </a:rPr>
              <a:t>Veřejné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přednášky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hostů</a:t>
            </a:r>
            <a:r>
              <a:rPr lang="en-GB" dirty="0">
                <a:latin typeface="Baskerville"/>
                <a:cs typeface="Baskerville"/>
              </a:rPr>
              <a:t> v </a:t>
            </a:r>
            <a:r>
              <a:rPr lang="en-GB" dirty="0" err="1">
                <a:latin typeface="Baskerville"/>
                <a:cs typeface="Baskerville"/>
              </a:rPr>
              <a:t>klášterech</a:t>
            </a:r>
            <a:r>
              <a:rPr lang="en-GB" dirty="0">
                <a:latin typeface="Baskerville"/>
                <a:cs typeface="Baskerville"/>
              </a:rPr>
              <a:t>:</a:t>
            </a:r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>
                <a:latin typeface="Baskerville"/>
                <a:cs typeface="Baskerville"/>
              </a:rPr>
              <a:t> 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>
                <a:latin typeface="Baskerville"/>
                <a:cs typeface="Baskerville"/>
              </a:rPr>
              <a:t>Hans Belting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>
                <a:latin typeface="Baskerville"/>
                <a:cs typeface="Baskerville"/>
              </a:rPr>
              <a:t>Martin </a:t>
            </a:r>
            <a:r>
              <a:rPr lang="en-GB" dirty="0" err="1">
                <a:latin typeface="Baskerville"/>
                <a:cs typeface="Baskerville"/>
              </a:rPr>
              <a:t>Treml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>
                <a:latin typeface="Baskerville"/>
                <a:cs typeface="Baskerville"/>
              </a:rPr>
              <a:t>Stefano </a:t>
            </a:r>
            <a:r>
              <a:rPr lang="en-GB" dirty="0" err="1">
                <a:latin typeface="Baskerville"/>
                <a:cs typeface="Baskerville"/>
              </a:rPr>
              <a:t>D’Ovidio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>
                <a:latin typeface="Baskerville"/>
                <a:cs typeface="Baskerville"/>
              </a:rPr>
              <a:t>Francesco </a:t>
            </a:r>
            <a:r>
              <a:rPr lang="en-GB" dirty="0" err="1">
                <a:latin typeface="Baskerville"/>
                <a:cs typeface="Baskerville"/>
              </a:rPr>
              <a:t>Gangemi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 err="1">
                <a:latin typeface="Baskerville"/>
                <a:cs typeface="Baskerville"/>
              </a:rPr>
              <a:t>Tanja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Michalsky</a:t>
            </a:r>
            <a:endParaRPr lang="en-GB" dirty="0" smtClean="0">
              <a:latin typeface="Baskerville"/>
              <a:cs typeface="Baskerville"/>
            </a:endParaRPr>
          </a:p>
          <a:p>
            <a:r>
              <a:rPr lang="en-GB" dirty="0" smtClean="0">
                <a:latin typeface="Baskerville"/>
                <a:cs typeface="Baskerville"/>
              </a:rPr>
              <a:t>Irene </a:t>
            </a:r>
            <a:r>
              <a:rPr lang="en-GB" dirty="0" err="1" smtClean="0">
                <a:latin typeface="Baskerville"/>
                <a:cs typeface="Baskerville"/>
              </a:rPr>
              <a:t>Quadri</a:t>
            </a:r>
            <a:endParaRPr lang="en-GB" dirty="0" smtClean="0">
              <a:latin typeface="Baskerville"/>
              <a:cs typeface="Baskerville"/>
            </a:endParaRPr>
          </a:p>
          <a:p>
            <a:r>
              <a:rPr lang="en-GB" dirty="0" err="1" smtClean="0">
                <a:latin typeface="Baskerville"/>
                <a:cs typeface="Baskerville"/>
              </a:rPr>
              <a:t>Sible</a:t>
            </a:r>
            <a:r>
              <a:rPr lang="en-GB" dirty="0" smtClean="0">
                <a:latin typeface="Baskerville"/>
                <a:cs typeface="Baskerville"/>
              </a:rPr>
              <a:t> de </a:t>
            </a:r>
            <a:r>
              <a:rPr lang="en-GB" dirty="0" err="1" smtClean="0">
                <a:latin typeface="Baskerville"/>
                <a:cs typeface="Baskerville"/>
              </a:rPr>
              <a:t>Blaauw</a:t>
            </a:r>
            <a:endParaRPr lang="cs-CZ" dirty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>
                <a:latin typeface="Baskerville"/>
                <a:cs typeface="Baskerville"/>
              </a:rPr>
              <a:t> 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 err="1">
                <a:latin typeface="Baskerville"/>
                <a:cs typeface="Baskerville"/>
              </a:rPr>
              <a:t>Témata</a:t>
            </a:r>
            <a:r>
              <a:rPr lang="en-GB" dirty="0">
                <a:latin typeface="Baskerville"/>
                <a:cs typeface="Baskerville"/>
              </a:rPr>
              <a:t>: </a:t>
            </a:r>
            <a:r>
              <a:rPr lang="en-GB" dirty="0" err="1">
                <a:latin typeface="Baskerville"/>
                <a:cs typeface="Baskerville"/>
              </a:rPr>
              <a:t>Portál</a:t>
            </a:r>
            <a:r>
              <a:rPr lang="en-GB" dirty="0">
                <a:latin typeface="Baskerville"/>
                <a:cs typeface="Baskerville"/>
              </a:rPr>
              <a:t> v </a:t>
            </a:r>
            <a:r>
              <a:rPr lang="en-GB" dirty="0" err="1">
                <a:latin typeface="Baskerville"/>
                <a:cs typeface="Baskerville"/>
              </a:rPr>
              <a:t>Conques</a:t>
            </a:r>
            <a:r>
              <a:rPr lang="en-GB" dirty="0">
                <a:latin typeface="Baskerville"/>
                <a:cs typeface="Baskerville"/>
              </a:rPr>
              <a:t>; </a:t>
            </a:r>
            <a:r>
              <a:rPr lang="en-GB" dirty="0" err="1">
                <a:latin typeface="Baskerville"/>
                <a:cs typeface="Baskerville"/>
              </a:rPr>
              <a:t>Ikonická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přítomnost</a:t>
            </a:r>
            <a:r>
              <a:rPr lang="en-GB" dirty="0">
                <a:latin typeface="Baskerville"/>
                <a:cs typeface="Baskerville"/>
              </a:rPr>
              <a:t>; </a:t>
            </a:r>
            <a:r>
              <a:rPr lang="en-GB" dirty="0" err="1">
                <a:latin typeface="Baskerville"/>
                <a:cs typeface="Baskerville"/>
              </a:rPr>
              <a:t>Mapy</a:t>
            </a:r>
            <a:r>
              <a:rPr lang="en-GB" dirty="0">
                <a:latin typeface="Baskerville"/>
                <a:cs typeface="Baskerville"/>
              </a:rPr>
              <a:t> a </a:t>
            </a:r>
            <a:r>
              <a:rPr lang="en-GB" dirty="0" err="1">
                <a:latin typeface="Baskerville"/>
                <a:cs typeface="Baskerville"/>
              </a:rPr>
              <a:t>itineráře</a:t>
            </a:r>
            <a:r>
              <a:rPr lang="en-GB" dirty="0">
                <a:latin typeface="Baskerville"/>
                <a:cs typeface="Baskerville"/>
              </a:rPr>
              <a:t>; </a:t>
            </a:r>
            <a:r>
              <a:rPr lang="en-GB" dirty="0" err="1">
                <a:latin typeface="Baskerville"/>
                <a:cs typeface="Baskerville"/>
              </a:rPr>
              <a:t>židovské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poutě</a:t>
            </a:r>
            <a:r>
              <a:rPr lang="en-GB" dirty="0">
                <a:latin typeface="Baskerville"/>
                <a:cs typeface="Baskerville"/>
              </a:rPr>
              <a:t> do </a:t>
            </a:r>
            <a:r>
              <a:rPr lang="en-GB" dirty="0" err="1">
                <a:latin typeface="Baskerville"/>
                <a:cs typeface="Baskerville"/>
              </a:rPr>
              <a:t>Svaté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Země</a:t>
            </a:r>
            <a:r>
              <a:rPr lang="en-GB" dirty="0">
                <a:latin typeface="Baskerville"/>
                <a:cs typeface="Baskerville"/>
              </a:rPr>
              <a:t>; </a:t>
            </a:r>
            <a:r>
              <a:rPr lang="en-GB" dirty="0" err="1">
                <a:latin typeface="Baskerville"/>
                <a:cs typeface="Baskerville"/>
              </a:rPr>
              <a:t>Poutě</a:t>
            </a:r>
            <a:r>
              <a:rPr lang="en-GB" dirty="0">
                <a:latin typeface="Baskerville"/>
                <a:cs typeface="Baskerville"/>
              </a:rPr>
              <a:t> k </a:t>
            </a:r>
            <a:r>
              <a:rPr lang="en-GB" dirty="0" err="1">
                <a:latin typeface="Baskerville"/>
                <a:cs typeface="Baskerville"/>
              </a:rPr>
              <a:t>Svatému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Michealu</a:t>
            </a:r>
            <a:r>
              <a:rPr lang="en-GB" dirty="0">
                <a:latin typeface="Baskerville"/>
                <a:cs typeface="Baskerville"/>
              </a:rPr>
              <a:t> v </a:t>
            </a:r>
            <a:r>
              <a:rPr lang="en-GB" dirty="0" err="1" smtClean="0">
                <a:latin typeface="Baskerville"/>
                <a:cs typeface="Baskerville"/>
              </a:rPr>
              <a:t>Garganu</a:t>
            </a:r>
            <a:r>
              <a:rPr lang="en-US" dirty="0" smtClean="0">
                <a:latin typeface="Baskerville"/>
                <a:cs typeface="Baskerville"/>
              </a:rPr>
              <a:t>……</a:t>
            </a:r>
            <a:endParaRPr lang="cs-CZ" dirty="0">
              <a:latin typeface="Baskerville"/>
              <a:cs typeface="Baskerville"/>
            </a:endParaRPr>
          </a:p>
          <a:p>
            <a:endParaRPr lang="cs-CZ" dirty="0">
              <a:latin typeface="Baskerville"/>
              <a:cs typeface="Baskerville"/>
            </a:endParaRPr>
          </a:p>
          <a:p>
            <a:r>
              <a:rPr lang="en-GB" dirty="0" err="1">
                <a:latin typeface="Baskerville"/>
                <a:cs typeface="Baskerville"/>
              </a:rPr>
              <a:t>Obecně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téma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pohybu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ve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středověku</a:t>
            </a:r>
            <a:endParaRPr lang="cs-CZ" dirty="0">
              <a:latin typeface="Baskerville"/>
              <a:cs typeface="Baskerville"/>
            </a:endParaRPr>
          </a:p>
          <a:p>
            <a:r>
              <a:rPr lang="en-GB" dirty="0" smtClean="0">
                <a:latin typeface="Baskerville"/>
                <a:cs typeface="Baskerville"/>
              </a:rPr>
              <a:t>7NS </a:t>
            </a:r>
            <a:r>
              <a:rPr lang="en-GB" dirty="0" err="1" smtClean="0">
                <a:latin typeface="Baskerville"/>
                <a:cs typeface="Baskerville"/>
              </a:rPr>
              <a:t>textu</a:t>
            </a:r>
            <a:r>
              <a:rPr lang="en-GB" dirty="0" smtClean="0">
                <a:latin typeface="Baskerville"/>
                <a:cs typeface="Baskerville"/>
              </a:rPr>
              <a:t>, </a:t>
            </a:r>
            <a:r>
              <a:rPr lang="en-GB" dirty="0" err="1" smtClean="0">
                <a:latin typeface="Baskerville"/>
                <a:cs typeface="Baskerville"/>
              </a:rPr>
              <a:t>který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bude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pojednávat</a:t>
            </a:r>
            <a:r>
              <a:rPr lang="en-GB" dirty="0" smtClean="0">
                <a:latin typeface="Baskerville"/>
                <a:cs typeface="Baskerville"/>
              </a:rPr>
              <a:t> o </a:t>
            </a:r>
            <a:r>
              <a:rPr lang="en-GB" dirty="0" err="1" smtClean="0">
                <a:latin typeface="Baskerville"/>
                <a:cs typeface="Baskerville"/>
              </a:rPr>
              <a:t>putnickém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fenoménu</a:t>
            </a:r>
            <a:r>
              <a:rPr lang="en-GB" dirty="0" smtClean="0">
                <a:latin typeface="Baskerville"/>
                <a:cs typeface="Baskerville"/>
              </a:rPr>
              <a:t> a “</a:t>
            </a:r>
            <a:r>
              <a:rPr lang="en-GB" dirty="0" err="1" smtClean="0">
                <a:latin typeface="Baskerville"/>
                <a:cs typeface="Baskerville"/>
              </a:rPr>
              <a:t>pohybu</a:t>
            </a:r>
            <a:r>
              <a:rPr lang="en-GB" dirty="0" smtClean="0">
                <a:latin typeface="Baskerville"/>
                <a:cs typeface="Baskerville"/>
              </a:rPr>
              <a:t>” (</a:t>
            </a:r>
            <a:r>
              <a:rPr lang="en-GB" dirty="0" err="1" smtClean="0">
                <a:latin typeface="Baskerville"/>
                <a:cs typeface="Baskerville"/>
              </a:rPr>
              <a:t>lidí</a:t>
            </a:r>
            <a:r>
              <a:rPr lang="en-GB" dirty="0" smtClean="0">
                <a:latin typeface="Baskerville"/>
                <a:cs typeface="Baskerville"/>
              </a:rPr>
              <a:t>, </a:t>
            </a:r>
            <a:r>
              <a:rPr lang="en-GB" dirty="0" err="1" smtClean="0">
                <a:latin typeface="Baskerville"/>
                <a:cs typeface="Baskerville"/>
              </a:rPr>
              <a:t>objektů</a:t>
            </a:r>
            <a:r>
              <a:rPr lang="en-GB" dirty="0" smtClean="0">
                <a:latin typeface="Baskerville"/>
                <a:cs typeface="Baskerville"/>
              </a:rPr>
              <a:t>, </a:t>
            </a:r>
            <a:r>
              <a:rPr lang="en-GB" dirty="0" err="1" smtClean="0">
                <a:latin typeface="Baskerville"/>
                <a:cs typeface="Baskerville"/>
              </a:rPr>
              <a:t>myšlenek</a:t>
            </a:r>
            <a:r>
              <a:rPr lang="en-GB" dirty="0" smtClean="0">
                <a:latin typeface="Baskerville"/>
                <a:cs typeface="Baskerville"/>
              </a:rPr>
              <a:t>) </a:t>
            </a:r>
            <a:r>
              <a:rPr lang="en-GB" dirty="0" err="1" smtClean="0">
                <a:latin typeface="Baskerville"/>
                <a:cs typeface="Baskerville"/>
              </a:rPr>
              <a:t>ve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středověku</a:t>
            </a:r>
            <a:r>
              <a:rPr lang="en-GB" dirty="0" smtClean="0">
                <a:latin typeface="Baskerville"/>
                <a:cs typeface="Baskerville"/>
              </a:rPr>
              <a:t> - </a:t>
            </a:r>
            <a:r>
              <a:rPr lang="en-GB" dirty="0" err="1" smtClean="0">
                <a:latin typeface="Baskerville"/>
                <a:cs typeface="Baskerville"/>
              </a:rPr>
              <a:t>odevzdat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smtClean="0">
                <a:latin typeface="Baskerville"/>
                <a:cs typeface="Baskerville"/>
              </a:rPr>
              <a:t>do 15. </a:t>
            </a:r>
            <a:r>
              <a:rPr lang="en-US" dirty="0" err="1" smtClean="0">
                <a:latin typeface="Baskerville"/>
                <a:cs typeface="Baskerville"/>
              </a:rPr>
              <a:t>srpna</a:t>
            </a:r>
            <a:endParaRPr lang="cs-CZ" dirty="0">
              <a:latin typeface="Baskerville"/>
              <a:cs typeface="Baskerville"/>
            </a:endParaRP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501" y="1660928"/>
            <a:ext cx="2681085" cy="173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05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562" y="274638"/>
            <a:ext cx="3840237" cy="1141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740"/>
            <a:ext cx="8229600" cy="57374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5100" dirty="0">
                <a:latin typeface="Baskerville"/>
                <a:cs typeface="Baskerville"/>
              </a:rPr>
              <a:t>DU2814 </a:t>
            </a:r>
            <a:r>
              <a:rPr lang="en-GB" sz="5100" dirty="0" err="1">
                <a:latin typeface="Baskerville"/>
                <a:cs typeface="Baskerville"/>
              </a:rPr>
              <a:t>Seminář</a:t>
            </a:r>
            <a:r>
              <a:rPr lang="en-GB" sz="5100" dirty="0">
                <a:latin typeface="Baskerville"/>
                <a:cs typeface="Baskerville"/>
              </a:rPr>
              <a:t>: </a:t>
            </a:r>
            <a:r>
              <a:rPr lang="en-GB" sz="5100" dirty="0" err="1">
                <a:latin typeface="Baskerville"/>
                <a:cs typeface="Baskerville"/>
              </a:rPr>
              <a:t>Poutnictví</a:t>
            </a:r>
            <a:r>
              <a:rPr lang="en-GB" sz="5100" dirty="0">
                <a:latin typeface="Baskerville"/>
                <a:cs typeface="Baskerville"/>
              </a:rPr>
              <a:t> a </a:t>
            </a:r>
            <a:r>
              <a:rPr lang="en-GB" sz="5100" dirty="0" err="1">
                <a:latin typeface="Baskerville"/>
                <a:cs typeface="Baskerville"/>
              </a:rPr>
              <a:t>jeho</a:t>
            </a:r>
            <a:r>
              <a:rPr lang="en-GB" sz="5100" dirty="0">
                <a:latin typeface="Baskerville"/>
                <a:cs typeface="Baskerville"/>
              </a:rPr>
              <a:t> </a:t>
            </a:r>
            <a:r>
              <a:rPr lang="en-GB" sz="5100" dirty="0" err="1">
                <a:latin typeface="Baskerville"/>
                <a:cs typeface="Baskerville"/>
              </a:rPr>
              <a:t>mediace</a:t>
            </a:r>
            <a:r>
              <a:rPr lang="en-GB" sz="5100" dirty="0">
                <a:latin typeface="Baskerville"/>
                <a:cs typeface="Baskerville"/>
              </a:rPr>
              <a:t> </a:t>
            </a:r>
            <a:r>
              <a:rPr lang="en-GB" sz="5100" dirty="0" err="1">
                <a:latin typeface="Baskerville"/>
                <a:cs typeface="Baskerville"/>
              </a:rPr>
              <a:t>širší</a:t>
            </a:r>
            <a:r>
              <a:rPr lang="en-GB" sz="5100" dirty="0">
                <a:latin typeface="Baskerville"/>
                <a:cs typeface="Baskerville"/>
              </a:rPr>
              <a:t> </a:t>
            </a:r>
            <a:r>
              <a:rPr lang="en-GB" sz="5100" dirty="0" err="1">
                <a:latin typeface="Baskerville"/>
                <a:cs typeface="Baskerville"/>
              </a:rPr>
              <a:t>veřejnosti</a:t>
            </a:r>
            <a:r>
              <a:rPr lang="en-GB" sz="5100" dirty="0">
                <a:latin typeface="Baskerville"/>
                <a:cs typeface="Baskerville"/>
              </a:rPr>
              <a:t> </a:t>
            </a:r>
            <a:endParaRPr lang="en-GB" sz="5100" dirty="0" smtClean="0">
              <a:latin typeface="Baskerville"/>
              <a:cs typeface="Baskerville"/>
            </a:endParaRPr>
          </a:p>
          <a:p>
            <a:pPr marL="0" indent="0" algn="ctr">
              <a:buNone/>
            </a:pPr>
            <a:r>
              <a:rPr lang="en-GB" sz="5100" dirty="0" smtClean="0">
                <a:latin typeface="Baskerville"/>
                <a:cs typeface="Baskerville"/>
              </a:rPr>
              <a:t>(</a:t>
            </a:r>
            <a:r>
              <a:rPr lang="en-GB" sz="5100" dirty="0" err="1">
                <a:latin typeface="Baskerville"/>
                <a:cs typeface="Baskerville"/>
              </a:rPr>
              <a:t>Projekt</a:t>
            </a:r>
            <a:r>
              <a:rPr lang="en-GB" sz="5100" dirty="0">
                <a:latin typeface="Baskerville"/>
                <a:cs typeface="Baskerville"/>
              </a:rPr>
              <a:t> </a:t>
            </a:r>
            <a:r>
              <a:rPr lang="en-GB" sz="5100" dirty="0" err="1">
                <a:latin typeface="Baskerville"/>
                <a:cs typeface="Baskerville"/>
              </a:rPr>
              <a:t>Pochod</a:t>
            </a:r>
            <a:r>
              <a:rPr lang="en-GB" sz="5100" dirty="0">
                <a:latin typeface="Baskerville"/>
                <a:cs typeface="Baskerville"/>
              </a:rPr>
              <a:t> 3) </a:t>
            </a:r>
            <a:endParaRPr lang="en-GB" sz="5100" dirty="0" smtClean="0">
              <a:latin typeface="Baskerville"/>
              <a:cs typeface="Baskerville"/>
            </a:endParaRPr>
          </a:p>
          <a:p>
            <a:pPr marL="0" indent="0" algn="ctr">
              <a:buNone/>
            </a:pPr>
            <a:endParaRPr lang="en-GB" sz="5100" dirty="0" smtClean="0">
              <a:latin typeface="Baskerville"/>
              <a:cs typeface="Baskerville"/>
            </a:endParaRPr>
          </a:p>
          <a:p>
            <a:pPr marL="0" indent="0" algn="ctr">
              <a:buNone/>
            </a:pPr>
            <a:endParaRPr lang="en-GB" b="1" dirty="0" smtClean="0">
              <a:latin typeface="Baskerville"/>
              <a:cs typeface="Baskerville"/>
            </a:endParaRPr>
          </a:p>
          <a:p>
            <a:pPr marL="0" indent="0">
              <a:buNone/>
            </a:pPr>
            <a:r>
              <a:rPr lang="en-GB" dirty="0" err="1" smtClean="0">
                <a:latin typeface="Baskerville"/>
                <a:cs typeface="Baskerville"/>
              </a:rPr>
              <a:t>Seminář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>
                <a:latin typeface="Baskerville"/>
                <a:cs typeface="Baskerville"/>
              </a:rPr>
              <a:t>se </a:t>
            </a:r>
            <a:r>
              <a:rPr lang="en-GB" dirty="0" err="1">
                <a:latin typeface="Baskerville"/>
                <a:cs typeface="Baskerville"/>
              </a:rPr>
              <a:t>bude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zabývat</a:t>
            </a:r>
            <a:r>
              <a:rPr lang="en-GB" dirty="0">
                <a:latin typeface="Baskerville"/>
                <a:cs typeface="Baskerville"/>
              </a:rPr>
              <a:t> 12 </a:t>
            </a:r>
            <a:r>
              <a:rPr lang="en-GB" dirty="0" err="1">
                <a:latin typeface="Baskerville"/>
                <a:cs typeface="Baskerville"/>
              </a:rPr>
              <a:t>krátkometrážními</a:t>
            </a:r>
            <a:r>
              <a:rPr lang="en-GB" dirty="0">
                <a:latin typeface="Baskerville"/>
                <a:cs typeface="Baskerville"/>
              </a:rPr>
              <a:t> filmy </a:t>
            </a:r>
            <a:r>
              <a:rPr lang="en-GB" dirty="0" err="1">
                <a:latin typeface="Baskerville"/>
                <a:cs typeface="Baskerville"/>
              </a:rPr>
              <a:t>které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vzniknou</a:t>
            </a:r>
            <a:r>
              <a:rPr lang="en-GB" dirty="0">
                <a:latin typeface="Baskerville"/>
                <a:cs typeface="Baskerville"/>
              </a:rPr>
              <a:t> v </a:t>
            </a:r>
            <a:r>
              <a:rPr lang="en-GB" dirty="0" err="1">
                <a:latin typeface="Baskerville"/>
                <a:cs typeface="Baskerville"/>
              </a:rPr>
              <a:t>rámci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projektu</a:t>
            </a:r>
            <a:r>
              <a:rPr lang="en-GB" dirty="0">
                <a:latin typeface="Baskerville"/>
                <a:cs typeface="Baskerville"/>
              </a:rPr>
              <a:t> "Migrating art historians". </a:t>
            </a:r>
            <a:r>
              <a:rPr lang="en-GB" dirty="0" err="1">
                <a:latin typeface="Baskerville"/>
                <a:cs typeface="Baskerville"/>
              </a:rPr>
              <a:t>Studenti</a:t>
            </a:r>
            <a:r>
              <a:rPr lang="en-GB" dirty="0">
                <a:latin typeface="Baskerville"/>
                <a:cs typeface="Baskerville"/>
              </a:rPr>
              <a:t> se </a:t>
            </a:r>
            <a:r>
              <a:rPr lang="en-GB" dirty="0" err="1">
                <a:latin typeface="Baskerville"/>
                <a:cs typeface="Baskerville"/>
              </a:rPr>
              <a:t>na</a:t>
            </a:r>
            <a:r>
              <a:rPr lang="en-GB" dirty="0">
                <a:latin typeface="Baskerville"/>
                <a:cs typeface="Baskerville"/>
              </a:rPr>
              <a:t> filmy </a:t>
            </a:r>
            <a:r>
              <a:rPr lang="en-GB" dirty="0" err="1">
                <a:latin typeface="Baskerville"/>
                <a:cs typeface="Baskerville"/>
              </a:rPr>
              <a:t>budou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dívat</a:t>
            </a:r>
            <a:r>
              <a:rPr lang="en-GB" dirty="0">
                <a:latin typeface="Baskerville"/>
                <a:cs typeface="Baskerville"/>
              </a:rPr>
              <a:t> a </a:t>
            </a:r>
            <a:r>
              <a:rPr lang="en-GB" dirty="0" err="1">
                <a:latin typeface="Baskerville"/>
                <a:cs typeface="Baskerville"/>
              </a:rPr>
              <a:t>přemýšlet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nad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jejich</a:t>
            </a:r>
            <a:r>
              <a:rPr lang="en-GB" dirty="0">
                <a:latin typeface="Baskerville"/>
                <a:cs typeface="Baskerville"/>
              </a:rPr>
              <a:t> </a:t>
            </a:r>
            <a:r>
              <a:rPr lang="en-GB" dirty="0" err="1">
                <a:latin typeface="Baskerville"/>
                <a:cs typeface="Baskerville"/>
              </a:rPr>
              <a:t>schopností</a:t>
            </a:r>
            <a:r>
              <a:rPr lang="en-GB" dirty="0">
                <a:latin typeface="Baskerville"/>
                <a:cs typeface="Baskerville"/>
              </a:rPr>
              <a:t> “</a:t>
            </a:r>
            <a:r>
              <a:rPr lang="en-GB" dirty="0" err="1" smtClean="0">
                <a:latin typeface="Baskerville"/>
                <a:cs typeface="Baskerville"/>
              </a:rPr>
              <a:t>komunikovat</a:t>
            </a:r>
            <a:r>
              <a:rPr lang="en-GB" dirty="0" smtClean="0">
                <a:latin typeface="Baskerville"/>
                <a:cs typeface="Baskerville"/>
              </a:rPr>
              <a:t>” </a:t>
            </a:r>
            <a:r>
              <a:rPr lang="en-GB" dirty="0">
                <a:latin typeface="Baskerville"/>
                <a:cs typeface="Baskerville"/>
              </a:rPr>
              <a:t>(ne </a:t>
            </a:r>
            <a:r>
              <a:rPr lang="en-GB" dirty="0" err="1">
                <a:latin typeface="Baskerville"/>
                <a:cs typeface="Baskerville"/>
              </a:rPr>
              <a:t>popularizovat</a:t>
            </a:r>
            <a:r>
              <a:rPr lang="en-GB" dirty="0">
                <a:latin typeface="Baskerville"/>
                <a:cs typeface="Baskerville"/>
              </a:rPr>
              <a:t>) </a:t>
            </a:r>
            <a:r>
              <a:rPr lang="en-GB" dirty="0" err="1">
                <a:latin typeface="Baskerville"/>
                <a:cs typeface="Baskerville"/>
              </a:rPr>
              <a:t>vědu</a:t>
            </a:r>
            <a:r>
              <a:rPr lang="en-GB" dirty="0">
                <a:latin typeface="Baskerville"/>
                <a:cs typeface="Baskerville"/>
              </a:rPr>
              <a:t>.</a:t>
            </a:r>
            <a:endParaRPr lang="cs-CZ" dirty="0">
              <a:latin typeface="Baskerville"/>
              <a:cs typeface="Baskerville"/>
            </a:endParaRPr>
          </a:p>
          <a:p>
            <a:endParaRPr lang="cs-CZ" dirty="0">
              <a:latin typeface="Baskerville"/>
              <a:cs typeface="Baskerville"/>
            </a:endParaRPr>
          </a:p>
          <a:p>
            <a:r>
              <a:rPr lang="en-GB" dirty="0" err="1" smtClean="0">
                <a:latin typeface="Baskerville"/>
                <a:cs typeface="Baskerville"/>
              </a:rPr>
              <a:t>Vlastní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reflexe</a:t>
            </a:r>
            <a:r>
              <a:rPr lang="en-GB" dirty="0" smtClean="0">
                <a:latin typeface="Baskerville"/>
                <a:cs typeface="Baskerville"/>
              </a:rPr>
              <a:t> </a:t>
            </a:r>
            <a:r>
              <a:rPr lang="en-GB" dirty="0" err="1" smtClean="0">
                <a:latin typeface="Baskerville"/>
                <a:cs typeface="Baskerville"/>
              </a:rPr>
              <a:t>na</a:t>
            </a:r>
            <a:r>
              <a:rPr lang="en-GB" dirty="0" smtClean="0">
                <a:latin typeface="Baskerville"/>
                <a:cs typeface="Baskerville"/>
              </a:rPr>
              <a:t> 5 </a:t>
            </a:r>
            <a:r>
              <a:rPr lang="en-GB" dirty="0">
                <a:latin typeface="Baskerville"/>
                <a:cs typeface="Baskerville"/>
              </a:rPr>
              <a:t>NS </a:t>
            </a:r>
            <a:r>
              <a:rPr lang="cs-CZ" dirty="0" smtClean="0">
                <a:latin typeface="Baskerville"/>
                <a:cs typeface="Baskerville"/>
              </a:rPr>
              <a:t>do 15. srpna</a:t>
            </a:r>
            <a:endParaRPr lang="cs-CZ" dirty="0">
              <a:latin typeface="Baskerville"/>
              <a:cs typeface="Baskerville"/>
            </a:endParaRPr>
          </a:p>
          <a:p>
            <a:endParaRPr lang="en-US" dirty="0">
              <a:latin typeface="Baskerville"/>
              <a:cs typeface="Baskerville"/>
            </a:endParaRP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128" y="4590107"/>
            <a:ext cx="3330392" cy="215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6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911" y="2607071"/>
            <a:ext cx="8229600" cy="1143000"/>
          </a:xfrm>
        </p:spPr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Konzultační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hodiny</a:t>
            </a:r>
            <a:endParaRPr lang="en-US" dirty="0"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95018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Baskerville"/>
                <a:cs typeface="Baskerville"/>
              </a:rPr>
              <a:t>Alžběta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Filipová</a:t>
            </a:r>
            <a:r>
              <a:rPr lang="en-US" dirty="0" smtClean="0">
                <a:latin typeface="Baskerville"/>
                <a:cs typeface="Baskerville"/>
              </a:rPr>
              <a:t>: </a:t>
            </a:r>
            <a:r>
              <a:rPr lang="en-US" dirty="0" err="1" smtClean="0">
                <a:latin typeface="Baskerville"/>
                <a:cs typeface="Baskerville"/>
              </a:rPr>
              <a:t>každou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středu</a:t>
            </a:r>
            <a:r>
              <a:rPr lang="en-US" dirty="0">
                <a:latin typeface="Baskerville"/>
                <a:cs typeface="Baskerville"/>
              </a:rPr>
              <a:t> </a:t>
            </a:r>
            <a:r>
              <a:rPr lang="en-US" dirty="0" smtClean="0">
                <a:latin typeface="Baskerville"/>
                <a:cs typeface="Baskerville"/>
              </a:rPr>
              <a:t>14:00 – 17:00</a:t>
            </a:r>
          </a:p>
          <a:p>
            <a:endParaRPr lang="en-US" dirty="0">
              <a:latin typeface="Baskerville"/>
              <a:cs typeface="Baskerville"/>
            </a:endParaRPr>
          </a:p>
          <a:p>
            <a:r>
              <a:rPr lang="en-US" dirty="0" err="1" smtClean="0">
                <a:latin typeface="Baskerville"/>
                <a:cs typeface="Baskerville"/>
              </a:rPr>
              <a:t>Zuzana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Frantová</a:t>
            </a:r>
            <a:r>
              <a:rPr lang="en-US" dirty="0" smtClean="0">
                <a:latin typeface="Baskerville"/>
                <a:cs typeface="Baskerville"/>
              </a:rPr>
              <a:t>: </a:t>
            </a:r>
            <a:r>
              <a:rPr lang="en-US" dirty="0" err="1" smtClean="0">
                <a:latin typeface="Baskerville"/>
                <a:cs typeface="Baskerville"/>
              </a:rPr>
              <a:t>každý</a:t>
            </a:r>
            <a:r>
              <a:rPr lang="en-US" dirty="0" smtClean="0">
                <a:latin typeface="Baskerville"/>
                <a:cs typeface="Baskerville"/>
              </a:rPr>
              <a:t> </a:t>
            </a:r>
            <a:r>
              <a:rPr lang="en-US" dirty="0" err="1" smtClean="0">
                <a:latin typeface="Baskerville"/>
                <a:cs typeface="Baskerville"/>
              </a:rPr>
              <a:t>čtvrtek</a:t>
            </a:r>
            <a:r>
              <a:rPr lang="en-US" dirty="0" smtClean="0">
                <a:latin typeface="Baskerville"/>
                <a:cs typeface="Baskerville"/>
              </a:rPr>
              <a:t> 14:00 – 17:00</a:t>
            </a:r>
          </a:p>
        </p:txBody>
      </p:sp>
      <p:pic>
        <p:nvPicPr>
          <p:cNvPr id="4" name="Picture 3" descr="logo-redu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627" y="844201"/>
            <a:ext cx="6111658" cy="396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09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131</Words>
  <Application>Microsoft Macintosh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Informační schůzka  k e-learningovým kurzům</vt:lpstr>
      <vt:lpstr>Kurzy</vt:lpstr>
      <vt:lpstr>Bloková výuka v klášterech </vt:lpstr>
      <vt:lpstr>PowerPoint Presentation</vt:lpstr>
      <vt:lpstr>DU2813 Seminář: Poutnictví jako transkulturní fenomén (Projekt Pochod 2)   (v </vt:lpstr>
      <vt:lpstr>PowerPoint Presentation</vt:lpstr>
      <vt:lpstr>Konzultační hodiny</vt:lpstr>
    </vt:vector>
  </TitlesOfParts>
  <Company>UNIL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schůzka  k e-learningovým kurzům</dc:title>
  <dc:creator>Ivan Foletti</dc:creator>
  <cp:lastModifiedBy>Ivan Foletti</cp:lastModifiedBy>
  <cp:revision>9</cp:revision>
  <dcterms:created xsi:type="dcterms:W3CDTF">2017-03-03T08:51:35Z</dcterms:created>
  <dcterms:modified xsi:type="dcterms:W3CDTF">2017-03-03T15:55:05Z</dcterms:modified>
</cp:coreProperties>
</file>