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9" r:id="rId3"/>
    <p:sldId id="258" r:id="rId4"/>
    <p:sldId id="260" r:id="rId5"/>
    <p:sldId id="261" r:id="rId6"/>
    <p:sldId id="262" r:id="rId7"/>
    <p:sldId id="263" r:id="rId8"/>
    <p:sldId id="273" r:id="rId9"/>
    <p:sldId id="264" r:id="rId10"/>
    <p:sldId id="265" r:id="rId11"/>
    <p:sldId id="266" r:id="rId12"/>
    <p:sldId id="267" r:id="rId13"/>
    <p:sldId id="268" r:id="rId14"/>
    <p:sldId id="269" r:id="rId15"/>
    <p:sldId id="270" r:id="rId16"/>
    <p:sldId id="271" r:id="rId17"/>
    <p:sldId id="272" r:id="rId18"/>
    <p:sldId id="274" r:id="rId19"/>
    <p:sldId id="275" r:id="rId20"/>
    <p:sldId id="276" r:id="rId21"/>
    <p:sldId id="277" r:id="rId22"/>
    <p:sldId id="278" r:id="rId23"/>
    <p:sldId id="279" r:id="rId24"/>
    <p:sldId id="280" r:id="rId25"/>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7" d="100"/>
          <a:sy n="107" d="100"/>
        </p:scale>
        <p:origin x="-8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319CB6-289F-4FC4-BB60-8CC2A58BE02E}" type="datetimeFigureOut">
              <a:rPr lang="cs-CZ" smtClean="0"/>
              <a:t>27.2.2017</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2202B0-2370-4E75-91A3-9BA3E1599ADC}" type="slidenum">
              <a:rPr lang="cs-CZ" smtClean="0"/>
              <a:t>‹#›</a:t>
            </a:fld>
            <a:endParaRPr lang="cs-CZ"/>
          </a:p>
        </p:txBody>
      </p:sp>
    </p:spTree>
    <p:extLst>
      <p:ext uri="{BB962C8B-B14F-4D97-AF65-F5344CB8AC3E}">
        <p14:creationId xmlns:p14="http://schemas.microsoft.com/office/powerpoint/2010/main" val="2565361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Catalogus</a:t>
            </a:r>
            <a:r>
              <a:rPr lang="cs-CZ" dirty="0" smtClean="0"/>
              <a:t> </a:t>
            </a:r>
            <a:r>
              <a:rPr lang="cs-CZ" dirty="0" err="1" smtClean="0"/>
              <a:t>librorum</a:t>
            </a:r>
            <a:r>
              <a:rPr lang="cs-CZ" dirty="0" smtClean="0"/>
              <a:t> </a:t>
            </a:r>
            <a:r>
              <a:rPr lang="cs-CZ" dirty="0" err="1" smtClean="0"/>
              <a:t>monasterii</a:t>
            </a:r>
            <a:r>
              <a:rPr lang="cs-CZ" dirty="0" smtClean="0"/>
              <a:t> </a:t>
            </a:r>
            <a:r>
              <a:rPr lang="cs-CZ" dirty="0" err="1" smtClean="0"/>
              <a:t>Třebonensis</a:t>
            </a:r>
            <a:r>
              <a:rPr lang="cs-CZ" dirty="0" smtClean="0"/>
              <a:t>, </a:t>
            </a:r>
            <a:r>
              <a:rPr lang="cs-CZ" sz="1200" dirty="0" smtClean="0"/>
              <a:t>XIV.G.17, NK ČR, f. 16v</a:t>
            </a:r>
            <a:endParaRPr lang="cs-CZ" dirty="0"/>
          </a:p>
        </p:txBody>
      </p:sp>
      <p:sp>
        <p:nvSpPr>
          <p:cNvPr id="4" name="Zástupný symbol pro číslo snímku 3"/>
          <p:cNvSpPr>
            <a:spLocks noGrp="1"/>
          </p:cNvSpPr>
          <p:nvPr>
            <p:ph type="sldNum" sz="quarter" idx="10"/>
          </p:nvPr>
        </p:nvSpPr>
        <p:spPr/>
        <p:txBody>
          <a:bodyPr/>
          <a:lstStyle/>
          <a:p>
            <a:fld id="{D72202B0-2370-4E75-91A3-9BA3E1599ADC}" type="slidenum">
              <a:rPr lang="cs-CZ" smtClean="0"/>
              <a:t>6</a:t>
            </a:fld>
            <a:endParaRPr lang="cs-CZ"/>
          </a:p>
        </p:txBody>
      </p:sp>
    </p:spTree>
    <p:extLst>
      <p:ext uri="{BB962C8B-B14F-4D97-AF65-F5344CB8AC3E}">
        <p14:creationId xmlns:p14="http://schemas.microsoft.com/office/powerpoint/2010/main" val="2988008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udělení českých zemí v léno Janu Lucemburského, součást svatby ve </a:t>
            </a:r>
            <a:r>
              <a:rPr lang="cs-CZ" sz="1200" kern="1200" dirty="0" err="1" smtClean="0">
                <a:solidFill>
                  <a:schemeClr val="tx1"/>
                </a:solidFill>
                <a:effectLst/>
                <a:latin typeface="+mn-lt"/>
                <a:ea typeface="+mn-ea"/>
                <a:cs typeface="+mn-cs"/>
              </a:rPr>
              <a:t>Špýru</a:t>
            </a:r>
            <a:r>
              <a:rPr lang="cs-CZ" sz="1200" kern="1200" dirty="0" smtClean="0">
                <a:solidFill>
                  <a:schemeClr val="tx1"/>
                </a:solidFill>
                <a:effectLst/>
                <a:latin typeface="+mn-lt"/>
                <a:ea typeface="+mn-ea"/>
                <a:cs typeface="+mn-cs"/>
              </a:rPr>
              <a:t> 1310</a:t>
            </a:r>
            <a:endParaRPr lang="cs-CZ" dirty="0"/>
          </a:p>
        </p:txBody>
      </p:sp>
      <p:sp>
        <p:nvSpPr>
          <p:cNvPr id="4" name="Zástupný symbol pro číslo snímku 3"/>
          <p:cNvSpPr>
            <a:spLocks noGrp="1"/>
          </p:cNvSpPr>
          <p:nvPr>
            <p:ph type="sldNum" sz="quarter" idx="10"/>
          </p:nvPr>
        </p:nvSpPr>
        <p:spPr/>
        <p:txBody>
          <a:bodyPr/>
          <a:lstStyle/>
          <a:p>
            <a:fld id="{431F9508-6D7A-4133-B9CB-CD035050D148}" type="slidenum">
              <a:rPr lang="cs-CZ" smtClean="0"/>
              <a:t>11</a:t>
            </a:fld>
            <a:endParaRPr lang="cs-CZ"/>
          </a:p>
        </p:txBody>
      </p:sp>
    </p:spTree>
    <p:extLst>
      <p:ext uri="{BB962C8B-B14F-4D97-AF65-F5344CB8AC3E}">
        <p14:creationId xmlns:p14="http://schemas.microsoft.com/office/powerpoint/2010/main" val="1492541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i="1" dirty="0" err="1" smtClean="0"/>
              <a:t>Plague</a:t>
            </a:r>
            <a:r>
              <a:rPr lang="cs-CZ" i="1" dirty="0" smtClean="0"/>
              <a:t> </a:t>
            </a:r>
            <a:r>
              <a:rPr lang="cs-CZ" i="1" dirty="0" err="1" smtClean="0"/>
              <a:t>Cross</a:t>
            </a:r>
            <a:r>
              <a:rPr lang="cs-CZ" dirty="0" smtClean="0"/>
              <a:t>, 1304, </a:t>
            </a:r>
            <a:r>
              <a:rPr lang="cs-CZ" dirty="0" err="1" smtClean="0"/>
              <a:t>Germany</a:t>
            </a:r>
            <a:endParaRPr lang="cs-CZ" dirty="0" smtClean="0"/>
          </a:p>
        </p:txBody>
      </p:sp>
      <p:sp>
        <p:nvSpPr>
          <p:cNvPr id="4" name="Zástupný symbol pro číslo snímku 3"/>
          <p:cNvSpPr>
            <a:spLocks noGrp="1"/>
          </p:cNvSpPr>
          <p:nvPr>
            <p:ph type="sldNum" sz="quarter" idx="10"/>
          </p:nvPr>
        </p:nvSpPr>
        <p:spPr/>
        <p:txBody>
          <a:bodyPr/>
          <a:lstStyle/>
          <a:p>
            <a:fld id="{D72202B0-2370-4E75-91A3-9BA3E1599ADC}" type="slidenum">
              <a:rPr lang="cs-CZ" smtClean="0"/>
              <a:t>14</a:t>
            </a:fld>
            <a:endParaRPr lang="cs-CZ"/>
          </a:p>
        </p:txBody>
      </p:sp>
    </p:spTree>
    <p:extLst>
      <p:ext uri="{BB962C8B-B14F-4D97-AF65-F5344CB8AC3E}">
        <p14:creationId xmlns:p14="http://schemas.microsoft.com/office/powerpoint/2010/main" val="3715472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Hawton</a:t>
            </a:r>
            <a:r>
              <a:rPr lang="cs-CZ" dirty="0" smtClean="0"/>
              <a:t>, UK: </a:t>
            </a:r>
            <a:r>
              <a:rPr lang="en-US" dirty="0" smtClean="0">
                <a:effectLst/>
              </a:rPr>
              <a:t>north door, tomb and </a:t>
            </a:r>
            <a:r>
              <a:rPr lang="en-US" dirty="0" err="1" smtClean="0">
                <a:effectLst/>
              </a:rPr>
              <a:t>easter</a:t>
            </a:r>
            <a:r>
              <a:rPr lang="en-US" dirty="0" smtClean="0">
                <a:effectLst/>
              </a:rPr>
              <a:t> </a:t>
            </a:r>
            <a:r>
              <a:rPr lang="en-US" dirty="0" err="1" smtClean="0">
                <a:effectLst/>
              </a:rPr>
              <a:t>sepulchre</a:t>
            </a:r>
            <a:r>
              <a:rPr lang="en-US" dirty="0" smtClean="0">
                <a:effectLst/>
              </a:rPr>
              <a:t> were all part of one composition</a:t>
            </a:r>
            <a:endParaRPr lang="cs-CZ" dirty="0"/>
          </a:p>
        </p:txBody>
      </p:sp>
      <p:sp>
        <p:nvSpPr>
          <p:cNvPr id="4" name="Zástupný symbol pro číslo snímku 3"/>
          <p:cNvSpPr>
            <a:spLocks noGrp="1"/>
          </p:cNvSpPr>
          <p:nvPr>
            <p:ph type="sldNum" sz="quarter" idx="10"/>
          </p:nvPr>
        </p:nvSpPr>
        <p:spPr/>
        <p:txBody>
          <a:bodyPr/>
          <a:lstStyle/>
          <a:p>
            <a:fld id="{D72202B0-2370-4E75-91A3-9BA3E1599ADC}" type="slidenum">
              <a:rPr lang="cs-CZ" smtClean="0"/>
              <a:t>16</a:t>
            </a:fld>
            <a:endParaRPr lang="cs-CZ"/>
          </a:p>
        </p:txBody>
      </p:sp>
    </p:spTree>
    <p:extLst>
      <p:ext uri="{BB962C8B-B14F-4D97-AF65-F5344CB8AC3E}">
        <p14:creationId xmlns:p14="http://schemas.microsoft.com/office/powerpoint/2010/main" val="1313941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Peeter</a:t>
            </a:r>
            <a:r>
              <a:rPr lang="cs-CZ" dirty="0" smtClean="0"/>
              <a:t> </a:t>
            </a:r>
            <a:r>
              <a:rPr lang="cs-CZ" dirty="0" err="1" smtClean="0"/>
              <a:t>Neefs</a:t>
            </a:r>
            <a:r>
              <a:rPr lang="cs-CZ" dirty="0" smtClean="0"/>
              <a:t>, </a:t>
            </a:r>
            <a:r>
              <a:rPr lang="cs-CZ" dirty="0" err="1" smtClean="0">
                <a:effectLst/>
              </a:rPr>
              <a:t>Interio</a:t>
            </a:r>
            <a:r>
              <a:rPr lang="cs-CZ" dirty="0" smtClean="0">
                <a:effectLst/>
              </a:rPr>
              <a:t> </a:t>
            </a:r>
            <a:r>
              <a:rPr lang="cs-CZ" dirty="0" err="1" smtClean="0">
                <a:effectLst/>
              </a:rPr>
              <a:t>rofa</a:t>
            </a:r>
            <a:r>
              <a:rPr lang="cs-CZ" dirty="0" smtClean="0">
                <a:effectLst/>
              </a:rPr>
              <a:t> </a:t>
            </a:r>
            <a:r>
              <a:rPr lang="cs-CZ" dirty="0" err="1" smtClean="0">
                <a:effectLst/>
              </a:rPr>
              <a:t>Gothic</a:t>
            </a:r>
            <a:r>
              <a:rPr lang="cs-CZ" dirty="0" smtClean="0">
                <a:effectLst/>
              </a:rPr>
              <a:t> </a:t>
            </a:r>
            <a:r>
              <a:rPr lang="cs-CZ" dirty="0" err="1" smtClean="0">
                <a:effectLst/>
              </a:rPr>
              <a:t>Church</a:t>
            </a:r>
            <a:r>
              <a:rPr lang="cs-CZ" dirty="0" smtClean="0">
                <a:effectLst/>
              </a:rPr>
              <a:t>, 1815</a:t>
            </a:r>
            <a:endParaRPr lang="cs-CZ" dirty="0"/>
          </a:p>
        </p:txBody>
      </p:sp>
      <p:sp>
        <p:nvSpPr>
          <p:cNvPr id="4" name="Zástupný symbol pro číslo snímku 3"/>
          <p:cNvSpPr>
            <a:spLocks noGrp="1"/>
          </p:cNvSpPr>
          <p:nvPr>
            <p:ph type="sldNum" sz="quarter" idx="10"/>
          </p:nvPr>
        </p:nvSpPr>
        <p:spPr/>
        <p:txBody>
          <a:bodyPr/>
          <a:lstStyle/>
          <a:p>
            <a:fld id="{D72202B0-2370-4E75-91A3-9BA3E1599ADC}" type="slidenum">
              <a:rPr lang="cs-CZ" smtClean="0"/>
              <a:t>22</a:t>
            </a:fld>
            <a:endParaRPr lang="cs-CZ"/>
          </a:p>
        </p:txBody>
      </p:sp>
    </p:spTree>
    <p:extLst>
      <p:ext uri="{BB962C8B-B14F-4D97-AF65-F5344CB8AC3E}">
        <p14:creationId xmlns:p14="http://schemas.microsoft.com/office/powerpoint/2010/main" val="15041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Korunovace Karla IV. A Blanky z </a:t>
            </a:r>
            <a:r>
              <a:rPr lang="cs-CZ" dirty="0" err="1" smtClean="0"/>
              <a:t>Valois</a:t>
            </a:r>
            <a:endParaRPr lang="cs-CZ" dirty="0"/>
          </a:p>
        </p:txBody>
      </p:sp>
      <p:sp>
        <p:nvSpPr>
          <p:cNvPr id="4" name="Zástupný symbol pro číslo snímku 3"/>
          <p:cNvSpPr>
            <a:spLocks noGrp="1"/>
          </p:cNvSpPr>
          <p:nvPr>
            <p:ph type="sldNum" sz="quarter" idx="10"/>
          </p:nvPr>
        </p:nvSpPr>
        <p:spPr/>
        <p:txBody>
          <a:bodyPr/>
          <a:lstStyle/>
          <a:p>
            <a:fld id="{D72202B0-2370-4E75-91A3-9BA3E1599ADC}" type="slidenum">
              <a:rPr lang="cs-CZ" smtClean="0"/>
              <a:t>23</a:t>
            </a:fld>
            <a:endParaRPr lang="cs-CZ"/>
          </a:p>
        </p:txBody>
      </p:sp>
    </p:spTree>
    <p:extLst>
      <p:ext uri="{BB962C8B-B14F-4D97-AF65-F5344CB8AC3E}">
        <p14:creationId xmlns:p14="http://schemas.microsoft.com/office/powerpoint/2010/main" val="15041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Korunovace Karla IV. A Blanky z </a:t>
            </a:r>
            <a:r>
              <a:rPr lang="cs-CZ" smtClean="0"/>
              <a:t>Valois</a:t>
            </a:r>
            <a:endParaRPr lang="cs-CZ" dirty="0"/>
          </a:p>
        </p:txBody>
      </p:sp>
      <p:sp>
        <p:nvSpPr>
          <p:cNvPr id="4" name="Zástupný symbol pro číslo snímku 3"/>
          <p:cNvSpPr>
            <a:spLocks noGrp="1"/>
          </p:cNvSpPr>
          <p:nvPr>
            <p:ph type="sldNum" sz="quarter" idx="10"/>
          </p:nvPr>
        </p:nvSpPr>
        <p:spPr/>
        <p:txBody>
          <a:bodyPr/>
          <a:lstStyle/>
          <a:p>
            <a:fld id="{D72202B0-2370-4E75-91A3-9BA3E1599ADC}" type="slidenum">
              <a:rPr lang="cs-CZ" smtClean="0"/>
              <a:t>24</a:t>
            </a:fld>
            <a:endParaRPr lang="cs-CZ"/>
          </a:p>
        </p:txBody>
      </p:sp>
    </p:spTree>
    <p:extLst>
      <p:ext uri="{BB962C8B-B14F-4D97-AF65-F5344CB8AC3E}">
        <p14:creationId xmlns:p14="http://schemas.microsoft.com/office/powerpoint/2010/main" val="15041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13DC3A13-E84D-41FD-A9BF-2A2942C819E8}" type="datetimeFigureOut">
              <a:rPr lang="cs-CZ" smtClean="0"/>
              <a:t>27.2.2017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83B84DC-6C67-4EDB-9DD9-AC37901FBF1F}" type="slidenum">
              <a:rPr lang="cs-CZ" smtClean="0"/>
              <a:t>‹#›</a:t>
            </a:fld>
            <a:endParaRPr lang="cs-CZ"/>
          </a:p>
        </p:txBody>
      </p:sp>
    </p:spTree>
    <p:extLst>
      <p:ext uri="{BB962C8B-B14F-4D97-AF65-F5344CB8AC3E}">
        <p14:creationId xmlns:p14="http://schemas.microsoft.com/office/powerpoint/2010/main" val="2578713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3DC3A13-E84D-41FD-A9BF-2A2942C819E8}" type="datetimeFigureOut">
              <a:rPr lang="cs-CZ" smtClean="0"/>
              <a:t>27.2.2017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83B84DC-6C67-4EDB-9DD9-AC37901FBF1F}" type="slidenum">
              <a:rPr lang="cs-CZ" smtClean="0"/>
              <a:t>‹#›</a:t>
            </a:fld>
            <a:endParaRPr lang="cs-CZ"/>
          </a:p>
        </p:txBody>
      </p:sp>
    </p:spTree>
    <p:extLst>
      <p:ext uri="{BB962C8B-B14F-4D97-AF65-F5344CB8AC3E}">
        <p14:creationId xmlns:p14="http://schemas.microsoft.com/office/powerpoint/2010/main" val="2872467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3DC3A13-E84D-41FD-A9BF-2A2942C819E8}" type="datetimeFigureOut">
              <a:rPr lang="cs-CZ" smtClean="0"/>
              <a:t>27.2.2017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83B84DC-6C67-4EDB-9DD9-AC37901FBF1F}" type="slidenum">
              <a:rPr lang="cs-CZ" smtClean="0"/>
              <a:t>‹#›</a:t>
            </a:fld>
            <a:endParaRPr lang="cs-CZ"/>
          </a:p>
        </p:txBody>
      </p:sp>
    </p:spTree>
    <p:extLst>
      <p:ext uri="{BB962C8B-B14F-4D97-AF65-F5344CB8AC3E}">
        <p14:creationId xmlns:p14="http://schemas.microsoft.com/office/powerpoint/2010/main" val="2353841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3DC3A13-E84D-41FD-A9BF-2A2942C819E8}" type="datetimeFigureOut">
              <a:rPr lang="cs-CZ" smtClean="0"/>
              <a:t>27.2.2017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83B84DC-6C67-4EDB-9DD9-AC37901FBF1F}" type="slidenum">
              <a:rPr lang="cs-CZ" smtClean="0"/>
              <a:t>‹#›</a:t>
            </a:fld>
            <a:endParaRPr lang="cs-CZ"/>
          </a:p>
        </p:txBody>
      </p:sp>
    </p:spTree>
    <p:extLst>
      <p:ext uri="{BB962C8B-B14F-4D97-AF65-F5344CB8AC3E}">
        <p14:creationId xmlns:p14="http://schemas.microsoft.com/office/powerpoint/2010/main" val="919618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13DC3A13-E84D-41FD-A9BF-2A2942C819E8}" type="datetimeFigureOut">
              <a:rPr lang="cs-CZ" smtClean="0"/>
              <a:t>27.2.2017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83B84DC-6C67-4EDB-9DD9-AC37901FBF1F}" type="slidenum">
              <a:rPr lang="cs-CZ" smtClean="0"/>
              <a:t>‹#›</a:t>
            </a:fld>
            <a:endParaRPr lang="cs-CZ"/>
          </a:p>
        </p:txBody>
      </p:sp>
    </p:spTree>
    <p:extLst>
      <p:ext uri="{BB962C8B-B14F-4D97-AF65-F5344CB8AC3E}">
        <p14:creationId xmlns:p14="http://schemas.microsoft.com/office/powerpoint/2010/main" val="344022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3DC3A13-E84D-41FD-A9BF-2A2942C819E8}" type="datetimeFigureOut">
              <a:rPr lang="cs-CZ" smtClean="0"/>
              <a:t>27.2.2017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83B84DC-6C67-4EDB-9DD9-AC37901FBF1F}" type="slidenum">
              <a:rPr lang="cs-CZ" smtClean="0"/>
              <a:t>‹#›</a:t>
            </a:fld>
            <a:endParaRPr lang="cs-CZ"/>
          </a:p>
        </p:txBody>
      </p:sp>
    </p:spTree>
    <p:extLst>
      <p:ext uri="{BB962C8B-B14F-4D97-AF65-F5344CB8AC3E}">
        <p14:creationId xmlns:p14="http://schemas.microsoft.com/office/powerpoint/2010/main" val="3404319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3DC3A13-E84D-41FD-A9BF-2A2942C819E8}" type="datetimeFigureOut">
              <a:rPr lang="cs-CZ" smtClean="0"/>
              <a:t>27.2.2017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D83B84DC-6C67-4EDB-9DD9-AC37901FBF1F}" type="slidenum">
              <a:rPr lang="cs-CZ" smtClean="0"/>
              <a:t>‹#›</a:t>
            </a:fld>
            <a:endParaRPr lang="cs-CZ"/>
          </a:p>
        </p:txBody>
      </p:sp>
    </p:spTree>
    <p:extLst>
      <p:ext uri="{BB962C8B-B14F-4D97-AF65-F5344CB8AC3E}">
        <p14:creationId xmlns:p14="http://schemas.microsoft.com/office/powerpoint/2010/main" val="14211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13DC3A13-E84D-41FD-A9BF-2A2942C819E8}" type="datetimeFigureOut">
              <a:rPr lang="cs-CZ" smtClean="0"/>
              <a:t>27.2.2017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D83B84DC-6C67-4EDB-9DD9-AC37901FBF1F}" type="slidenum">
              <a:rPr lang="cs-CZ" smtClean="0"/>
              <a:t>‹#›</a:t>
            </a:fld>
            <a:endParaRPr lang="cs-CZ"/>
          </a:p>
        </p:txBody>
      </p:sp>
    </p:spTree>
    <p:extLst>
      <p:ext uri="{BB962C8B-B14F-4D97-AF65-F5344CB8AC3E}">
        <p14:creationId xmlns:p14="http://schemas.microsoft.com/office/powerpoint/2010/main" val="2362213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3DC3A13-E84D-41FD-A9BF-2A2942C819E8}" type="datetimeFigureOut">
              <a:rPr lang="cs-CZ" smtClean="0"/>
              <a:t>27.2.2017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83B84DC-6C67-4EDB-9DD9-AC37901FBF1F}" type="slidenum">
              <a:rPr lang="cs-CZ" smtClean="0"/>
              <a:t>‹#›</a:t>
            </a:fld>
            <a:endParaRPr lang="cs-CZ"/>
          </a:p>
        </p:txBody>
      </p:sp>
    </p:spTree>
    <p:extLst>
      <p:ext uri="{BB962C8B-B14F-4D97-AF65-F5344CB8AC3E}">
        <p14:creationId xmlns:p14="http://schemas.microsoft.com/office/powerpoint/2010/main" val="307261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13DC3A13-E84D-41FD-A9BF-2A2942C819E8}" type="datetimeFigureOut">
              <a:rPr lang="cs-CZ" smtClean="0"/>
              <a:t>27.2.2017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83B84DC-6C67-4EDB-9DD9-AC37901FBF1F}" type="slidenum">
              <a:rPr lang="cs-CZ" smtClean="0"/>
              <a:t>‹#›</a:t>
            </a:fld>
            <a:endParaRPr lang="cs-CZ"/>
          </a:p>
        </p:txBody>
      </p:sp>
    </p:spTree>
    <p:extLst>
      <p:ext uri="{BB962C8B-B14F-4D97-AF65-F5344CB8AC3E}">
        <p14:creationId xmlns:p14="http://schemas.microsoft.com/office/powerpoint/2010/main" val="4030114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13DC3A13-E84D-41FD-A9BF-2A2942C819E8}" type="datetimeFigureOut">
              <a:rPr lang="cs-CZ" smtClean="0"/>
              <a:t>27.2.2017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83B84DC-6C67-4EDB-9DD9-AC37901FBF1F}" type="slidenum">
              <a:rPr lang="cs-CZ" smtClean="0"/>
              <a:t>‹#›</a:t>
            </a:fld>
            <a:endParaRPr lang="cs-CZ"/>
          </a:p>
        </p:txBody>
      </p:sp>
    </p:spTree>
    <p:extLst>
      <p:ext uri="{BB962C8B-B14F-4D97-AF65-F5344CB8AC3E}">
        <p14:creationId xmlns:p14="http://schemas.microsoft.com/office/powerpoint/2010/main" val="1030976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DC3A13-E84D-41FD-A9BF-2A2942C819E8}" type="datetimeFigureOut">
              <a:rPr lang="cs-CZ" smtClean="0"/>
              <a:t>27.2.2017</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3B84DC-6C67-4EDB-9DD9-AC37901FBF1F}" type="slidenum">
              <a:rPr lang="cs-CZ" smtClean="0"/>
              <a:t>‹#›</a:t>
            </a:fld>
            <a:endParaRPr lang="cs-CZ"/>
          </a:p>
        </p:txBody>
      </p:sp>
    </p:spTree>
    <p:extLst>
      <p:ext uri="{BB962C8B-B14F-4D97-AF65-F5344CB8AC3E}">
        <p14:creationId xmlns:p14="http://schemas.microsoft.com/office/powerpoint/2010/main" val="2671561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7775"/>
            <a:ext cx="9144000" cy="6029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ctrTitle"/>
          </p:nvPr>
        </p:nvSpPr>
        <p:spPr>
          <a:xfrm>
            <a:off x="467544" y="1052736"/>
            <a:ext cx="8064896" cy="1368152"/>
          </a:xfrm>
        </p:spPr>
        <p:txBody>
          <a:bodyPr>
            <a:noAutofit/>
          </a:bodyPr>
          <a:lstStyle/>
          <a:p>
            <a:r>
              <a:rPr lang="cs-CZ"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PERFORMATIVITA STŘEDOVĚKU</a:t>
            </a:r>
            <a:endParaRPr lang="cs-CZ"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76976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19672" y="188640"/>
            <a:ext cx="5698976" cy="720080"/>
          </a:xfrm>
        </p:spPr>
        <p:style>
          <a:lnRef idx="2">
            <a:schemeClr val="accent1"/>
          </a:lnRef>
          <a:fillRef idx="1">
            <a:schemeClr val="lt1"/>
          </a:fillRef>
          <a:effectRef idx="0">
            <a:schemeClr val="accent1"/>
          </a:effectRef>
          <a:fontRef idx="minor">
            <a:schemeClr val="dk1"/>
          </a:fontRef>
        </p:style>
        <p:txBody>
          <a:bodyPr>
            <a:normAutofit/>
          </a:bodyPr>
          <a:lstStyle/>
          <a:p>
            <a:r>
              <a:rPr lang="cs-CZ" sz="3600" dirty="0" smtClean="0"/>
              <a:t>1) Moc slova</a:t>
            </a:r>
            <a:endParaRPr lang="cs-CZ" sz="3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484784"/>
            <a:ext cx="4067175" cy="476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8390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1196752"/>
            <a:ext cx="4176464" cy="5539978"/>
          </a:xfrm>
          <a:prstGeom prst="rect">
            <a:avLst/>
          </a:prstGeom>
        </p:spPr>
        <p:txBody>
          <a:bodyPr wrap="square">
            <a:spAutoFit/>
          </a:bodyPr>
          <a:lstStyle/>
          <a:p>
            <a:r>
              <a:rPr lang="cs-CZ" sz="2100" dirty="0" smtClean="0">
                <a:latin typeface="Adobe Garamond Pro" pitchFamily="18" charset="0"/>
              </a:rPr>
              <a:t>„Římský král s odznaky své moci seděl na trůně před hlavním portálem starobylého </a:t>
            </a:r>
            <a:r>
              <a:rPr lang="cs-CZ" sz="2100" dirty="0" err="1" smtClean="0">
                <a:latin typeface="Adobe Garamond Pro" pitchFamily="18" charset="0"/>
              </a:rPr>
              <a:t>špýrského</a:t>
            </a:r>
            <a:r>
              <a:rPr lang="cs-CZ" sz="2100" dirty="0" smtClean="0">
                <a:latin typeface="Adobe Garamond Pro" pitchFamily="18" charset="0"/>
              </a:rPr>
              <a:t> dómu. Jan na koni, vystrojen v plné zbroji bez přilbice a doprovázen rytíři, nesoucími kopí se znaky českého království (bílým lvem na červeném pozadí), poklekl dle zvyku před římským králem. Složil přísahu, slib a od otce obdržel žezlo a dědický nárok na českou královskou korunu […]. Akt byl stvrzen polibkem a teprve čtrnáctiletý mladík odcházel jako pán velké části střední Evropy. Nastalo veselí s rytířskými turnaji, tancem a hostinami.“</a:t>
            </a:r>
          </a:p>
          <a:p>
            <a:pPr algn="r"/>
            <a:r>
              <a:rPr lang="cs-CZ" i="1" dirty="0" smtClean="0"/>
              <a:t>Zbraslavská kronika</a:t>
            </a:r>
            <a:r>
              <a:rPr lang="cs-CZ" dirty="0" smtClean="0"/>
              <a:t>, 14. stol.</a:t>
            </a:r>
            <a:endParaRPr lang="cs-CZ"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12776"/>
            <a:ext cx="4176713" cy="486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Nadpis 1"/>
          <p:cNvSpPr txBox="1">
            <a:spLocks/>
          </p:cNvSpPr>
          <p:nvPr/>
        </p:nvSpPr>
        <p:spPr>
          <a:xfrm>
            <a:off x="1619672" y="188640"/>
            <a:ext cx="5698976" cy="720080"/>
          </a:xfrm>
          <a:prstGeom prst="rect">
            <a:avLst/>
          </a:prstGeom>
        </p:spPr>
        <p:style>
          <a:lnRef idx="2">
            <a:schemeClr val="accent1"/>
          </a:lnRef>
          <a:fillRef idx="1">
            <a:schemeClr val="lt1"/>
          </a:fillRef>
          <a:effectRef idx="0">
            <a:schemeClr val="accent1"/>
          </a:effectRef>
          <a:fontRef idx="minor">
            <a:schemeClr val="dk1"/>
          </a:fontRef>
        </p:style>
        <p:txBody>
          <a:bodyP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cs-CZ" sz="3600" smtClean="0"/>
              <a:t>1) Moc slova</a:t>
            </a:r>
            <a:endParaRPr lang="cs-CZ" sz="3600" dirty="0"/>
          </a:p>
        </p:txBody>
      </p:sp>
    </p:spTree>
    <p:extLst>
      <p:ext uri="{BB962C8B-B14F-4D97-AF65-F5344CB8AC3E}">
        <p14:creationId xmlns:p14="http://schemas.microsoft.com/office/powerpoint/2010/main" val="1797462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19672" y="188640"/>
            <a:ext cx="5698976" cy="720080"/>
          </a:xfrm>
        </p:spPr>
        <p:style>
          <a:lnRef idx="2">
            <a:schemeClr val="accent1"/>
          </a:lnRef>
          <a:fillRef idx="1">
            <a:schemeClr val="lt1"/>
          </a:fillRef>
          <a:effectRef idx="0">
            <a:schemeClr val="accent1"/>
          </a:effectRef>
          <a:fontRef idx="minor">
            <a:schemeClr val="dk1"/>
          </a:fontRef>
        </p:style>
        <p:txBody>
          <a:bodyPr>
            <a:normAutofit/>
          </a:bodyPr>
          <a:lstStyle/>
          <a:p>
            <a:r>
              <a:rPr lang="cs-CZ" sz="3600" dirty="0" smtClean="0"/>
              <a:t>2) Percepce → akce</a:t>
            </a:r>
            <a:endParaRPr lang="cs-CZ" sz="3600" dirty="0"/>
          </a:p>
        </p:txBody>
      </p:sp>
      <p:sp>
        <p:nvSpPr>
          <p:cNvPr id="3" name="Obdélník 2"/>
          <p:cNvSpPr/>
          <p:nvPr/>
        </p:nvSpPr>
        <p:spPr>
          <a:xfrm>
            <a:off x="467544" y="1340768"/>
            <a:ext cx="8208912" cy="707886"/>
          </a:xfrm>
          <a:prstGeom prst="rect">
            <a:avLst/>
          </a:prstGeom>
        </p:spPr>
        <p:txBody>
          <a:bodyPr wrap="square">
            <a:spAutoFit/>
          </a:bodyPr>
          <a:lstStyle/>
          <a:p>
            <a:r>
              <a:rPr lang="cs-CZ" sz="2000" dirty="0" smtClean="0"/>
              <a:t>Hugo od Svatého Viktora (cca 1097–1141), </a:t>
            </a:r>
            <a:r>
              <a:rPr lang="cs-CZ" sz="2000" i="1" dirty="0" smtClean="0"/>
              <a:t>De </a:t>
            </a:r>
            <a:r>
              <a:rPr lang="cs-CZ" sz="2000" i="1" dirty="0" err="1" smtClean="0"/>
              <a:t>institutione</a:t>
            </a:r>
            <a:r>
              <a:rPr lang="cs-CZ" sz="2000" i="1" dirty="0" smtClean="0"/>
              <a:t> </a:t>
            </a:r>
            <a:r>
              <a:rPr lang="cs-CZ" sz="2000" i="1" dirty="0" err="1" smtClean="0"/>
              <a:t>novitiorum</a:t>
            </a:r>
            <a:r>
              <a:rPr lang="cs-CZ" sz="2000" i="1" dirty="0" smtClean="0"/>
              <a:t> </a:t>
            </a:r>
          </a:p>
          <a:p>
            <a:r>
              <a:rPr lang="cs-CZ" sz="2000" dirty="0" smtClean="0"/>
              <a:t>(O vzdělávání kleriků)</a:t>
            </a:r>
            <a:endParaRPr lang="cs-CZ" sz="2000"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206" t="26515" r="25272"/>
          <a:stretch/>
        </p:blipFill>
        <p:spPr bwMode="auto">
          <a:xfrm>
            <a:off x="683568" y="2285113"/>
            <a:ext cx="3592546" cy="380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2258682"/>
            <a:ext cx="3217912" cy="3828206"/>
          </a:xfrm>
          <a:prstGeom prst="rect">
            <a:avLst/>
          </a:prstGeom>
        </p:spPr>
      </p:pic>
      <p:sp>
        <p:nvSpPr>
          <p:cNvPr id="5" name="TextovéPole 4"/>
          <p:cNvSpPr txBox="1"/>
          <p:nvPr/>
        </p:nvSpPr>
        <p:spPr>
          <a:xfrm>
            <a:off x="4668788" y="6212051"/>
            <a:ext cx="3744416" cy="338554"/>
          </a:xfrm>
          <a:prstGeom prst="rect">
            <a:avLst/>
          </a:prstGeom>
          <a:noFill/>
        </p:spPr>
        <p:txBody>
          <a:bodyPr wrap="square" rtlCol="0">
            <a:spAutoFit/>
          </a:bodyPr>
          <a:lstStyle/>
          <a:p>
            <a:r>
              <a:rPr lang="cs-CZ" sz="1600" i="1" dirty="0" smtClean="0"/>
              <a:t>Pasionál abatyše Kunhuty</a:t>
            </a:r>
            <a:r>
              <a:rPr lang="cs-CZ" sz="1600" dirty="0" smtClean="0"/>
              <a:t>, XIV.A.17, f.  10r</a:t>
            </a:r>
            <a:endParaRPr lang="cs-CZ" sz="1600" dirty="0"/>
          </a:p>
        </p:txBody>
      </p:sp>
    </p:spTree>
    <p:extLst>
      <p:ext uri="{BB962C8B-B14F-4D97-AF65-F5344CB8AC3E}">
        <p14:creationId xmlns:p14="http://schemas.microsoft.com/office/powerpoint/2010/main" val="2098873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19672" y="188640"/>
            <a:ext cx="5698976" cy="720080"/>
          </a:xfrm>
        </p:spPr>
        <p:style>
          <a:lnRef idx="2">
            <a:schemeClr val="accent1"/>
          </a:lnRef>
          <a:fillRef idx="1">
            <a:schemeClr val="lt1"/>
          </a:fillRef>
          <a:effectRef idx="0">
            <a:schemeClr val="accent1"/>
          </a:effectRef>
          <a:fontRef idx="minor">
            <a:schemeClr val="dk1"/>
          </a:fontRef>
        </p:style>
        <p:txBody>
          <a:bodyPr>
            <a:normAutofit/>
          </a:bodyPr>
          <a:lstStyle/>
          <a:p>
            <a:r>
              <a:rPr lang="cs-CZ" sz="3600" dirty="0" smtClean="0"/>
              <a:t>3) </a:t>
            </a:r>
            <a:r>
              <a:rPr lang="cs-CZ" sz="3600" i="1" dirty="0" err="1" smtClean="0"/>
              <a:t>Imitatio</a:t>
            </a:r>
            <a:r>
              <a:rPr lang="cs-CZ" sz="3600" dirty="0" smtClean="0"/>
              <a:t> a </a:t>
            </a:r>
            <a:r>
              <a:rPr lang="cs-CZ" sz="3600" i="1" dirty="0" err="1" smtClean="0"/>
              <a:t>representatio</a:t>
            </a:r>
            <a:endParaRPr lang="cs-CZ" sz="3600" i="1" dirty="0"/>
          </a:p>
        </p:txBody>
      </p:sp>
      <p:sp>
        <p:nvSpPr>
          <p:cNvPr id="3" name="Obdélník 2"/>
          <p:cNvSpPr/>
          <p:nvPr/>
        </p:nvSpPr>
        <p:spPr>
          <a:xfrm>
            <a:off x="467544" y="1340768"/>
            <a:ext cx="8208912" cy="1323439"/>
          </a:xfrm>
          <a:prstGeom prst="rect">
            <a:avLst/>
          </a:prstGeom>
        </p:spPr>
        <p:txBody>
          <a:bodyPr wrap="square">
            <a:spAutoFit/>
          </a:bodyPr>
          <a:lstStyle/>
          <a:p>
            <a:r>
              <a:rPr lang="cs-CZ" sz="2000" dirty="0" smtClean="0"/>
              <a:t>„[</a:t>
            </a:r>
            <a:r>
              <a:rPr lang="cs-CZ" sz="2000" dirty="0"/>
              <a:t>Forma] zprostředkovává vztah mezi dvěma krajnostmi, tedy mezi zobrazením a tím, kdo je zobrazen, tak, že prostřednictvím formy je sjednocuje a spojuje, i když se obě liší svou přirozeností</a:t>
            </a:r>
            <a:r>
              <a:rPr lang="cs-CZ" sz="2000" dirty="0" smtClean="0"/>
              <a:t>.“</a:t>
            </a:r>
          </a:p>
          <a:p>
            <a:pPr algn="r"/>
            <a:r>
              <a:rPr lang="cs-CZ" sz="2000" dirty="0" err="1"/>
              <a:t>Nikoforos</a:t>
            </a:r>
            <a:r>
              <a:rPr lang="cs-CZ" sz="2000" dirty="0"/>
              <a:t> (758–828 po Kr.)</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642356"/>
            <a:ext cx="4433900" cy="368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856" y="3444133"/>
            <a:ext cx="2895600"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432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19672" y="188640"/>
            <a:ext cx="5698976" cy="720080"/>
          </a:xfrm>
        </p:spPr>
        <p:style>
          <a:lnRef idx="2">
            <a:schemeClr val="accent1"/>
          </a:lnRef>
          <a:fillRef idx="1">
            <a:schemeClr val="lt1"/>
          </a:fillRef>
          <a:effectRef idx="0">
            <a:schemeClr val="accent1"/>
          </a:effectRef>
          <a:fontRef idx="minor">
            <a:schemeClr val="dk1"/>
          </a:fontRef>
        </p:style>
        <p:txBody>
          <a:bodyPr>
            <a:normAutofit/>
          </a:bodyPr>
          <a:lstStyle/>
          <a:p>
            <a:r>
              <a:rPr lang="cs-CZ" sz="3600" dirty="0" smtClean="0"/>
              <a:t>3) </a:t>
            </a:r>
            <a:r>
              <a:rPr lang="cs-CZ" sz="3600" i="1" dirty="0" err="1" smtClean="0"/>
              <a:t>Imitatio</a:t>
            </a:r>
            <a:r>
              <a:rPr lang="cs-CZ" sz="3600" dirty="0" smtClean="0"/>
              <a:t> a </a:t>
            </a:r>
            <a:r>
              <a:rPr lang="cs-CZ" sz="3600" i="1" dirty="0" err="1" smtClean="0"/>
              <a:t>representatio</a:t>
            </a:r>
            <a:endParaRPr lang="cs-CZ" sz="3600" i="1" dirty="0"/>
          </a:p>
        </p:txBody>
      </p:sp>
      <p:sp>
        <p:nvSpPr>
          <p:cNvPr id="4" name="TextovéPole 3"/>
          <p:cNvSpPr txBox="1"/>
          <p:nvPr/>
        </p:nvSpPr>
        <p:spPr>
          <a:xfrm>
            <a:off x="579449" y="1344896"/>
            <a:ext cx="2592288" cy="461665"/>
          </a:xfrm>
          <a:prstGeom prst="rect">
            <a:avLst/>
          </a:prstGeom>
          <a:noFill/>
        </p:spPr>
        <p:txBody>
          <a:bodyPr wrap="square" rtlCol="0">
            <a:spAutoFit/>
          </a:bodyPr>
          <a:lstStyle/>
          <a:p>
            <a:r>
              <a:rPr lang="cs-CZ" sz="2400" b="1" dirty="0" smtClean="0"/>
              <a:t>IMITATIO CHRISTI</a:t>
            </a:r>
            <a:endParaRPr lang="cs-CZ" sz="2400" b="1" dirty="0"/>
          </a:p>
        </p:txBody>
      </p:sp>
      <p:sp>
        <p:nvSpPr>
          <p:cNvPr id="5" name="Obdélník 4"/>
          <p:cNvSpPr/>
          <p:nvPr/>
        </p:nvSpPr>
        <p:spPr>
          <a:xfrm>
            <a:off x="607693" y="2060848"/>
            <a:ext cx="4572000" cy="3724096"/>
          </a:xfrm>
          <a:prstGeom prst="rect">
            <a:avLst/>
          </a:prstGeom>
        </p:spPr>
        <p:txBody>
          <a:bodyPr>
            <a:spAutoFit/>
          </a:bodyPr>
          <a:lstStyle/>
          <a:p>
            <a:r>
              <a:rPr lang="cs-CZ" sz="2000" dirty="0" smtClean="0"/>
              <a:t>„Jestli však toužíš požívat plodů této meditace […] musíš se vžít do toho, co Pán Ježíš udělal a řekl a co o tom bylo řečeno, jako bys to slyšel na vlastní uši a viděl na vlastní oči […].“</a:t>
            </a:r>
          </a:p>
          <a:p>
            <a:endParaRPr lang="cs-CZ" sz="2000" dirty="0"/>
          </a:p>
          <a:p>
            <a:r>
              <a:rPr lang="cs-CZ" sz="2000" dirty="0"/>
              <a:t>„Ježíši, který jsi chtěl být od kněze </a:t>
            </a:r>
            <a:r>
              <a:rPr lang="cs-CZ" sz="2000" dirty="0" err="1"/>
              <a:t>Annáše</a:t>
            </a:r>
            <a:r>
              <a:rPr lang="cs-CZ" sz="2000" dirty="0"/>
              <a:t> udeřen do tváře: dej mi, prosím, svou rozhodnost, abych tě nikdy nepřestal chválit a neupadnul do </a:t>
            </a:r>
            <a:r>
              <a:rPr lang="cs-CZ" sz="2000" dirty="0" smtClean="0"/>
              <a:t>lehkomyslnosti.“</a:t>
            </a:r>
          </a:p>
          <a:p>
            <a:endParaRPr lang="cs-CZ" dirty="0"/>
          </a:p>
          <a:p>
            <a:r>
              <a:rPr lang="cs-CZ" sz="1600" dirty="0" smtClean="0"/>
              <a:t>Ludolf Saský, </a:t>
            </a:r>
            <a:r>
              <a:rPr lang="cs-CZ" sz="1600" i="1" dirty="0"/>
              <a:t>Vita Christi </a:t>
            </a:r>
            <a:r>
              <a:rPr lang="cs-CZ" sz="1600" dirty="0"/>
              <a:t>(Život Krista)</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8510" y="1575728"/>
            <a:ext cx="3068363" cy="486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9127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13919"/>
            <a:ext cx="6696744" cy="3772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686" y="2571750"/>
            <a:ext cx="3209925"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35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4579" t="6862" r="4955" b="6345"/>
          <a:stretch/>
        </p:blipFill>
        <p:spPr bwMode="auto">
          <a:xfrm>
            <a:off x="420914" y="548680"/>
            <a:ext cx="8316686" cy="567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4196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
            <a:ext cx="86038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783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Autofit/>
          </a:bodyPr>
          <a:lstStyle/>
          <a:p>
            <a:r>
              <a:rPr lang="cs-CZ" sz="3200" dirty="0" smtClean="0"/>
              <a:t>Performativní </a:t>
            </a:r>
            <a:r>
              <a:rPr lang="cs-CZ" sz="3200" dirty="0"/>
              <a:t>rámec středověké společnosti</a:t>
            </a:r>
          </a:p>
        </p:txBody>
      </p:sp>
      <p:sp>
        <p:nvSpPr>
          <p:cNvPr id="3" name="Obdélník 2"/>
          <p:cNvSpPr/>
          <p:nvPr/>
        </p:nvSpPr>
        <p:spPr>
          <a:xfrm>
            <a:off x="467544" y="1813814"/>
            <a:ext cx="4245201" cy="3139321"/>
          </a:xfrm>
          <a:prstGeom prst="rect">
            <a:avLst/>
          </a:prstGeom>
        </p:spPr>
        <p:txBody>
          <a:bodyPr wrap="none">
            <a:spAutoFit/>
          </a:bodyPr>
          <a:lstStyle/>
          <a:p>
            <a:pPr marL="342900" indent="-342900">
              <a:lnSpc>
                <a:spcPct val="150000"/>
              </a:lnSpc>
              <a:buAutoNum type="arabicParenR"/>
            </a:pPr>
            <a:r>
              <a:rPr lang="it-IT" sz="2400" dirty="0" smtClean="0"/>
              <a:t>ostenze a reprezentace moci</a:t>
            </a:r>
            <a:endParaRPr lang="cs-CZ" sz="2400" dirty="0" smtClean="0"/>
          </a:p>
          <a:p>
            <a:pPr marL="342900" indent="-342900">
              <a:lnSpc>
                <a:spcPct val="150000"/>
              </a:lnSpc>
              <a:buFontTx/>
              <a:buAutoNum type="arabicParenR"/>
            </a:pPr>
            <a:r>
              <a:rPr lang="cs-CZ" sz="2400" dirty="0" smtClean="0"/>
              <a:t>tělesnost</a:t>
            </a:r>
          </a:p>
          <a:p>
            <a:pPr marL="342900" indent="-342900">
              <a:lnSpc>
                <a:spcPct val="150000"/>
              </a:lnSpc>
              <a:buFontTx/>
              <a:buAutoNum type="arabicParenR"/>
            </a:pPr>
            <a:r>
              <a:rPr lang="cs-CZ" sz="2400" dirty="0"/>
              <a:t>symbolická komunikace</a:t>
            </a:r>
            <a:endParaRPr lang="cs-CZ" sz="2400" dirty="0" smtClean="0">
              <a:effectLst/>
            </a:endParaRPr>
          </a:p>
          <a:p>
            <a:pPr marL="342900" indent="-342900">
              <a:lnSpc>
                <a:spcPct val="150000"/>
              </a:lnSpc>
              <a:buFontTx/>
              <a:buAutoNum type="arabicParenR"/>
            </a:pPr>
            <a:r>
              <a:rPr lang="cs-CZ" sz="2400" dirty="0"/>
              <a:t>rituály, ceremonie</a:t>
            </a:r>
            <a:endParaRPr lang="cs-CZ" sz="2400" dirty="0" smtClean="0">
              <a:effectLst/>
            </a:endParaRPr>
          </a:p>
          <a:p>
            <a:pPr marL="342900" indent="-342900">
              <a:lnSpc>
                <a:spcPct val="150000"/>
              </a:lnSpc>
              <a:buFontTx/>
              <a:buAutoNum type="arabicParenR"/>
            </a:pPr>
            <a:r>
              <a:rPr lang="cs-CZ" sz="2400" dirty="0" err="1"/>
              <a:t>multimedialita</a:t>
            </a:r>
            <a:r>
              <a:rPr lang="cs-CZ" sz="2400" dirty="0"/>
              <a:t>/</a:t>
            </a:r>
            <a:r>
              <a:rPr lang="cs-CZ" sz="2400" dirty="0" err="1"/>
              <a:t>synestetičnost</a:t>
            </a:r>
            <a:endParaRPr lang="cs-CZ" sz="2400" dirty="0" smtClean="0">
              <a:effectLst/>
            </a:endParaRPr>
          </a:p>
          <a:p>
            <a:pPr marL="342900" indent="-342900">
              <a:buAutoNum type="arabicParenR"/>
            </a:pPr>
            <a:endParaRPr lang="it-IT" dirty="0"/>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l="33233"/>
          <a:stretch/>
        </p:blipFill>
        <p:spPr>
          <a:xfrm>
            <a:off x="5796136" y="1916831"/>
            <a:ext cx="2865528" cy="4160651"/>
          </a:xfrm>
          <a:prstGeom prst="rect">
            <a:avLst/>
          </a:prstGeom>
        </p:spPr>
      </p:pic>
    </p:spTree>
    <p:extLst>
      <p:ext uri="{BB962C8B-B14F-4D97-AF65-F5344CB8AC3E}">
        <p14:creationId xmlns:p14="http://schemas.microsoft.com/office/powerpoint/2010/main" val="41807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r>
              <a:rPr lang="cs-CZ" dirty="0" smtClean="0"/>
              <a:t>1) O</a:t>
            </a:r>
            <a:r>
              <a:rPr lang="it-IT" dirty="0" smtClean="0"/>
              <a:t>stenze a reprezentace moci</a:t>
            </a:r>
            <a:endParaRPr lang="cs-CZ" dirty="0"/>
          </a:p>
        </p:txBody>
      </p:sp>
      <p:sp>
        <p:nvSpPr>
          <p:cNvPr id="3" name="Obdélník 2"/>
          <p:cNvSpPr/>
          <p:nvPr/>
        </p:nvSpPr>
        <p:spPr>
          <a:xfrm>
            <a:off x="251520" y="1772816"/>
            <a:ext cx="4824536" cy="4555093"/>
          </a:xfrm>
          <a:prstGeom prst="rect">
            <a:avLst/>
          </a:prstGeom>
        </p:spPr>
        <p:txBody>
          <a:bodyPr wrap="square">
            <a:spAutoFit/>
          </a:bodyPr>
          <a:lstStyle/>
          <a:p>
            <a:r>
              <a:rPr lang="cs-CZ" sz="2000" dirty="0" smtClean="0"/>
              <a:t>„[N]a úsvitě vyšlo vracející se výpravě vstříc duchovenstvo a lid, který se stěží vměstnal na široké pole. V popředí procesí, vstupujícího do Prahy, nesl kníže spolu s biskupem Vojtěchovy ostatky. Za nimi kráčeli opati s ostatky pěti bratří a arcikněží s relikviemi biskupa </a:t>
            </a:r>
            <a:r>
              <a:rPr lang="cs-CZ" sz="2000" dirty="0" err="1" smtClean="0"/>
              <a:t>Gaudentia</a:t>
            </a:r>
            <a:r>
              <a:rPr lang="cs-CZ" sz="2000" dirty="0" smtClean="0"/>
              <a:t>. Dvanáct kněží pak neslo obrovský zlatý kříž se Spasitelem. Následovaly zlaté desky od hnězdenského oltáře a poté další kořist, včetně zajatců.“</a:t>
            </a:r>
          </a:p>
          <a:p>
            <a:endParaRPr lang="cs-CZ" dirty="0"/>
          </a:p>
          <a:p>
            <a:r>
              <a:rPr lang="cs-CZ" dirty="0" smtClean="0"/>
              <a:t>Přenesení </a:t>
            </a:r>
            <a:r>
              <a:rPr lang="cs-CZ" dirty="0"/>
              <a:t>ostatků svatého Vojtěcha Břetislavem I. z polského Hnězdna do Prahy r. </a:t>
            </a:r>
            <a:r>
              <a:rPr lang="cs-CZ" dirty="0" smtClean="0"/>
              <a:t>1039,</a:t>
            </a:r>
          </a:p>
          <a:p>
            <a:endParaRPr lang="cs-CZ" dirty="0"/>
          </a:p>
          <a:p>
            <a:r>
              <a:rPr lang="cs-CZ" dirty="0"/>
              <a:t>p</a:t>
            </a:r>
            <a:r>
              <a:rPr lang="cs-CZ" dirty="0" smtClean="0"/>
              <a:t>odle </a:t>
            </a:r>
            <a:r>
              <a:rPr lang="cs-CZ" i="1" dirty="0" smtClean="0"/>
              <a:t>Kosmovy kroniky</a:t>
            </a:r>
            <a:r>
              <a:rPr lang="cs-CZ" dirty="0" smtClean="0"/>
              <a:t>.</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3665" y="1657062"/>
            <a:ext cx="3940335" cy="4670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0772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a:bodyPr>
          <a:lstStyle/>
          <a:p>
            <a:r>
              <a:rPr lang="cs-CZ" sz="3600" dirty="0" smtClean="0"/>
              <a:t>Pojem „(středověká) kulturní performance“</a:t>
            </a:r>
            <a:endParaRPr lang="cs-CZ" sz="3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4149625"/>
            <a:ext cx="3713634" cy="2476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395536" y="1556792"/>
            <a:ext cx="8136904" cy="2585323"/>
          </a:xfrm>
          <a:prstGeom prst="rect">
            <a:avLst/>
          </a:prstGeom>
          <a:noFill/>
        </p:spPr>
        <p:txBody>
          <a:bodyPr wrap="square" rtlCol="0">
            <a:spAutoFit/>
          </a:bodyPr>
          <a:lstStyle/>
          <a:p>
            <a:pPr>
              <a:lnSpc>
                <a:spcPct val="200000"/>
              </a:lnSpc>
            </a:pPr>
            <a:r>
              <a:rPr lang="cs-CZ" b="1" dirty="0" smtClean="0">
                <a:ln w="12700">
                  <a:solidFill>
                    <a:schemeClr val="tx2">
                      <a:satMod val="155000"/>
                    </a:schemeClr>
                  </a:solidFill>
                  <a:prstDash val="solid"/>
                </a:ln>
                <a:solidFill>
                  <a:schemeClr val="accent1"/>
                </a:solidFill>
              </a:rPr>
              <a:t>KULTURNÍ PERFORMANCE</a:t>
            </a:r>
          </a:p>
          <a:p>
            <a:r>
              <a:rPr lang="cs-CZ" dirty="0" smtClean="0"/>
              <a:t>„</a:t>
            </a:r>
            <a:r>
              <a:rPr lang="cs-CZ" dirty="0"/>
              <a:t>nejrůznější druhy náboženských a sociálních obřadů a rituálů, </a:t>
            </a:r>
            <a:r>
              <a:rPr lang="cs-CZ" u="sng" dirty="0"/>
              <a:t>svátky, svatby, pohřby, koncerty, sportovní podniky, stranické sjezdy, odborářské mítinky, happeningy, divadelní představení</a:t>
            </a:r>
            <a:r>
              <a:rPr lang="cs-CZ" dirty="0"/>
              <a:t> atd</a:t>
            </a:r>
            <a:r>
              <a:rPr lang="cs-CZ" dirty="0" smtClean="0"/>
              <a:t>.“ 					(</a:t>
            </a:r>
            <a:r>
              <a:rPr lang="cs-CZ" dirty="0" err="1" smtClean="0"/>
              <a:t>Milton</a:t>
            </a:r>
            <a:r>
              <a:rPr lang="cs-CZ" dirty="0" smtClean="0"/>
              <a:t> Singer)</a:t>
            </a:r>
          </a:p>
          <a:p>
            <a:endParaRPr lang="cs-CZ" dirty="0" smtClean="0"/>
          </a:p>
          <a:p>
            <a:r>
              <a:rPr lang="cs-CZ" dirty="0"/>
              <a:t>„veškeré aktivity jednoho účastníka při konkrétní příležitosti, </a:t>
            </a:r>
            <a:r>
              <a:rPr lang="cs-CZ" dirty="0" smtClean="0"/>
              <a:t>jejichž </a:t>
            </a:r>
            <a:r>
              <a:rPr lang="cs-CZ" dirty="0"/>
              <a:t>účelem je </a:t>
            </a:r>
            <a:r>
              <a:rPr lang="cs-CZ" u="sng" dirty="0"/>
              <a:t>udělat dojem</a:t>
            </a:r>
            <a:r>
              <a:rPr lang="cs-CZ" dirty="0"/>
              <a:t> na kteréhokoli z ostatních účastníků“</a:t>
            </a:r>
          </a:p>
          <a:p>
            <a:r>
              <a:rPr lang="en-US" i="1" dirty="0" err="1"/>
              <a:t>Všichni</a:t>
            </a:r>
            <a:r>
              <a:rPr lang="en-US" i="1" dirty="0"/>
              <a:t> </a:t>
            </a:r>
            <a:r>
              <a:rPr lang="en-US" i="1" dirty="0" err="1"/>
              <a:t>hrajeme</a:t>
            </a:r>
            <a:r>
              <a:rPr lang="en-US" i="1" dirty="0"/>
              <a:t> </a:t>
            </a:r>
            <a:r>
              <a:rPr lang="en-US" i="1" dirty="0" err="1"/>
              <a:t>divadlo</a:t>
            </a:r>
            <a:r>
              <a:rPr lang="en-US" dirty="0"/>
              <a:t> (</a:t>
            </a:r>
            <a:r>
              <a:rPr lang="en-US" i="1" dirty="0"/>
              <a:t>The Presentation of Self in Everyday Life</a:t>
            </a:r>
            <a:r>
              <a:rPr lang="en-US" dirty="0"/>
              <a:t>, 1959)</a:t>
            </a:r>
            <a:endParaRPr lang="cs-CZ" dirty="0"/>
          </a:p>
        </p:txBody>
      </p:sp>
      <p:sp>
        <p:nvSpPr>
          <p:cNvPr id="4" name="TextovéPole 3"/>
          <p:cNvSpPr txBox="1"/>
          <p:nvPr/>
        </p:nvSpPr>
        <p:spPr>
          <a:xfrm>
            <a:off x="395536" y="4509120"/>
            <a:ext cx="4680520" cy="1477328"/>
          </a:xfrm>
          <a:prstGeom prst="rect">
            <a:avLst/>
          </a:prstGeom>
          <a:noFill/>
        </p:spPr>
        <p:txBody>
          <a:bodyPr wrap="square" rtlCol="0">
            <a:spAutoFit/>
          </a:bodyPr>
          <a:lstStyle/>
          <a:p>
            <a:r>
              <a:rPr lang="cs-CZ" dirty="0"/>
              <a:t>„záměrně vyčleněny z rytmu všedního dne díky tomu, že jsou jistým způsobem </a:t>
            </a:r>
            <a:r>
              <a:rPr lang="cs-CZ" u="sng" dirty="0"/>
              <a:t>inscenovány</a:t>
            </a:r>
            <a:r>
              <a:rPr lang="cs-CZ" dirty="0"/>
              <a:t> či ritualizovány</a:t>
            </a:r>
            <a:r>
              <a:rPr lang="cs-CZ" dirty="0" smtClean="0"/>
              <a:t>“</a:t>
            </a:r>
          </a:p>
          <a:p>
            <a:r>
              <a:rPr lang="en-US" dirty="0" smtClean="0"/>
              <a:t>Janette Dillion</a:t>
            </a:r>
            <a:r>
              <a:rPr lang="cs-CZ" dirty="0" smtClean="0"/>
              <a:t>,</a:t>
            </a:r>
            <a:r>
              <a:rPr lang="en-US" dirty="0" smtClean="0"/>
              <a:t> </a:t>
            </a:r>
            <a:r>
              <a:rPr lang="en-US" i="1" dirty="0"/>
              <a:t>The Language of Space in Court Performance, 1400–1625</a:t>
            </a:r>
            <a:endParaRPr lang="cs-CZ" dirty="0"/>
          </a:p>
        </p:txBody>
      </p:sp>
    </p:spTree>
    <p:extLst>
      <p:ext uri="{BB962C8B-B14F-4D97-AF65-F5344CB8AC3E}">
        <p14:creationId xmlns:p14="http://schemas.microsoft.com/office/powerpoint/2010/main" val="1902938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r>
              <a:rPr lang="cs-CZ" dirty="0"/>
              <a:t>2</a:t>
            </a:r>
            <a:r>
              <a:rPr lang="cs-CZ" dirty="0" smtClean="0"/>
              <a:t>) Středověké tělo</a:t>
            </a:r>
            <a:endParaRPr lang="cs-CZ" dirty="0"/>
          </a:p>
        </p:txBody>
      </p:sp>
      <p:sp>
        <p:nvSpPr>
          <p:cNvPr id="4" name="Obdélník 3"/>
          <p:cNvSpPr/>
          <p:nvPr/>
        </p:nvSpPr>
        <p:spPr>
          <a:xfrm>
            <a:off x="395536" y="1772816"/>
            <a:ext cx="8280920" cy="1938992"/>
          </a:xfrm>
          <a:prstGeom prst="rect">
            <a:avLst/>
          </a:prstGeom>
        </p:spPr>
        <p:txBody>
          <a:bodyPr wrap="square">
            <a:spAutoFit/>
          </a:bodyPr>
          <a:lstStyle/>
          <a:p>
            <a:r>
              <a:rPr lang="pl-PL" sz="2000" dirty="0" smtClean="0"/>
              <a:t>„Co dává život, je Duch, tělo samo nic neznamená“ (Jan 6,63)</a:t>
            </a:r>
          </a:p>
          <a:p>
            <a:endParaRPr lang="pl-PL" sz="2000" dirty="0"/>
          </a:p>
          <a:p>
            <a:r>
              <a:rPr lang="cs-CZ" sz="2000" dirty="0"/>
              <a:t>„Vždyť žijete-li podle své vůle, spějete ke smrti“ </a:t>
            </a:r>
            <a:r>
              <a:rPr lang="cs-CZ" sz="2000" dirty="0" smtClean="0"/>
              <a:t>(Římanům 8,13)</a:t>
            </a:r>
          </a:p>
          <a:p>
            <a:endParaRPr lang="cs-CZ" sz="2000" dirty="0"/>
          </a:p>
          <a:p>
            <a:r>
              <a:rPr lang="cs-CZ" sz="2000" dirty="0"/>
              <a:t>„Co jiného je síra, než chléb ohně? Čím jiným živ je oheň, když je tak smrdutý? Čím jiným je tedy síra, nežli hříchem tělesným?“ (Řehoř Veliký, </a:t>
            </a:r>
            <a:r>
              <a:rPr lang="cs-CZ" sz="2000" i="1" dirty="0" err="1"/>
              <a:t>Moralia</a:t>
            </a:r>
            <a:r>
              <a:rPr lang="cs-CZ" sz="2000" dirty="0"/>
              <a:t> XIV,19)</a:t>
            </a:r>
          </a:p>
        </p:txBody>
      </p:sp>
      <p:sp>
        <p:nvSpPr>
          <p:cNvPr id="5" name="Obdélník 4"/>
          <p:cNvSpPr/>
          <p:nvPr/>
        </p:nvSpPr>
        <p:spPr>
          <a:xfrm>
            <a:off x="395536" y="4293096"/>
            <a:ext cx="8136904" cy="1569660"/>
          </a:xfrm>
          <a:prstGeom prst="rect">
            <a:avLst/>
          </a:prstGeom>
        </p:spPr>
        <p:txBody>
          <a:bodyPr wrap="square">
            <a:spAutoFit/>
          </a:bodyPr>
          <a:lstStyle/>
          <a:p>
            <a:pPr algn="ctr"/>
            <a:r>
              <a:rPr lang="cs-CZ" dirty="0" smtClean="0"/>
              <a:t> </a:t>
            </a:r>
            <a:r>
              <a:rPr lang="cs-CZ" sz="2400" dirty="0" smtClean="0">
                <a:solidFill>
                  <a:srgbClr val="FF0000"/>
                </a:solidFill>
              </a:rPr>
              <a:t>TĚLO</a:t>
            </a:r>
            <a:r>
              <a:rPr lang="cs-CZ" sz="2400" dirty="0" smtClean="0"/>
              <a:t> A </a:t>
            </a:r>
            <a:r>
              <a:rPr lang="cs-CZ" sz="2400" dirty="0" smtClean="0">
                <a:solidFill>
                  <a:schemeClr val="accent1"/>
                </a:solidFill>
              </a:rPr>
              <a:t>DUŠE </a:t>
            </a:r>
          </a:p>
          <a:p>
            <a:endParaRPr lang="cs-CZ" sz="2400" dirty="0"/>
          </a:p>
          <a:p>
            <a:pPr algn="ctr"/>
            <a:r>
              <a:rPr lang="cs-CZ" sz="2400" dirty="0" smtClean="0">
                <a:solidFill>
                  <a:srgbClr val="FF0000"/>
                </a:solidFill>
              </a:rPr>
              <a:t>špatné</a:t>
            </a:r>
            <a:r>
              <a:rPr lang="cs-CZ" sz="2400" dirty="0" smtClean="0"/>
              <a:t>–</a:t>
            </a:r>
            <a:r>
              <a:rPr lang="cs-CZ" sz="2400" dirty="0" smtClean="0">
                <a:solidFill>
                  <a:schemeClr val="accent1"/>
                </a:solidFill>
              </a:rPr>
              <a:t>dobré</a:t>
            </a:r>
            <a:r>
              <a:rPr lang="cs-CZ" sz="2400" dirty="0" smtClean="0"/>
              <a:t>, </a:t>
            </a:r>
            <a:r>
              <a:rPr lang="cs-CZ" sz="2400" dirty="0" smtClean="0">
                <a:solidFill>
                  <a:srgbClr val="FF0000"/>
                </a:solidFill>
              </a:rPr>
              <a:t>nízké</a:t>
            </a:r>
            <a:r>
              <a:rPr lang="cs-CZ" sz="2400" dirty="0" smtClean="0"/>
              <a:t>–</a:t>
            </a:r>
            <a:r>
              <a:rPr lang="cs-CZ" sz="2400" dirty="0" smtClean="0">
                <a:solidFill>
                  <a:schemeClr val="accent1"/>
                </a:solidFill>
              </a:rPr>
              <a:t>vysoké</a:t>
            </a:r>
            <a:r>
              <a:rPr lang="cs-CZ" sz="2400" dirty="0" smtClean="0"/>
              <a:t>, </a:t>
            </a:r>
            <a:r>
              <a:rPr lang="cs-CZ" sz="2400" dirty="0" smtClean="0">
                <a:solidFill>
                  <a:srgbClr val="FF0000"/>
                </a:solidFill>
              </a:rPr>
              <a:t>pomíjející</a:t>
            </a:r>
            <a:r>
              <a:rPr lang="cs-CZ" sz="2400" dirty="0" smtClean="0"/>
              <a:t>–</a:t>
            </a:r>
            <a:r>
              <a:rPr lang="cs-CZ" sz="2400" dirty="0" smtClean="0">
                <a:solidFill>
                  <a:schemeClr val="accent1"/>
                </a:solidFill>
              </a:rPr>
              <a:t>trvalé</a:t>
            </a:r>
            <a:r>
              <a:rPr lang="cs-CZ" sz="2400" dirty="0" smtClean="0"/>
              <a:t>, </a:t>
            </a:r>
            <a:r>
              <a:rPr lang="cs-CZ" sz="2400" dirty="0" smtClean="0">
                <a:solidFill>
                  <a:srgbClr val="FF0000"/>
                </a:solidFill>
              </a:rPr>
              <a:t>hříšné</a:t>
            </a:r>
            <a:r>
              <a:rPr lang="cs-CZ" sz="2400" dirty="0" smtClean="0"/>
              <a:t>–</a:t>
            </a:r>
            <a:r>
              <a:rPr lang="cs-CZ" sz="2400" dirty="0" smtClean="0">
                <a:solidFill>
                  <a:schemeClr val="accent1"/>
                </a:solidFill>
              </a:rPr>
              <a:t>čisté</a:t>
            </a:r>
            <a:r>
              <a:rPr lang="cs-CZ" sz="2400" dirty="0" smtClean="0"/>
              <a:t>, </a:t>
            </a:r>
            <a:r>
              <a:rPr lang="cs-CZ" sz="2400" dirty="0" smtClean="0">
                <a:solidFill>
                  <a:srgbClr val="FF0000"/>
                </a:solidFill>
              </a:rPr>
              <a:t>ďábelské</a:t>
            </a:r>
            <a:r>
              <a:rPr lang="cs-CZ" sz="2400" dirty="0" smtClean="0"/>
              <a:t>–</a:t>
            </a:r>
            <a:r>
              <a:rPr lang="cs-CZ" sz="2400" dirty="0" smtClean="0">
                <a:solidFill>
                  <a:schemeClr val="accent1"/>
                </a:solidFill>
              </a:rPr>
              <a:t>božské</a:t>
            </a:r>
            <a:endParaRPr lang="cs-CZ" sz="2400" dirty="0">
              <a:solidFill>
                <a:schemeClr val="accent1"/>
              </a:solidFill>
            </a:endParaRPr>
          </a:p>
        </p:txBody>
      </p:sp>
    </p:spTree>
    <p:extLst>
      <p:ext uri="{BB962C8B-B14F-4D97-AF65-F5344CB8AC3E}">
        <p14:creationId xmlns:p14="http://schemas.microsoft.com/office/powerpoint/2010/main" val="3530501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r>
              <a:rPr lang="cs-CZ" dirty="0"/>
              <a:t>2</a:t>
            </a:r>
            <a:r>
              <a:rPr lang="cs-CZ" dirty="0" smtClean="0"/>
              <a:t>) Středověké tělo</a:t>
            </a:r>
            <a:endParaRPr lang="cs-CZ"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9617"/>
            <a:ext cx="5173622" cy="3818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194" t="20763" r="6394"/>
          <a:stretch/>
        </p:blipFill>
        <p:spPr bwMode="auto">
          <a:xfrm>
            <a:off x="5166726" y="2708920"/>
            <a:ext cx="3961994" cy="3773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947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7336" y="188640"/>
            <a:ext cx="8229600" cy="778098"/>
          </a:xfrm>
        </p:spPr>
        <p:style>
          <a:lnRef idx="2">
            <a:schemeClr val="accent2"/>
          </a:lnRef>
          <a:fillRef idx="1">
            <a:schemeClr val="lt1"/>
          </a:fillRef>
          <a:effectRef idx="0">
            <a:schemeClr val="accent2"/>
          </a:effectRef>
          <a:fontRef idx="minor">
            <a:schemeClr val="dk1"/>
          </a:fontRef>
        </p:style>
        <p:txBody>
          <a:bodyPr>
            <a:normAutofit/>
          </a:bodyPr>
          <a:lstStyle/>
          <a:p>
            <a:r>
              <a:rPr lang="cs-CZ" dirty="0" smtClean="0"/>
              <a:t>3) Symbolická komunikace</a:t>
            </a:r>
            <a:endParaRPr lang="cs-CZ"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23" y="1196752"/>
            <a:ext cx="8184426"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634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7336" y="188640"/>
            <a:ext cx="8229600" cy="778098"/>
          </a:xfrm>
        </p:spPr>
        <p:style>
          <a:lnRef idx="2">
            <a:schemeClr val="accent2"/>
          </a:lnRef>
          <a:fillRef idx="1">
            <a:schemeClr val="lt1"/>
          </a:fillRef>
          <a:effectRef idx="0">
            <a:schemeClr val="accent2"/>
          </a:effectRef>
          <a:fontRef idx="minor">
            <a:schemeClr val="dk1"/>
          </a:fontRef>
        </p:style>
        <p:txBody>
          <a:bodyPr>
            <a:normAutofit/>
          </a:bodyPr>
          <a:lstStyle/>
          <a:p>
            <a:r>
              <a:rPr lang="cs-CZ" dirty="0" smtClean="0"/>
              <a:t>4) Rituály a ceremonie</a:t>
            </a:r>
            <a:endParaRPr lang="cs-CZ"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772816"/>
            <a:ext cx="7424825"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6687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7336" y="188640"/>
            <a:ext cx="8229600" cy="778098"/>
          </a:xfrm>
        </p:spPr>
        <p:style>
          <a:lnRef idx="2">
            <a:schemeClr val="accent2"/>
          </a:lnRef>
          <a:fillRef idx="1">
            <a:schemeClr val="lt1"/>
          </a:fillRef>
          <a:effectRef idx="0">
            <a:schemeClr val="accent2"/>
          </a:effectRef>
          <a:fontRef idx="minor">
            <a:schemeClr val="dk1"/>
          </a:fontRef>
        </p:style>
        <p:txBody>
          <a:bodyPr>
            <a:normAutofit/>
          </a:bodyPr>
          <a:lstStyle/>
          <a:p>
            <a:r>
              <a:rPr lang="cs-CZ" dirty="0" smtClean="0"/>
              <a:t>5) </a:t>
            </a:r>
            <a:r>
              <a:rPr lang="cs-CZ" dirty="0" err="1" smtClean="0"/>
              <a:t>Multimedialita</a:t>
            </a:r>
            <a:r>
              <a:rPr lang="cs-CZ" dirty="0" smtClean="0"/>
              <a:t>/</a:t>
            </a:r>
            <a:r>
              <a:rPr lang="cs-CZ" dirty="0" err="1" smtClean="0"/>
              <a:t>synestetičnost</a:t>
            </a:r>
            <a:endParaRPr lang="cs-CZ"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1556792"/>
            <a:ext cx="3818861"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289898"/>
            <a:ext cx="38100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5" y="4359054"/>
            <a:ext cx="3784134" cy="2128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2287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611560" y="1484784"/>
            <a:ext cx="6840760" cy="3477875"/>
          </a:xfrm>
          <a:prstGeom prst="rect">
            <a:avLst/>
          </a:prstGeom>
          <a:noFill/>
        </p:spPr>
        <p:txBody>
          <a:bodyPr wrap="square" rtlCol="0">
            <a:spAutoFit/>
          </a:bodyPr>
          <a:lstStyle/>
          <a:p>
            <a:r>
              <a:rPr lang="cs-CZ" sz="2000" b="1" dirty="0" smtClean="0"/>
              <a:t>Aktivita </a:t>
            </a:r>
            <a:r>
              <a:rPr lang="cs-CZ" sz="2000" b="1" dirty="0"/>
              <a:t>jedince </a:t>
            </a:r>
            <a:r>
              <a:rPr lang="cs-CZ" sz="2000" dirty="0"/>
              <a:t>nebo </a:t>
            </a:r>
            <a:r>
              <a:rPr lang="cs-CZ" sz="2000" b="1" dirty="0"/>
              <a:t>skupiny lidí</a:t>
            </a:r>
            <a:r>
              <a:rPr lang="cs-CZ" sz="2000" dirty="0"/>
              <a:t>, která může, ale nemusí obsahovat následující prvky: </a:t>
            </a:r>
            <a:endParaRPr lang="cs-CZ" sz="2000" dirty="0" smtClean="0"/>
          </a:p>
          <a:p>
            <a:endParaRPr lang="cs-CZ" sz="2000" dirty="0" smtClean="0"/>
          </a:p>
          <a:p>
            <a:pPr marL="285750" indent="-285750">
              <a:buFontTx/>
              <a:buChar char="-"/>
            </a:pPr>
            <a:r>
              <a:rPr lang="cs-CZ" sz="2000" dirty="0" smtClean="0"/>
              <a:t>mluvené/zpívané </a:t>
            </a:r>
            <a:r>
              <a:rPr lang="cs-CZ" sz="2000" b="1" dirty="0"/>
              <a:t>slovo</a:t>
            </a:r>
            <a:r>
              <a:rPr lang="cs-CZ" sz="2000" dirty="0"/>
              <a:t>, </a:t>
            </a:r>
            <a:endParaRPr lang="cs-CZ" sz="2000" dirty="0" smtClean="0"/>
          </a:p>
          <a:p>
            <a:pPr marL="285750" indent="-285750">
              <a:buFontTx/>
              <a:buChar char="-"/>
            </a:pPr>
            <a:r>
              <a:rPr lang="cs-CZ" sz="2000" b="1" dirty="0" smtClean="0"/>
              <a:t>hudbu</a:t>
            </a:r>
            <a:r>
              <a:rPr lang="cs-CZ" sz="2000" dirty="0"/>
              <a:t>, </a:t>
            </a:r>
            <a:endParaRPr lang="cs-CZ" sz="2000" dirty="0" smtClean="0"/>
          </a:p>
          <a:p>
            <a:pPr marL="285750" indent="-285750">
              <a:buFontTx/>
              <a:buChar char="-"/>
            </a:pPr>
            <a:r>
              <a:rPr lang="cs-CZ" sz="2000" b="1" dirty="0" smtClean="0"/>
              <a:t>pohyb</a:t>
            </a:r>
            <a:r>
              <a:rPr lang="cs-CZ" sz="2000" dirty="0" smtClean="0"/>
              <a:t> </a:t>
            </a:r>
            <a:r>
              <a:rPr lang="cs-CZ" sz="2000" dirty="0"/>
              <a:t>(např. gesta, tanec, </a:t>
            </a:r>
            <a:r>
              <a:rPr lang="cs-CZ" sz="2000" dirty="0" smtClean="0"/>
              <a:t>hereckou akci</a:t>
            </a:r>
            <a:r>
              <a:rPr lang="cs-CZ" sz="2000" dirty="0"/>
              <a:t>), </a:t>
            </a:r>
            <a:endParaRPr lang="cs-CZ" sz="2000" dirty="0" smtClean="0"/>
          </a:p>
          <a:p>
            <a:pPr marL="285750" indent="-285750">
              <a:buFontTx/>
              <a:buChar char="-"/>
            </a:pPr>
            <a:r>
              <a:rPr lang="cs-CZ" sz="2000" b="1" dirty="0" smtClean="0"/>
              <a:t>vizuál</a:t>
            </a:r>
            <a:r>
              <a:rPr lang="cs-CZ" sz="2000" dirty="0" smtClean="0"/>
              <a:t>ní </a:t>
            </a:r>
            <a:r>
              <a:rPr lang="cs-CZ" sz="2000" dirty="0"/>
              <a:t>doprovod (např. kostýmy nebo scénografii), </a:t>
            </a:r>
            <a:endParaRPr lang="cs-CZ" sz="2000" dirty="0" smtClean="0"/>
          </a:p>
          <a:p>
            <a:pPr marL="285750" indent="-285750">
              <a:buFontTx/>
              <a:buChar char="-"/>
            </a:pPr>
            <a:r>
              <a:rPr lang="cs-CZ" sz="2000" dirty="0" smtClean="0"/>
              <a:t>předem alespoň částečně daný </a:t>
            </a:r>
            <a:r>
              <a:rPr lang="cs-CZ" sz="2000" b="1" dirty="0"/>
              <a:t>scénář</a:t>
            </a:r>
            <a:r>
              <a:rPr lang="cs-CZ" sz="2000" dirty="0"/>
              <a:t>, </a:t>
            </a:r>
            <a:endParaRPr lang="cs-CZ" sz="2000" dirty="0" smtClean="0"/>
          </a:p>
          <a:p>
            <a:pPr marL="285750" indent="-285750">
              <a:buFontTx/>
              <a:buChar char="-"/>
            </a:pPr>
            <a:r>
              <a:rPr lang="cs-CZ" sz="2000" dirty="0" smtClean="0"/>
              <a:t>předem alespoň částečně daný </a:t>
            </a:r>
            <a:r>
              <a:rPr lang="cs-CZ" sz="2000" b="1" dirty="0" smtClean="0"/>
              <a:t>text</a:t>
            </a:r>
            <a:r>
              <a:rPr lang="cs-CZ" sz="2000" dirty="0" smtClean="0"/>
              <a:t>, </a:t>
            </a:r>
          </a:p>
          <a:p>
            <a:endParaRPr lang="cs-CZ" sz="2000" dirty="0" smtClean="0"/>
          </a:p>
          <a:p>
            <a:r>
              <a:rPr lang="cs-CZ" sz="2000" dirty="0" smtClean="0"/>
              <a:t>a </a:t>
            </a:r>
            <a:r>
              <a:rPr lang="cs-CZ" sz="2000" dirty="0"/>
              <a:t>to </a:t>
            </a:r>
            <a:r>
              <a:rPr lang="cs-CZ" sz="2000" dirty="0" smtClean="0"/>
              <a:t>vše v</a:t>
            </a:r>
            <a:r>
              <a:rPr lang="cs-CZ" sz="2000" dirty="0"/>
              <a:t> jakémkoli vzájemném poměru. </a:t>
            </a:r>
          </a:p>
        </p:txBody>
      </p:sp>
      <p:sp>
        <p:nvSpPr>
          <p:cNvPr id="4" name="TextovéPole 3"/>
          <p:cNvSpPr txBox="1"/>
          <p:nvPr/>
        </p:nvSpPr>
        <p:spPr>
          <a:xfrm>
            <a:off x="156917" y="5297503"/>
            <a:ext cx="8856984" cy="646331"/>
          </a:xfrm>
          <a:prstGeom prst="rect">
            <a:avLst/>
          </a:prstGeom>
          <a:noFill/>
        </p:spPr>
        <p:txBody>
          <a:bodyPr wrap="square" rtlCol="0">
            <a:spAutoFit/>
          </a:bodyPr>
          <a:lstStyle/>
          <a:p>
            <a:r>
              <a:rPr lang="cs-CZ"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PERFORMER       PUBLIKUM      ČASOPROSTOR</a:t>
            </a:r>
            <a:endParaRPr lang="cs-CZ"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Nadpis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a:bodyPr>
          <a:lstStyle/>
          <a:p>
            <a:r>
              <a:rPr lang="cs-CZ" sz="3600" dirty="0" smtClean="0"/>
              <a:t>Pojem „(středověká) kulturní performance“</a:t>
            </a:r>
            <a:endParaRPr lang="cs-CZ" sz="3600" dirty="0"/>
          </a:p>
        </p:txBody>
      </p:sp>
    </p:spTree>
    <p:extLst>
      <p:ext uri="{BB962C8B-B14F-4D97-AF65-F5344CB8AC3E}">
        <p14:creationId xmlns:p14="http://schemas.microsoft.com/office/powerpoint/2010/main" val="334265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274638"/>
            <a:ext cx="8712968" cy="1143000"/>
          </a:xfrm>
        </p:spPr>
        <p:style>
          <a:lnRef idx="2">
            <a:schemeClr val="accent2"/>
          </a:lnRef>
          <a:fillRef idx="1">
            <a:schemeClr val="lt1"/>
          </a:fillRef>
          <a:effectRef idx="0">
            <a:schemeClr val="accent2"/>
          </a:effectRef>
          <a:fontRef idx="minor">
            <a:schemeClr val="dk1"/>
          </a:fontRef>
        </p:style>
        <p:txBody>
          <a:bodyPr>
            <a:noAutofit/>
          </a:bodyPr>
          <a:lstStyle/>
          <a:p>
            <a:r>
              <a:rPr lang="cs-CZ" sz="3200" dirty="0" smtClean="0"/>
              <a:t>Středověk jako „smíšená kultura“ (</a:t>
            </a:r>
            <a:r>
              <a:rPr lang="cs-CZ" sz="3200" dirty="0" err="1" smtClean="0"/>
              <a:t>mixed</a:t>
            </a:r>
            <a:r>
              <a:rPr lang="cs-CZ" sz="3200" dirty="0" smtClean="0"/>
              <a:t> </a:t>
            </a:r>
            <a:r>
              <a:rPr lang="cs-CZ" sz="3200" dirty="0" err="1" smtClean="0"/>
              <a:t>culture</a:t>
            </a:r>
            <a:r>
              <a:rPr lang="cs-CZ" sz="3200" dirty="0" smtClean="0"/>
              <a:t>)</a:t>
            </a:r>
            <a:endParaRPr lang="cs-CZ" sz="3200" dirty="0"/>
          </a:p>
        </p:txBody>
      </p:sp>
      <p:sp>
        <p:nvSpPr>
          <p:cNvPr id="3" name="TextovéPole 2"/>
          <p:cNvSpPr txBox="1"/>
          <p:nvPr/>
        </p:nvSpPr>
        <p:spPr>
          <a:xfrm>
            <a:off x="2843808" y="1700806"/>
            <a:ext cx="3096344" cy="461665"/>
          </a:xfrm>
          <a:prstGeom prst="rect">
            <a:avLst/>
          </a:prstGeom>
          <a:noFill/>
        </p:spPr>
        <p:txBody>
          <a:bodyPr wrap="square" rtlCol="0">
            <a:spAutoFit/>
          </a:bodyPr>
          <a:lstStyle/>
          <a:p>
            <a:r>
              <a:rPr lang="cs-CZ" sz="2400" b="1" dirty="0" smtClean="0"/>
              <a:t>ORALITA + TEXTUALITA</a:t>
            </a:r>
            <a:endParaRPr lang="cs-CZ" sz="24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106" y="2348880"/>
            <a:ext cx="2581022" cy="3575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79512" y="6068035"/>
            <a:ext cx="3264163" cy="584775"/>
          </a:xfrm>
          <a:prstGeom prst="rect">
            <a:avLst/>
          </a:prstGeom>
        </p:spPr>
        <p:txBody>
          <a:bodyPr wrap="none">
            <a:spAutoFit/>
          </a:bodyPr>
          <a:lstStyle/>
          <a:p>
            <a:pPr algn="ctr"/>
            <a:r>
              <a:rPr lang="cs-CZ" sz="1600" i="1" dirty="0" err="1" smtClean="0"/>
              <a:t>Necrologium</a:t>
            </a:r>
            <a:r>
              <a:rPr lang="cs-CZ" sz="1600" i="1" dirty="0" smtClean="0"/>
              <a:t> </a:t>
            </a:r>
            <a:r>
              <a:rPr lang="cs-CZ" sz="1600" i="1" dirty="0" err="1" smtClean="0"/>
              <a:t>monasterii</a:t>
            </a:r>
            <a:r>
              <a:rPr lang="cs-CZ" sz="1600" i="1" dirty="0" smtClean="0"/>
              <a:t> </a:t>
            </a:r>
            <a:r>
              <a:rPr lang="cs-CZ" sz="1600" i="1" dirty="0" err="1" smtClean="0"/>
              <a:t>Třebonensis</a:t>
            </a:r>
            <a:r>
              <a:rPr lang="cs-CZ" sz="1600" i="1" dirty="0" smtClean="0"/>
              <a:t>,</a:t>
            </a:r>
          </a:p>
          <a:p>
            <a:pPr algn="ctr"/>
            <a:r>
              <a:rPr lang="cs-CZ" sz="1600" dirty="0" smtClean="0"/>
              <a:t>XIV.G.17, NK ČR, f. 126v</a:t>
            </a:r>
            <a:endParaRPr lang="cs-CZ" sz="1600"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2348880"/>
            <a:ext cx="5106144" cy="3401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3851920" y="6068035"/>
            <a:ext cx="4464496" cy="369332"/>
          </a:xfrm>
          <a:prstGeom prst="rect">
            <a:avLst/>
          </a:prstGeom>
          <a:noFill/>
        </p:spPr>
        <p:txBody>
          <a:bodyPr wrap="square" rtlCol="0">
            <a:spAutoFit/>
          </a:bodyPr>
          <a:lstStyle/>
          <a:p>
            <a:pPr algn="ctr"/>
            <a:r>
              <a:rPr lang="cs-CZ" i="1" dirty="0" smtClean="0"/>
              <a:t>Dalimilova kronika</a:t>
            </a:r>
            <a:r>
              <a:rPr lang="cs-CZ" dirty="0" smtClean="0"/>
              <a:t>, Pařížský zlomek</a:t>
            </a:r>
            <a:endParaRPr lang="cs-CZ" dirty="0"/>
          </a:p>
        </p:txBody>
      </p:sp>
    </p:spTree>
    <p:extLst>
      <p:ext uri="{BB962C8B-B14F-4D97-AF65-F5344CB8AC3E}">
        <p14:creationId xmlns:p14="http://schemas.microsoft.com/office/powerpoint/2010/main" val="2098048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274638"/>
            <a:ext cx="8712968" cy="1143000"/>
          </a:xfrm>
        </p:spPr>
        <p:style>
          <a:lnRef idx="2">
            <a:schemeClr val="accent2"/>
          </a:lnRef>
          <a:fillRef idx="1">
            <a:schemeClr val="lt1"/>
          </a:fillRef>
          <a:effectRef idx="0">
            <a:schemeClr val="accent2"/>
          </a:effectRef>
          <a:fontRef idx="minor">
            <a:schemeClr val="dk1"/>
          </a:fontRef>
        </p:style>
        <p:txBody>
          <a:bodyPr>
            <a:noAutofit/>
          </a:bodyPr>
          <a:lstStyle/>
          <a:p>
            <a:r>
              <a:rPr lang="cs-CZ" sz="3200" dirty="0" smtClean="0"/>
              <a:t>Středověk jako „smíšená kultura“ (</a:t>
            </a:r>
            <a:r>
              <a:rPr lang="cs-CZ" sz="3200" dirty="0" err="1" smtClean="0"/>
              <a:t>mixed</a:t>
            </a:r>
            <a:r>
              <a:rPr lang="cs-CZ" sz="3200" dirty="0" smtClean="0"/>
              <a:t> </a:t>
            </a:r>
            <a:r>
              <a:rPr lang="cs-CZ" sz="3200" dirty="0" err="1" smtClean="0"/>
              <a:t>culture</a:t>
            </a:r>
            <a:r>
              <a:rPr lang="cs-CZ" sz="3200" dirty="0" smtClean="0"/>
              <a:t>)</a:t>
            </a:r>
            <a:endParaRPr lang="cs-CZ" sz="3200" dirty="0"/>
          </a:p>
        </p:txBody>
      </p:sp>
      <p:sp>
        <p:nvSpPr>
          <p:cNvPr id="3" name="TextovéPole 2"/>
          <p:cNvSpPr txBox="1"/>
          <p:nvPr/>
        </p:nvSpPr>
        <p:spPr>
          <a:xfrm>
            <a:off x="2843808" y="1700806"/>
            <a:ext cx="3096344" cy="461665"/>
          </a:xfrm>
          <a:prstGeom prst="rect">
            <a:avLst/>
          </a:prstGeom>
          <a:noFill/>
        </p:spPr>
        <p:txBody>
          <a:bodyPr wrap="square" rtlCol="0">
            <a:spAutoFit/>
          </a:bodyPr>
          <a:lstStyle/>
          <a:p>
            <a:r>
              <a:rPr lang="cs-CZ" sz="2400" b="1" dirty="0" smtClean="0"/>
              <a:t>ORALITA + TEXTUALITA</a:t>
            </a:r>
            <a:endParaRPr lang="cs-CZ" sz="24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9980"/>
            <a:ext cx="2664296" cy="412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2313732"/>
            <a:ext cx="6181725"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3513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404664"/>
            <a:ext cx="8280920" cy="1754326"/>
          </a:xfrm>
          <a:prstGeom prst="rect">
            <a:avLst/>
          </a:prstGeom>
        </p:spPr>
        <p:txBody>
          <a:bodyPr wrap="square">
            <a:spAutoFit/>
          </a:bodyPr>
          <a:lstStyle/>
          <a:p>
            <a:r>
              <a:rPr lang="cs-CZ" dirty="0" smtClean="0"/>
              <a:t>„Dnes jsou na tom negramotní klerikové stejně jako urození, kteří si nevědí rady v boji. Zůstávají </a:t>
            </a:r>
            <a:r>
              <a:rPr lang="cs-CZ" dirty="0" err="1" smtClean="0"/>
              <a:t>zkoprněle</a:t>
            </a:r>
            <a:r>
              <a:rPr lang="cs-CZ" dirty="0" smtClean="0"/>
              <a:t> stát, když před sebou uvidí třeba jen knihu pro děti, jako by se náhle ocitli na divadelním představení, neboť vůbec netuší, že právě knihy jsou nástroje kleriků, zatímco každý kovář ví, že sítě jsou nástroje rybářské, a rybář zase, že kovadlina a perlík jsou pomůcky kovářovy […]“</a:t>
            </a:r>
          </a:p>
          <a:p>
            <a:pPr algn="r"/>
            <a:r>
              <a:rPr lang="cs-CZ" dirty="0" smtClean="0"/>
              <a:t>Gerald </a:t>
            </a:r>
            <a:r>
              <a:rPr lang="cs-CZ" dirty="0"/>
              <a:t>z </a:t>
            </a:r>
            <a:r>
              <a:rPr lang="cs-CZ" dirty="0" err="1" smtClean="0"/>
              <a:t>Barry</a:t>
            </a:r>
            <a:r>
              <a:rPr lang="cs-CZ" dirty="0" smtClean="0"/>
              <a:t>, 12. stol.</a:t>
            </a:r>
            <a:endParaRPr lang="cs-CZ" dirty="0"/>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68" y="2420888"/>
            <a:ext cx="3194294" cy="4121670"/>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2420887"/>
            <a:ext cx="2848688" cy="4121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1795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16363"/>
            <a:ext cx="4608512" cy="6874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241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8376" y="476672"/>
            <a:ext cx="8229600" cy="1143000"/>
          </a:xfrm>
        </p:spPr>
        <p:txBody>
          <a:bodyPr>
            <a:normAutofit fontScale="90000"/>
          </a:bodyPr>
          <a:lstStyle/>
          <a:p>
            <a:r>
              <a:rPr lang="cs-CZ" dirty="0" smtClean="0"/>
              <a:t>STŘEDOVĚKÁ PERFORMATIVITA - Východiska</a:t>
            </a:r>
            <a:endParaRPr lang="cs-CZ" dirty="0"/>
          </a:p>
        </p:txBody>
      </p:sp>
      <p:sp>
        <p:nvSpPr>
          <p:cNvPr id="3" name="Nadpis 1"/>
          <p:cNvSpPr txBox="1">
            <a:spLocks/>
          </p:cNvSpPr>
          <p:nvPr/>
        </p:nvSpPr>
        <p:spPr>
          <a:xfrm>
            <a:off x="1763688" y="2204864"/>
            <a:ext cx="5698976" cy="72008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cs-CZ" sz="3600" smtClean="0"/>
              <a:t>1) Moc slova</a:t>
            </a:r>
            <a:endParaRPr lang="cs-CZ" sz="3600" dirty="0"/>
          </a:p>
        </p:txBody>
      </p:sp>
      <p:sp>
        <p:nvSpPr>
          <p:cNvPr id="4" name="Nadpis 1"/>
          <p:cNvSpPr txBox="1">
            <a:spLocks/>
          </p:cNvSpPr>
          <p:nvPr/>
        </p:nvSpPr>
        <p:spPr>
          <a:xfrm>
            <a:off x="1793776" y="3284984"/>
            <a:ext cx="5698976" cy="72008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cs-CZ" sz="3600" smtClean="0"/>
              <a:t>2) Percepce → akce</a:t>
            </a:r>
            <a:endParaRPr lang="cs-CZ" sz="3600" dirty="0"/>
          </a:p>
        </p:txBody>
      </p:sp>
      <p:sp>
        <p:nvSpPr>
          <p:cNvPr id="5" name="Nadpis 1"/>
          <p:cNvSpPr txBox="1">
            <a:spLocks/>
          </p:cNvSpPr>
          <p:nvPr/>
        </p:nvSpPr>
        <p:spPr>
          <a:xfrm>
            <a:off x="1793776" y="4293096"/>
            <a:ext cx="5698976" cy="72008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cs-CZ" sz="3600" smtClean="0"/>
              <a:t>3) </a:t>
            </a:r>
            <a:r>
              <a:rPr lang="cs-CZ" sz="3600" i="1" smtClean="0"/>
              <a:t>Imitatio</a:t>
            </a:r>
            <a:r>
              <a:rPr lang="cs-CZ" sz="3600" smtClean="0"/>
              <a:t> a </a:t>
            </a:r>
            <a:r>
              <a:rPr lang="cs-CZ" sz="3600" i="1" smtClean="0"/>
              <a:t>representatio</a:t>
            </a:r>
            <a:endParaRPr lang="cs-CZ" sz="3600" i="1" dirty="0"/>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631" t="5468" r="9294" b="6147"/>
          <a:stretch/>
        </p:blipFill>
        <p:spPr bwMode="auto">
          <a:xfrm rot="5400000">
            <a:off x="4232176" y="2646218"/>
            <a:ext cx="762000" cy="6733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957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50504" y="476672"/>
            <a:ext cx="5698976" cy="922114"/>
          </a:xfrm>
        </p:spPr>
        <p:style>
          <a:lnRef idx="2">
            <a:schemeClr val="accent1"/>
          </a:lnRef>
          <a:fillRef idx="1">
            <a:schemeClr val="lt1"/>
          </a:fillRef>
          <a:effectRef idx="0">
            <a:schemeClr val="accent1"/>
          </a:effectRef>
          <a:fontRef idx="minor">
            <a:schemeClr val="dk1"/>
          </a:fontRef>
        </p:style>
        <p:txBody>
          <a:bodyPr>
            <a:normAutofit/>
          </a:bodyPr>
          <a:lstStyle/>
          <a:p>
            <a:r>
              <a:rPr lang="cs-CZ" sz="3600" dirty="0" smtClean="0"/>
              <a:t>1) Moc slova</a:t>
            </a:r>
            <a:endParaRPr lang="cs-CZ" sz="3600" dirty="0"/>
          </a:p>
        </p:txBody>
      </p:sp>
      <p:sp>
        <p:nvSpPr>
          <p:cNvPr id="3" name="Obdélník 2"/>
          <p:cNvSpPr/>
          <p:nvPr/>
        </p:nvSpPr>
        <p:spPr>
          <a:xfrm>
            <a:off x="539552" y="2420888"/>
            <a:ext cx="7920880" cy="2492990"/>
          </a:xfrm>
          <a:prstGeom prst="rect">
            <a:avLst/>
          </a:prstGeom>
        </p:spPr>
        <p:txBody>
          <a:bodyPr wrap="square">
            <a:spAutoFit/>
          </a:bodyPr>
          <a:lstStyle/>
          <a:p>
            <a:r>
              <a:rPr lang="cs-CZ" sz="2000" dirty="0" smtClean="0"/>
              <a:t>„Proti zimnici </a:t>
            </a:r>
            <a:r>
              <a:rPr lang="cs-CZ" sz="2000" dirty="0" err="1" smtClean="0"/>
              <a:t>řiekaj</a:t>
            </a:r>
            <a:r>
              <a:rPr lang="cs-CZ" sz="2000" dirty="0" smtClean="0"/>
              <a:t> takto: Ve čtvrtek na pátek Pána Boha jali, Pilátovi jej v ruce dali. Pilát Pána Boha na kříži </a:t>
            </a:r>
            <a:r>
              <a:rPr lang="cs-CZ" sz="2000" dirty="0" err="1" smtClean="0"/>
              <a:t>rozp</a:t>
            </a:r>
            <a:r>
              <a:rPr lang="cs-CZ" sz="2000" dirty="0" smtClean="0"/>
              <a:t>[i]al A Pán </a:t>
            </a:r>
            <a:r>
              <a:rPr lang="cs-CZ" sz="2000" dirty="0" err="1" smtClean="0"/>
              <a:t>Buoh</a:t>
            </a:r>
            <a:r>
              <a:rPr lang="cs-CZ" sz="2000" dirty="0" smtClean="0"/>
              <a:t> se milý zatřásl. Pilát jemu řekl: Bože, co se třeseš, zdaliž </a:t>
            </a:r>
            <a:r>
              <a:rPr lang="cs-CZ" sz="2000" dirty="0" err="1" smtClean="0"/>
              <a:t>tebu</a:t>
            </a:r>
            <a:r>
              <a:rPr lang="cs-CZ" sz="2000" dirty="0" smtClean="0"/>
              <a:t> zimnice třese. Pán </a:t>
            </a:r>
            <a:r>
              <a:rPr lang="cs-CZ" sz="2000" dirty="0" err="1" smtClean="0"/>
              <a:t>Buoh</a:t>
            </a:r>
            <a:r>
              <a:rPr lang="cs-CZ" sz="2000" dirty="0" smtClean="0"/>
              <a:t> milý </a:t>
            </a:r>
            <a:r>
              <a:rPr lang="cs-CZ" sz="2000" dirty="0" err="1" smtClean="0"/>
              <a:t>otpoviediel</a:t>
            </a:r>
            <a:r>
              <a:rPr lang="cs-CZ" sz="2000" dirty="0" smtClean="0"/>
              <a:t>: </a:t>
            </a:r>
            <a:r>
              <a:rPr lang="cs-CZ" sz="2000" dirty="0" err="1" smtClean="0"/>
              <a:t>Mněť</a:t>
            </a:r>
            <a:r>
              <a:rPr lang="cs-CZ" sz="2000" dirty="0" smtClean="0"/>
              <a:t> Piláte zimnice netřese, aniž tím žádným </a:t>
            </a:r>
            <a:r>
              <a:rPr lang="cs-CZ" sz="2000" dirty="0" err="1" smtClean="0"/>
              <a:t>třísti</a:t>
            </a:r>
            <a:r>
              <a:rPr lang="cs-CZ" sz="2000" dirty="0" smtClean="0"/>
              <a:t> bude, kdož po </a:t>
            </a:r>
            <a:r>
              <a:rPr lang="cs-CZ" sz="2000" dirty="0" err="1" smtClean="0"/>
              <a:t>mnie</a:t>
            </a:r>
            <a:r>
              <a:rPr lang="cs-CZ" sz="2000" dirty="0" smtClean="0"/>
              <a:t> ty slova říkati bude. Ve jméno Otce i Syna i Ducha svatého, vše jednoho Hospodina. A </a:t>
            </a:r>
            <a:r>
              <a:rPr lang="cs-CZ" sz="2000" dirty="0" err="1" smtClean="0"/>
              <a:t>neříkaj</a:t>
            </a:r>
            <a:r>
              <a:rPr lang="cs-CZ" sz="2000" dirty="0" smtClean="0"/>
              <a:t> amen, až do </a:t>
            </a:r>
            <a:r>
              <a:rPr lang="cs-CZ" sz="2000" dirty="0" err="1" smtClean="0"/>
              <a:t>třetie</a:t>
            </a:r>
            <a:r>
              <a:rPr lang="cs-CZ" sz="2000" dirty="0" smtClean="0"/>
              <a:t>. A to </a:t>
            </a:r>
            <a:r>
              <a:rPr lang="cs-CZ" sz="2000" dirty="0" err="1" smtClean="0"/>
              <a:t>říkaj</a:t>
            </a:r>
            <a:r>
              <a:rPr lang="cs-CZ" sz="2000" dirty="0" smtClean="0"/>
              <a:t>, když chceš </a:t>
            </a:r>
            <a:r>
              <a:rPr lang="cs-CZ" sz="2000" dirty="0" err="1" smtClean="0"/>
              <a:t>koli</a:t>
            </a:r>
            <a:r>
              <a:rPr lang="cs-CZ" sz="2000" dirty="0" smtClean="0"/>
              <a:t>.“ </a:t>
            </a:r>
          </a:p>
          <a:p>
            <a:pPr algn="r"/>
            <a:r>
              <a:rPr lang="cs-CZ" sz="1600" dirty="0" smtClean="0"/>
              <a:t>KNM, sign. IV H 60, f. 80v-81r.</a:t>
            </a:r>
            <a:endParaRPr lang="cs-CZ" sz="16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317" y="5517232"/>
            <a:ext cx="67373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0365809"/>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TotalTime>
  <Words>969</Words>
  <Application>Microsoft Office PowerPoint</Application>
  <PresentationFormat>Předvádění na obrazovce (4:3)</PresentationFormat>
  <Paragraphs>94</Paragraphs>
  <Slides>24</Slides>
  <Notes>7</Notes>
  <HiddenSlides>0</HiddenSlides>
  <MMClips>0</MMClips>
  <ScaleCrop>false</ScaleCrop>
  <HeadingPairs>
    <vt:vector size="4" baseType="variant">
      <vt:variant>
        <vt:lpstr>Motiv</vt:lpstr>
      </vt:variant>
      <vt:variant>
        <vt:i4>1</vt:i4>
      </vt:variant>
      <vt:variant>
        <vt:lpstr>Nadpisy snímků</vt:lpstr>
      </vt:variant>
      <vt:variant>
        <vt:i4>24</vt:i4>
      </vt:variant>
    </vt:vector>
  </HeadingPairs>
  <TitlesOfParts>
    <vt:vector size="25" baseType="lpstr">
      <vt:lpstr>Motiv systému Office</vt:lpstr>
      <vt:lpstr>PERFORMATIVITA STŘEDOVĚKU</vt:lpstr>
      <vt:lpstr>Pojem „(středověká) kulturní performance“</vt:lpstr>
      <vt:lpstr>Pojem „(středověká) kulturní performance“</vt:lpstr>
      <vt:lpstr>Středověk jako „smíšená kultura“ (mixed culture)</vt:lpstr>
      <vt:lpstr>Středověk jako „smíšená kultura“ (mixed culture)</vt:lpstr>
      <vt:lpstr>Prezentace aplikace PowerPoint</vt:lpstr>
      <vt:lpstr>Prezentace aplikace PowerPoint</vt:lpstr>
      <vt:lpstr>STŘEDOVĚKÁ PERFORMATIVITA - Východiska</vt:lpstr>
      <vt:lpstr>1) Moc slova</vt:lpstr>
      <vt:lpstr>1) Moc slova</vt:lpstr>
      <vt:lpstr>Prezentace aplikace PowerPoint</vt:lpstr>
      <vt:lpstr>2) Percepce → akce</vt:lpstr>
      <vt:lpstr>3) Imitatio a representatio</vt:lpstr>
      <vt:lpstr>3) Imitatio a representatio</vt:lpstr>
      <vt:lpstr>Prezentace aplikace PowerPoint</vt:lpstr>
      <vt:lpstr>Prezentace aplikace PowerPoint</vt:lpstr>
      <vt:lpstr>Prezentace aplikace PowerPoint</vt:lpstr>
      <vt:lpstr>Performativní rámec středověké společnosti</vt:lpstr>
      <vt:lpstr>1) Ostenze a reprezentace moci</vt:lpstr>
      <vt:lpstr>2) Středověké tělo</vt:lpstr>
      <vt:lpstr>2) Středověké tělo</vt:lpstr>
      <vt:lpstr>3) Symbolická komunikace</vt:lpstr>
      <vt:lpstr>4) Rituály a ceremonie</vt:lpstr>
      <vt:lpstr>5) Multimedialita/synestetičnost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PERFORMATIVITA STŘEDOVĚKU</dc:title>
  <dc:creator>Eliška</dc:creator>
  <cp:lastModifiedBy>Eliška Poláčková</cp:lastModifiedBy>
  <cp:revision>33</cp:revision>
  <dcterms:created xsi:type="dcterms:W3CDTF">2017-02-11T19:13:44Z</dcterms:created>
  <dcterms:modified xsi:type="dcterms:W3CDTF">2017-02-27T07:32:49Z</dcterms:modified>
</cp:coreProperties>
</file>