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112-30DF-4E29-99AE-96503DAF3627}" type="datetimeFigureOut">
              <a:rPr lang="cs-CZ" smtClean="0"/>
              <a:t>1. 3. 2017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EF3B-E793-4081-9D25-D39417A45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34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112-30DF-4E29-99AE-96503DAF3627}" type="datetimeFigureOut">
              <a:rPr lang="cs-CZ" smtClean="0"/>
              <a:t>1. 3. 2017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EF3B-E793-4081-9D25-D39417A45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5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112-30DF-4E29-99AE-96503DAF3627}" type="datetimeFigureOut">
              <a:rPr lang="cs-CZ" smtClean="0"/>
              <a:t>1. 3. 2017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EF3B-E793-4081-9D25-D39417A45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37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112-30DF-4E29-99AE-96503DAF3627}" type="datetimeFigureOut">
              <a:rPr lang="cs-CZ" smtClean="0"/>
              <a:t>1. 3. 2017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EF3B-E793-4081-9D25-D39417A45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47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112-30DF-4E29-99AE-96503DAF3627}" type="datetimeFigureOut">
              <a:rPr lang="cs-CZ" smtClean="0"/>
              <a:t>1. 3. 2017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EF3B-E793-4081-9D25-D39417A45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6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112-30DF-4E29-99AE-96503DAF3627}" type="datetimeFigureOut">
              <a:rPr lang="cs-CZ" smtClean="0"/>
              <a:t>1. 3. 2017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EF3B-E793-4081-9D25-D39417A45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85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112-30DF-4E29-99AE-96503DAF3627}" type="datetimeFigureOut">
              <a:rPr lang="cs-CZ" smtClean="0"/>
              <a:t>1. 3. 2017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EF3B-E793-4081-9D25-D39417A45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58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112-30DF-4E29-99AE-96503DAF3627}" type="datetimeFigureOut">
              <a:rPr lang="cs-CZ" smtClean="0"/>
              <a:t>1. 3. 2017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EF3B-E793-4081-9D25-D39417A45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25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112-30DF-4E29-99AE-96503DAF3627}" type="datetimeFigureOut">
              <a:rPr lang="cs-CZ" smtClean="0"/>
              <a:t>1. 3. 2017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EF3B-E793-4081-9D25-D39417A45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69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112-30DF-4E29-99AE-96503DAF3627}" type="datetimeFigureOut">
              <a:rPr lang="cs-CZ" smtClean="0"/>
              <a:t>1. 3. 2017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EF3B-E793-4081-9D25-D39417A45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82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112-30DF-4E29-99AE-96503DAF3627}" type="datetimeFigureOut">
              <a:rPr lang="cs-CZ" smtClean="0"/>
              <a:t>1. 3. 2017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EF3B-E793-4081-9D25-D39417A45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08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0112-30DF-4E29-99AE-96503DAF3627}" type="datetimeFigureOut">
              <a:rPr lang="cs-CZ" smtClean="0"/>
              <a:t>1. 3. 2017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BEF3B-E793-4081-9D25-D39417A45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2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>
                <a:solidFill>
                  <a:schemeClr val="accent2"/>
                </a:solidFill>
              </a:rPr>
              <a:t>Proměny vizuálního paradigmatu</a:t>
            </a:r>
            <a:br>
              <a:rPr lang="cs-CZ" altLang="cs-CZ" dirty="0" smtClean="0">
                <a:solidFill>
                  <a:schemeClr val="accent2"/>
                </a:solidFill>
              </a:rPr>
            </a:br>
            <a:r>
              <a:rPr lang="cs-CZ" altLang="cs-CZ" sz="4400" dirty="0" smtClean="0">
                <a:solidFill>
                  <a:schemeClr val="accent2"/>
                </a:solidFill>
              </a:rPr>
              <a:t/>
            </a:r>
            <a:br>
              <a:rPr lang="cs-CZ" altLang="cs-CZ" sz="4400" dirty="0" smtClean="0">
                <a:solidFill>
                  <a:schemeClr val="accent2"/>
                </a:solidFill>
              </a:rPr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778125"/>
            <a:ext cx="2228850" cy="21717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59" y="2055125"/>
            <a:ext cx="3978482" cy="39784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9" y="2496553"/>
            <a:ext cx="31623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9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4" y="380717"/>
            <a:ext cx="7772400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solidFill>
                  <a:schemeClr val="accent2"/>
                </a:solidFill>
              </a:rPr>
              <a:t>1</a:t>
            </a:r>
            <a:r>
              <a:rPr lang="cs-CZ" altLang="cs-CZ" sz="3200" dirty="0">
                <a:solidFill>
                  <a:schemeClr val="accent2"/>
                </a:solidFill>
              </a:rPr>
              <a:t>. Tři ideje obrazové racionality </a:t>
            </a:r>
            <a:r>
              <a:rPr lang="cs-CZ" altLang="cs-CZ" sz="3200" dirty="0" smtClean="0">
                <a:solidFill>
                  <a:schemeClr val="accent2"/>
                </a:solidFill>
              </a:rPr>
              <a:t>podle   Arnolda </a:t>
            </a:r>
            <a:r>
              <a:rPr lang="cs-CZ" altLang="cs-CZ" sz="3200" dirty="0" err="1">
                <a:solidFill>
                  <a:schemeClr val="accent2"/>
                </a:solidFill>
              </a:rPr>
              <a:t>Gehlena</a:t>
            </a:r>
            <a:r>
              <a:rPr lang="cs-CZ" altLang="cs-CZ" sz="3200" dirty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844676"/>
            <a:ext cx="7991475" cy="4608513"/>
          </a:xfrm>
        </p:spPr>
        <p:txBody>
          <a:bodyPr>
            <a:normAutofit lnSpcReduction="10000"/>
          </a:bodyPr>
          <a:lstStyle/>
          <a:p>
            <a:pPr marL="609600" indent="-609600" algn="l"/>
            <a:r>
              <a:rPr lang="cs-CZ" altLang="cs-CZ" dirty="0"/>
              <a:t>Arnold </a:t>
            </a:r>
            <a:r>
              <a:rPr lang="cs-CZ" altLang="cs-CZ" dirty="0" err="1"/>
              <a:t>Gehlen</a:t>
            </a:r>
            <a:r>
              <a:rPr lang="cs-CZ" altLang="cs-CZ" dirty="0"/>
              <a:t>, </a:t>
            </a:r>
            <a:r>
              <a:rPr lang="cs-CZ" altLang="cs-CZ" i="1" dirty="0" err="1"/>
              <a:t>Zeit-Bilder</a:t>
            </a:r>
            <a:r>
              <a:rPr lang="cs-CZ" altLang="cs-CZ" i="1" dirty="0"/>
              <a:t>. </a:t>
            </a:r>
            <a:r>
              <a:rPr lang="cs-CZ" altLang="cs-CZ" i="1" dirty="0" err="1"/>
              <a:t>Zur</a:t>
            </a:r>
            <a:r>
              <a:rPr lang="cs-CZ" altLang="cs-CZ" i="1" dirty="0"/>
              <a:t> Sociologie </a:t>
            </a:r>
            <a:r>
              <a:rPr lang="cs-CZ" altLang="cs-CZ" i="1" dirty="0" err="1"/>
              <a:t>und</a:t>
            </a:r>
            <a:r>
              <a:rPr lang="cs-CZ" altLang="cs-CZ" i="1" dirty="0"/>
              <a:t> </a:t>
            </a:r>
            <a:r>
              <a:rPr lang="cs-CZ" altLang="cs-CZ" i="1" dirty="0" err="1"/>
              <a:t>Ästhetik</a:t>
            </a:r>
            <a:r>
              <a:rPr lang="cs-CZ" altLang="cs-CZ" i="1" dirty="0"/>
              <a:t> der </a:t>
            </a:r>
            <a:r>
              <a:rPr lang="cs-CZ" altLang="cs-CZ" i="1" dirty="0" err="1"/>
              <a:t>modernen</a:t>
            </a:r>
            <a:r>
              <a:rPr lang="cs-CZ" altLang="cs-CZ" i="1" dirty="0"/>
              <a:t> </a:t>
            </a:r>
            <a:r>
              <a:rPr lang="cs-CZ" altLang="cs-CZ" i="1" dirty="0" err="1"/>
              <a:t>Malerei</a:t>
            </a:r>
            <a:r>
              <a:rPr lang="cs-CZ" altLang="cs-CZ" dirty="0"/>
              <a:t>, 1960, 2. vyd. 1986</a:t>
            </a:r>
          </a:p>
          <a:p>
            <a:pPr marL="609600" indent="-609600" algn="l">
              <a:buFontTx/>
              <a:buChar char="•"/>
            </a:pPr>
            <a:r>
              <a:rPr lang="cs-CZ" altLang="cs-CZ" dirty="0"/>
              <a:t> Řídící idea obrazové racionality: zahrnuje výstavbu, vnitřní strukturu a vztah obrazu k vnějšímu světu.</a:t>
            </a:r>
          </a:p>
          <a:p>
            <a:pPr marL="609600" indent="-609600" algn="l">
              <a:buFontTx/>
              <a:buChar char="•"/>
            </a:pPr>
            <a:r>
              <a:rPr lang="cs-CZ" altLang="cs-CZ" dirty="0"/>
              <a:t> V západoevropském umění rozlišuje tři ideje (paradigmata):</a:t>
            </a:r>
          </a:p>
          <a:p>
            <a:pPr marL="609600" indent="-609600" algn="l">
              <a:buFontTx/>
              <a:buAutoNum type="arabicParenR"/>
            </a:pPr>
            <a:r>
              <a:rPr lang="cs-CZ" altLang="cs-CZ" dirty="0"/>
              <a:t>Umění ideálního zpřítomňování</a:t>
            </a:r>
          </a:p>
          <a:p>
            <a:pPr marL="609600" indent="-609600" algn="l">
              <a:buFontTx/>
              <a:buAutoNum type="arabicParenR"/>
            </a:pPr>
            <a:r>
              <a:rPr lang="cs-CZ" altLang="cs-CZ" dirty="0"/>
              <a:t>Realistické umění</a:t>
            </a:r>
          </a:p>
          <a:p>
            <a:pPr marL="609600" indent="-609600" algn="l">
              <a:buFontTx/>
              <a:buAutoNum type="arabicParenR"/>
            </a:pPr>
            <a:r>
              <a:rPr lang="cs-CZ" altLang="cs-CZ" dirty="0"/>
              <a:t>Kubistické a abstraktní malířství (</a:t>
            </a:r>
            <a:r>
              <a:rPr lang="cs-CZ" altLang="cs-CZ" dirty="0" err="1"/>
              <a:t>peinture</a:t>
            </a:r>
            <a:r>
              <a:rPr lang="cs-CZ" altLang="cs-CZ" dirty="0"/>
              <a:t> </a:t>
            </a:r>
            <a:r>
              <a:rPr lang="cs-CZ" altLang="cs-CZ" dirty="0" err="1"/>
              <a:t>conceptuelle</a:t>
            </a:r>
            <a:r>
              <a:rPr lang="cs-CZ" altLang="cs-CZ" dirty="0"/>
              <a:t> – spočívající v teorii)</a:t>
            </a:r>
          </a:p>
          <a:p>
            <a:pPr marL="609600" indent="-609600" algn="l"/>
            <a:r>
              <a:rPr lang="cs-CZ" altLang="cs-CZ" dirty="0"/>
              <a:t>	Tak probíhá „proces redukce obsahu obrazu“. </a:t>
            </a:r>
            <a:r>
              <a:rPr lang="cs-CZ" altLang="cs-CZ" dirty="0" smtClean="0"/>
              <a:t>Zvyšuje </a:t>
            </a:r>
            <a:r>
              <a:rPr lang="cs-CZ" altLang="cs-CZ" dirty="0"/>
              <a:t>se „suverenita estetického“ a zdůrazňuje se subjekt. </a:t>
            </a:r>
          </a:p>
          <a:p>
            <a:pPr marL="609600" indent="-609600" algn="l">
              <a:buFontTx/>
              <a:buAutoNum type="arabicParenR"/>
            </a:pPr>
            <a:endParaRPr lang="cs-CZ" altLang="cs-CZ" dirty="0"/>
          </a:p>
          <a:p>
            <a:pPr marL="609600" indent="-609600" algn="l">
              <a:buFontTx/>
              <a:buChar char="•"/>
            </a:pPr>
            <a:endParaRPr lang="cs-CZ" altLang="cs-CZ" dirty="0"/>
          </a:p>
          <a:p>
            <a:pPr marL="609600" indent="-609600" algn="l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5174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solidFill>
                  <a:schemeClr val="accent2"/>
                </a:solidFill>
              </a:rPr>
              <a:t>1) Umění ideálního zpřítomňování</a:t>
            </a:r>
            <a:br>
              <a:rPr lang="cs-CZ" altLang="cs-CZ" sz="3200">
                <a:solidFill>
                  <a:schemeClr val="accent2"/>
                </a:solidFill>
              </a:rPr>
            </a:br>
            <a:r>
              <a:rPr lang="cs-CZ" altLang="cs-CZ" sz="3200">
                <a:solidFill>
                  <a:schemeClr val="accent2"/>
                </a:solidFill>
              </a:rPr>
              <a:t>2) Realistické umění (G. Courbet, 1855)</a:t>
            </a:r>
          </a:p>
        </p:txBody>
      </p:sp>
      <p:pic>
        <p:nvPicPr>
          <p:cNvPr id="32771" name="Picture 4" descr="Nik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7039" y="1879343"/>
            <a:ext cx="2818501" cy="4740789"/>
          </a:xfrm>
        </p:spPr>
      </p:pic>
      <p:pic>
        <p:nvPicPr>
          <p:cNvPr id="32772" name="Picture 6" descr="courbet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3755" y="1879344"/>
            <a:ext cx="5237224" cy="4125671"/>
          </a:xfrm>
        </p:spPr>
      </p:pic>
    </p:spTree>
    <p:extLst>
      <p:ext uri="{BB962C8B-B14F-4D97-AF65-F5344CB8AC3E}">
        <p14:creationId xmlns:p14="http://schemas.microsoft.com/office/powerpoint/2010/main" val="141857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chemeClr val="accent2"/>
                </a:solidFill>
              </a:rPr>
              <a:t>3) Abstraktní malířství (K. Malevič, Černý čtverec na bílém pozadí, 1915)</a:t>
            </a:r>
          </a:p>
        </p:txBody>
      </p:sp>
      <p:pic>
        <p:nvPicPr>
          <p:cNvPr id="33795" name="Picture 4" descr="malevi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4" y="1628776"/>
            <a:ext cx="4897437" cy="4848225"/>
          </a:xfrm>
        </p:spPr>
      </p:pic>
    </p:spTree>
    <p:extLst>
      <p:ext uri="{BB962C8B-B14F-4D97-AF65-F5344CB8AC3E}">
        <p14:creationId xmlns:p14="http://schemas.microsoft.com/office/powerpoint/2010/main" val="9020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8291513" cy="1143000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accent2"/>
                </a:solidFill>
              </a:rPr>
              <a:t>2</a:t>
            </a:r>
            <a:r>
              <a:rPr lang="cs-CZ" altLang="cs-CZ" sz="3200" dirty="0">
                <a:solidFill>
                  <a:schemeClr val="accent2"/>
                </a:solidFill>
              </a:rPr>
              <a:t>. Tři způsoby vizuální reprezentace reality </a:t>
            </a:r>
            <a:br>
              <a:rPr lang="cs-CZ" altLang="cs-CZ" sz="3200" dirty="0">
                <a:solidFill>
                  <a:schemeClr val="accent2"/>
                </a:solidFill>
              </a:rPr>
            </a:br>
            <a:r>
              <a:rPr lang="cs-CZ" altLang="cs-CZ" sz="3200" dirty="0" smtClean="0">
                <a:solidFill>
                  <a:schemeClr val="accent2"/>
                </a:solidFill>
              </a:rPr>
              <a:t>podle </a:t>
            </a:r>
            <a:r>
              <a:rPr lang="cs-CZ" altLang="cs-CZ" sz="3200" dirty="0">
                <a:solidFill>
                  <a:schemeClr val="accent2"/>
                </a:solidFill>
              </a:rPr>
              <a:t>Nicholase </a:t>
            </a:r>
            <a:r>
              <a:rPr lang="cs-CZ" altLang="cs-CZ" sz="3200" dirty="0" err="1">
                <a:solidFill>
                  <a:schemeClr val="accent2"/>
                </a:solidFill>
              </a:rPr>
              <a:t>Mirzoeffa</a:t>
            </a:r>
            <a:endParaRPr lang="cs-CZ" altLang="cs-CZ" sz="3200" dirty="0">
              <a:solidFill>
                <a:schemeClr val="accent2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28776"/>
            <a:ext cx="8189794" cy="4752975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cs-CZ" altLang="cs-CZ" dirty="0"/>
              <a:t>Nicholas </a:t>
            </a:r>
            <a:r>
              <a:rPr lang="cs-CZ" altLang="cs-CZ" dirty="0" err="1"/>
              <a:t>Mirzoeff</a:t>
            </a:r>
            <a:r>
              <a:rPr lang="cs-CZ" altLang="cs-CZ" dirty="0"/>
              <a:t>, </a:t>
            </a:r>
            <a:r>
              <a:rPr lang="cs-CZ" altLang="cs-CZ" i="1" dirty="0" err="1"/>
              <a:t>An</a:t>
            </a:r>
            <a:r>
              <a:rPr lang="cs-CZ" altLang="cs-CZ" i="1" dirty="0"/>
              <a:t> </a:t>
            </a:r>
            <a:r>
              <a:rPr lang="cs-CZ" altLang="cs-CZ" i="1" dirty="0" err="1"/>
              <a:t>Introduction</a:t>
            </a:r>
            <a:r>
              <a:rPr lang="cs-CZ" altLang="cs-CZ" i="1" dirty="0"/>
              <a:t> to </a:t>
            </a:r>
            <a:r>
              <a:rPr lang="cs-CZ" altLang="cs-CZ" i="1" dirty="0" err="1"/>
              <a:t>Visual</a:t>
            </a:r>
            <a:r>
              <a:rPr lang="cs-CZ" altLang="cs-CZ" i="1" dirty="0"/>
              <a:t> </a:t>
            </a:r>
            <a:r>
              <a:rPr lang="cs-CZ" altLang="cs-CZ" i="1" dirty="0" err="1"/>
              <a:t>Culture</a:t>
            </a:r>
            <a:r>
              <a:rPr lang="cs-CZ" altLang="cs-CZ" dirty="0"/>
              <a:t>, </a:t>
            </a:r>
            <a:r>
              <a:rPr lang="cs-CZ" altLang="cs-CZ" dirty="0" smtClean="0"/>
              <a:t>1999 (česky 2012): </a:t>
            </a:r>
            <a:r>
              <a:rPr lang="cs-CZ" altLang="cs-CZ" dirty="0"/>
              <a:t>platí pro západní kulturní okruh v moderní době</a:t>
            </a: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cs-CZ" altLang="cs-CZ" b="1" dirty="0"/>
              <a:t>Obraz</a:t>
            </a:r>
            <a:r>
              <a:rPr lang="cs-CZ" altLang="cs-CZ" dirty="0"/>
              <a:t>, do 1839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dirty="0"/>
              <a:t>R. </a:t>
            </a:r>
            <a:r>
              <a:rPr lang="cs-CZ" altLang="cs-CZ" dirty="0" err="1"/>
              <a:t>Barthes</a:t>
            </a:r>
            <a:r>
              <a:rPr lang="cs-CZ" altLang="cs-CZ" dirty="0"/>
              <a:t>: Schopnost vytvořit „efekt reality“.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dirty="0"/>
              <a:t>2) </a:t>
            </a:r>
            <a:r>
              <a:rPr lang="cs-CZ" altLang="cs-CZ" b="1" dirty="0"/>
              <a:t>Fotografie</a:t>
            </a:r>
            <a:r>
              <a:rPr lang="cs-CZ" altLang="cs-CZ" dirty="0"/>
              <a:t>, 1832-1982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dirty="0"/>
              <a:t>Malíř Paul </a:t>
            </a:r>
            <a:r>
              <a:rPr lang="cs-CZ" altLang="cs-CZ" dirty="0" err="1"/>
              <a:t>Delaroche</a:t>
            </a:r>
            <a:r>
              <a:rPr lang="cs-CZ" altLang="cs-CZ" dirty="0"/>
              <a:t>, 1839, údajně prohlásil: „Ode dneška je malířství mrtvo.“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dirty="0"/>
              <a:t>3) </a:t>
            </a:r>
            <a:r>
              <a:rPr lang="cs-CZ" altLang="cs-CZ" b="1" dirty="0"/>
              <a:t>Virtuální realita</a:t>
            </a:r>
            <a:r>
              <a:rPr lang="cs-CZ" altLang="cs-CZ" dirty="0"/>
              <a:t>, od 1982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dirty="0"/>
              <a:t>Speciální efekty fy </a:t>
            </a:r>
            <a:r>
              <a:rPr lang="cs-CZ" altLang="cs-CZ" dirty="0" err="1" smtClean="0"/>
              <a:t>Lucasfilms</a:t>
            </a:r>
            <a:r>
              <a:rPr lang="cs-CZ" altLang="cs-CZ" dirty="0"/>
              <a:t> </a:t>
            </a:r>
            <a:r>
              <a:rPr lang="cs-CZ" altLang="cs-CZ" dirty="0" smtClean="0"/>
              <a:t>znamenaly „konec </a:t>
            </a:r>
            <a:r>
              <a:rPr lang="cs-CZ" altLang="cs-CZ" dirty="0"/>
              <a:t>fotografie jako důkazu pro cokoli“. Tuto tezi N.M. nedávno korigoval.</a:t>
            </a:r>
          </a:p>
        </p:txBody>
      </p:sp>
    </p:spTree>
    <p:extLst>
      <p:ext uri="{BB962C8B-B14F-4D97-AF65-F5344CB8AC3E}">
        <p14:creationId xmlns:p14="http://schemas.microsoft.com/office/powerpoint/2010/main" val="263754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333375"/>
            <a:ext cx="82073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dirty="0">
                <a:solidFill>
                  <a:schemeClr val="accent2"/>
                </a:solidFill>
              </a:rPr>
              <a:t>Paul </a:t>
            </a:r>
            <a:r>
              <a:rPr lang="cs-CZ" altLang="cs-CZ" sz="3200" dirty="0" err="1">
                <a:solidFill>
                  <a:schemeClr val="accent2"/>
                </a:solidFill>
              </a:rPr>
              <a:t>Delaroche</a:t>
            </a:r>
            <a:r>
              <a:rPr lang="cs-CZ" altLang="cs-CZ" sz="3200" dirty="0">
                <a:solidFill>
                  <a:schemeClr val="accent2"/>
                </a:solidFill>
              </a:rPr>
              <a:t> (1797-1859)</a:t>
            </a:r>
            <a:br>
              <a:rPr lang="cs-CZ" altLang="cs-CZ" sz="3200" dirty="0">
                <a:solidFill>
                  <a:schemeClr val="accent2"/>
                </a:solidFill>
              </a:rPr>
            </a:br>
            <a:r>
              <a:rPr lang="cs-CZ" altLang="cs-CZ" sz="3200" dirty="0" smtClean="0">
                <a:solidFill>
                  <a:schemeClr val="accent2"/>
                </a:solidFill>
              </a:rPr>
              <a:t>jeho autoportrét (kresba)</a:t>
            </a:r>
            <a:r>
              <a:rPr lang="cs-CZ" altLang="cs-CZ" sz="3200" dirty="0">
                <a:solidFill>
                  <a:schemeClr val="accent2"/>
                </a:solidFill>
              </a:rPr>
              <a:t/>
            </a:r>
            <a:br>
              <a:rPr lang="cs-CZ" altLang="cs-CZ" sz="3200" dirty="0">
                <a:solidFill>
                  <a:schemeClr val="accent2"/>
                </a:solidFill>
              </a:rPr>
            </a:br>
            <a:r>
              <a:rPr lang="cs-CZ" altLang="cs-CZ" sz="3200" dirty="0">
                <a:solidFill>
                  <a:schemeClr val="accent2"/>
                </a:solidFill>
              </a:rPr>
              <a:t>jeho obraz </a:t>
            </a:r>
            <a:r>
              <a:rPr lang="cs-CZ" altLang="cs-CZ" sz="3200" i="1" dirty="0">
                <a:solidFill>
                  <a:schemeClr val="accent2"/>
                </a:solidFill>
              </a:rPr>
              <a:t>Mladá mučednice</a:t>
            </a:r>
            <a:r>
              <a:rPr lang="cs-CZ" altLang="cs-CZ" sz="3200" dirty="0">
                <a:solidFill>
                  <a:schemeClr val="accent2"/>
                </a:solidFill>
              </a:rPr>
              <a:t>, 1855</a:t>
            </a:r>
          </a:p>
        </p:txBody>
      </p:sp>
      <p:pic>
        <p:nvPicPr>
          <p:cNvPr id="35844" name="Picture 6" descr="delaroch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7050" y="1773238"/>
            <a:ext cx="4148138" cy="4679950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4" y="1773238"/>
            <a:ext cx="2961824" cy="446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0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27186" y="230590"/>
            <a:ext cx="8353425" cy="1143000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accent2"/>
                </a:solidFill>
              </a:rPr>
              <a:t>3</a:t>
            </a:r>
            <a:r>
              <a:rPr lang="cs-CZ" altLang="cs-CZ" sz="3200" dirty="0">
                <a:solidFill>
                  <a:schemeClr val="accent2"/>
                </a:solidFill>
              </a:rPr>
              <a:t>. Pravda vizuálního zobrazení - evropská moderna (dle K. P. </a:t>
            </a:r>
            <a:r>
              <a:rPr lang="cs-CZ" altLang="cs-CZ" sz="3200" dirty="0" err="1">
                <a:solidFill>
                  <a:schemeClr val="accent2"/>
                </a:solidFill>
              </a:rPr>
              <a:t>Liessmanna</a:t>
            </a:r>
            <a:r>
              <a:rPr lang="cs-CZ" altLang="cs-CZ" sz="3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030" y="1486636"/>
            <a:ext cx="8929735" cy="47513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Immanuel Kant, </a:t>
            </a:r>
            <a:r>
              <a:rPr lang="cs-CZ" altLang="cs-CZ" sz="2400" i="1" dirty="0"/>
              <a:t>Kritika soudnosti</a:t>
            </a:r>
            <a:r>
              <a:rPr lang="cs-CZ" altLang="cs-CZ" sz="2400" dirty="0"/>
              <a:t>: autonomie estetického skrze „nezaujaté zalíbení“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G. W. F. </a:t>
            </a:r>
            <a:r>
              <a:rPr lang="cs-CZ" altLang="cs-CZ" sz="2400" dirty="0" err="1"/>
              <a:t>Hegel</a:t>
            </a:r>
            <a:r>
              <a:rPr lang="cs-CZ" altLang="cs-CZ" sz="2400" dirty="0"/>
              <a:t>, </a:t>
            </a:r>
            <a:r>
              <a:rPr lang="cs-CZ" altLang="cs-CZ" sz="2400" i="1" dirty="0"/>
              <a:t>Estetika</a:t>
            </a:r>
            <a:r>
              <a:rPr lang="cs-CZ" altLang="cs-CZ" sz="2400" dirty="0"/>
              <a:t>: teze o konci umění, které ztratilo „ryzí pravdivost a životnost“ a „přesunulo se spíše do naší představy, než aby udržovalo svou někdejší nezbytnost ve skutečnosti“.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	Svoboda odsuzuje umění k nezávaznosti.</a:t>
            </a:r>
          </a:p>
          <a:p>
            <a:pPr eaLnBrk="1" hangingPunct="1"/>
            <a:r>
              <a:rPr lang="cs-CZ" altLang="cs-CZ" sz="2400" dirty="0"/>
              <a:t>Arthur Schopenhauer, </a:t>
            </a:r>
            <a:r>
              <a:rPr lang="cs-CZ" altLang="cs-CZ" sz="2400" i="1" dirty="0"/>
              <a:t>Svět jako vůle a představa</a:t>
            </a:r>
            <a:r>
              <a:rPr lang="cs-CZ" altLang="cs-CZ" sz="2400" dirty="0"/>
              <a:t>: umělecké dílo jako smyslové zobrazení věčné pravdy. „Jeho jediným původem je poznání idejí, jeho jediným cílem sdělení tohoto poznání.“</a:t>
            </a:r>
          </a:p>
          <a:p>
            <a:pPr eaLnBrk="1" hangingPunct="1"/>
            <a:r>
              <a:rPr lang="cs-CZ" altLang="cs-CZ" sz="2400" dirty="0"/>
              <a:t>Friedrich Nietzsche: „Pravda je ošklivá: </a:t>
            </a:r>
            <a:r>
              <a:rPr lang="cs-CZ" altLang="cs-CZ" sz="2400" i="1" dirty="0"/>
              <a:t>Máme umění</a:t>
            </a:r>
            <a:r>
              <a:rPr lang="cs-CZ" altLang="cs-CZ" sz="2400" dirty="0"/>
              <a:t>, abychom nezhynuli na pravdu.“</a:t>
            </a:r>
          </a:p>
          <a:p>
            <a:pPr eaLnBrk="1" hangingPunct="1"/>
            <a:r>
              <a:rPr lang="cs-CZ" altLang="cs-CZ" sz="2400" dirty="0"/>
              <a:t>Konrad Fiedler: „Umění není falšováním skutečnosti, nýbrž jejím rozšiřováním. (…) nepodává věci tak jak jsou, nýbrž jak jsou viděny.“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35943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77421"/>
            <a:ext cx="7772400" cy="1536700"/>
          </a:xfrm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chemeClr val="accent2"/>
                </a:solidFill>
              </a:rPr>
              <a:t>Pravda vizuálního zobrazení… dokončení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5027" y="1432187"/>
            <a:ext cx="8315586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Walter Benjamin, </a:t>
            </a:r>
            <a:r>
              <a:rPr lang="cs-CZ" altLang="cs-CZ" sz="2400" i="1" dirty="0"/>
              <a:t>Umělecké dílo ve věku své technické reprodukovatelnosti</a:t>
            </a:r>
            <a:r>
              <a:rPr lang="cs-CZ" altLang="cs-CZ" sz="2400" dirty="0"/>
              <a:t>, 1936: „aura“ uměleckého díla, </a:t>
            </a:r>
            <a:r>
              <a:rPr lang="cs-CZ" altLang="cs-CZ" sz="2400" dirty="0" err="1"/>
              <a:t>kvazináboženský</a:t>
            </a:r>
            <a:r>
              <a:rPr lang="cs-CZ" altLang="cs-CZ" sz="2400" dirty="0"/>
              <a:t> status. „Avšak v okamžiku, kdy už nelze přikládat na uměleckou praxi měřítko pravosti, mění se i celková funkce umění. Namísto jeho rituální základny nastoupí základna konstituovaná jinou praxí: politikou.“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/>
              <a:t>Günther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Anders</a:t>
            </a:r>
            <a:r>
              <a:rPr lang="cs-CZ" altLang="cs-CZ" sz="2400" dirty="0"/>
              <a:t>, </a:t>
            </a:r>
            <a:r>
              <a:rPr lang="cs-CZ" altLang="cs-CZ" sz="2400" i="1" dirty="0"/>
              <a:t>Svět jako fantóm a matrice</a:t>
            </a:r>
            <a:r>
              <a:rPr lang="cs-CZ" altLang="cs-CZ" sz="2400" dirty="0"/>
              <a:t>, 1956: „Jestliže událost se stává ve své reprodukované formě společensky důležitější než její původní podoba, pak se musí originál řídit podle své reprodukce, událost se musí stát pouhou matricí své reprodukce.“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Arthur C. </a:t>
            </a:r>
            <a:r>
              <a:rPr lang="cs-CZ" altLang="cs-CZ" sz="2400" dirty="0" err="1"/>
              <a:t>Danto</a:t>
            </a:r>
            <a:r>
              <a:rPr lang="cs-CZ" altLang="cs-CZ" sz="2400" dirty="0"/>
              <a:t>, </a:t>
            </a:r>
            <a:r>
              <a:rPr lang="cs-CZ" altLang="cs-CZ" sz="2400" i="1" dirty="0"/>
              <a:t>Osvícení obyčejného</a:t>
            </a:r>
            <a:r>
              <a:rPr lang="cs-CZ" altLang="cs-CZ" sz="2400" dirty="0"/>
              <a:t>, 1984: svět umění je „světem interpretovaných věcí“.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240395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295</Words>
  <Application>Microsoft Office PowerPoint</Application>
  <PresentationFormat>Širokoúhlá obrazovka</PresentationFormat>
  <Paragraphs>32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Proměny vizuálního paradigmatu  </vt:lpstr>
      <vt:lpstr>1. Tři ideje obrazové racionality podle   Arnolda Gehlena </vt:lpstr>
      <vt:lpstr>1) Umění ideálního zpřítomňování 2) Realistické umění (G. Courbet, 1855)</vt:lpstr>
      <vt:lpstr>3) Abstraktní malířství (K. Malevič, Černý čtverec na bílém pozadí, 1915)</vt:lpstr>
      <vt:lpstr>2. Tři způsoby vizuální reprezentace reality  podle Nicholase Mirzoeffa</vt:lpstr>
      <vt:lpstr>Paul Delaroche (1797-1859) jeho autoportrét (kresba) jeho obraz Mladá mučednice, 1855</vt:lpstr>
      <vt:lpstr>3. Pravda vizuálního zobrazení - evropská moderna (dle K. P. Liessmanna)</vt:lpstr>
      <vt:lpstr>Pravda vizuálního zobrazení… dokončení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Proměny vizuálního paradigmatu  </dc:title>
  <dc:creator>user</dc:creator>
  <cp:lastModifiedBy>user</cp:lastModifiedBy>
  <cp:revision>3</cp:revision>
  <dcterms:created xsi:type="dcterms:W3CDTF">2017-03-01T07:50:24Z</dcterms:created>
  <dcterms:modified xsi:type="dcterms:W3CDTF">2017-03-01T08:13:27Z</dcterms:modified>
</cp:coreProperties>
</file>