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4" r:id="rId4"/>
    <p:sldId id="270" r:id="rId5"/>
    <p:sldId id="265" r:id="rId6"/>
    <p:sldId id="275" r:id="rId7"/>
    <p:sldId id="269" r:id="rId8"/>
    <p:sldId id="276" r:id="rId9"/>
    <p:sldId id="272" r:id="rId10"/>
    <p:sldId id="284" r:id="rId11"/>
    <p:sldId id="273" r:id="rId12"/>
    <p:sldId id="267" r:id="rId13"/>
    <p:sldId id="268" r:id="rId14"/>
    <p:sldId id="266" r:id="rId15"/>
    <p:sldId id="283" r:id="rId16"/>
    <p:sldId id="263" r:id="rId17"/>
    <p:sldId id="277" r:id="rId18"/>
    <p:sldId id="278" r:id="rId19"/>
    <p:sldId id="264" r:id="rId20"/>
    <p:sldId id="282" r:id="rId21"/>
    <p:sldId id="281" r:id="rId22"/>
    <p:sldId id="271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70DA0-961F-4EAD-9523-4FC27713C6FF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165A-7CFB-4A5B-A981-CCB0B837FC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33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810E1-3043-4D7A-8F0A-36A15CC2CEB9}" type="slidenum">
              <a:rPr lang="cs-CZ"/>
              <a:pPr/>
              <a:t>2</a:t>
            </a:fld>
            <a:endParaRPr lang="cs-CZ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7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FB10-20BC-49AA-9801-050DBED37527}" type="slidenum">
              <a:rPr lang="cs-CZ"/>
              <a:pPr/>
              <a:t>15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87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F9232-875F-4CB8-9D83-DE114431B069}" type="slidenum">
              <a:rPr lang="cs-CZ"/>
              <a:pPr/>
              <a:t>16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6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4BC6D-7C96-4F62-8326-4CA8183FE29A}" type="slidenum">
              <a:rPr lang="cs-CZ"/>
              <a:pPr/>
              <a:t>19</a:t>
            </a:fld>
            <a:endParaRPr 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09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B4AC9-CD46-4C8E-82D3-E0FABE224A08}" type="slidenum">
              <a:rPr lang="cs-CZ"/>
              <a:pPr/>
              <a:t>20</a:t>
            </a:fld>
            <a:endParaRPr lang="cs-CZ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69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C6CEC6-2B62-4194-AC5B-BD68D00D6B8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2.iim.cz/wiki/images/5/52/Manovich2-02i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794519"/>
          </a:xfrm>
        </p:spPr>
        <p:txBody>
          <a:bodyPr>
            <a:noAutofit/>
          </a:bodyPr>
          <a:lstStyle/>
          <a:p>
            <a:pPr lvl="1" algn="ctr"/>
            <a:r>
              <a:rPr lang="cs-CZ" sz="4400" dirty="0">
                <a:solidFill>
                  <a:srgbClr val="7030A0"/>
                </a:solidFill>
              </a:rPr>
              <a:t>Virtuální realita a </a:t>
            </a:r>
            <a:r>
              <a:rPr lang="cs-CZ" sz="4400" dirty="0" err="1" smtClean="0">
                <a:solidFill>
                  <a:srgbClr val="7030A0"/>
                </a:solidFill>
              </a:rPr>
              <a:t>simulakra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pic>
        <p:nvPicPr>
          <p:cNvPr id="4" name="Picture 6" descr="n2cv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34" y="1971870"/>
            <a:ext cx="7005350" cy="4086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23" y="404664"/>
            <a:ext cx="6408712" cy="561403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77759" y="6165304"/>
            <a:ext cx="232384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Jiří Černický, Křik, 1995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1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Modernistické variace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869160"/>
            <a:ext cx="8496944" cy="1396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>
                <a:solidFill>
                  <a:schemeClr val="accent2"/>
                </a:solidFill>
              </a:rPr>
              <a:t>	</a:t>
            </a:r>
            <a:r>
              <a:rPr lang="cs-CZ" sz="2000" dirty="0" err="1" smtClean="0"/>
              <a:t>Jean</a:t>
            </a:r>
            <a:r>
              <a:rPr lang="cs-CZ" sz="2000" dirty="0" smtClean="0"/>
              <a:t>-</a:t>
            </a:r>
            <a:r>
              <a:rPr lang="cs-CZ" sz="2000" dirty="0" err="1" smtClean="0"/>
              <a:t>Fran</a:t>
            </a:r>
            <a:r>
              <a:rPr lang="en-US" sz="2000" dirty="0" smtClean="0">
                <a:cs typeface="Arial" charset="0"/>
              </a:rPr>
              <a:t>ç</a:t>
            </a:r>
            <a:r>
              <a:rPr lang="cs-CZ" sz="2000" dirty="0" err="1" smtClean="0">
                <a:cs typeface="Arial" charset="0"/>
              </a:rPr>
              <a:t>ois</a:t>
            </a:r>
            <a:r>
              <a:rPr lang="cs-CZ" sz="2000" dirty="0" smtClean="0">
                <a:cs typeface="Arial" charset="0"/>
              </a:rPr>
              <a:t> </a:t>
            </a:r>
            <a:r>
              <a:rPr lang="cs-CZ" sz="2000" dirty="0" err="1" smtClean="0">
                <a:cs typeface="Arial" charset="0"/>
              </a:rPr>
              <a:t>Millet</a:t>
            </a:r>
            <a:r>
              <a:rPr lang="cs-CZ" sz="2000" dirty="0" smtClean="0"/>
              <a:t>, Klekání (</a:t>
            </a:r>
            <a:r>
              <a:rPr lang="cs-CZ" sz="2000" dirty="0" err="1" smtClean="0"/>
              <a:t>Angelus</a:t>
            </a:r>
            <a:r>
              <a:rPr lang="cs-CZ" sz="2000" dirty="0" smtClean="0"/>
              <a:t>), 1859</a:t>
            </a:r>
          </a:p>
          <a:p>
            <a:pPr algn="r">
              <a:buNone/>
            </a:pPr>
            <a:r>
              <a:rPr lang="cs-CZ" sz="2000" dirty="0" smtClean="0"/>
              <a:t>						Salvador Dalí, Archeologická </a:t>
            </a:r>
            <a:r>
              <a:rPr lang="cs-CZ" sz="2000" dirty="0" err="1" smtClean="0"/>
              <a:t>reminescence</a:t>
            </a:r>
            <a:r>
              <a:rPr lang="cs-CZ" sz="2000" dirty="0" smtClean="0"/>
              <a:t> na </a:t>
            </a:r>
            <a:r>
              <a:rPr lang="cs-CZ" sz="2000" dirty="0" err="1" smtClean="0"/>
              <a:t>Milletův</a:t>
            </a:r>
            <a:r>
              <a:rPr lang="cs-CZ" sz="2000" dirty="0" smtClean="0"/>
              <a:t>  </a:t>
            </a:r>
            <a:r>
              <a:rPr lang="cs-CZ" sz="2000" dirty="0" err="1" smtClean="0"/>
              <a:t>Angelus</a:t>
            </a:r>
            <a:r>
              <a:rPr lang="cs-CZ" sz="2000" dirty="0" smtClean="0"/>
              <a:t>, 1935	</a:t>
            </a:r>
          </a:p>
          <a:p>
            <a:pPr>
              <a:buNone/>
            </a:pPr>
            <a:r>
              <a:rPr lang="cs-CZ" sz="2000" dirty="0" smtClean="0"/>
              <a:t>	Variace byly běžné už v modernismu (např. na obraz D. </a:t>
            </a:r>
            <a:r>
              <a:rPr lang="cs-CZ" sz="2000" dirty="0" err="1" smtClean="0"/>
              <a:t>Velazqueze</a:t>
            </a:r>
            <a:r>
              <a:rPr lang="cs-CZ" sz="2000" dirty="0" smtClean="0"/>
              <a:t> Las </a:t>
            </a:r>
            <a:r>
              <a:rPr lang="cs-CZ" sz="2000" dirty="0" err="1" smtClean="0"/>
              <a:t>Meninas</a:t>
            </a:r>
            <a:r>
              <a:rPr lang="cs-CZ" sz="2000" dirty="0" smtClean="0"/>
              <a:t>, viz </a:t>
            </a:r>
            <a:r>
              <a:rPr lang="cs-CZ" sz="2000" dirty="0" err="1" smtClean="0"/>
              <a:t>prez</a:t>
            </a:r>
            <a:r>
              <a:rPr lang="cs-CZ" sz="2000" dirty="0" smtClean="0"/>
              <a:t>. VK01, 3. část), avšak zůstávaly ve sféře „vysokého umění“, bez odkazů na populární kulturu.</a:t>
            </a:r>
          </a:p>
          <a:p>
            <a:pPr>
              <a:buNone/>
            </a:pPr>
            <a:endParaRPr lang="cs-CZ" sz="2000" dirty="0"/>
          </a:p>
        </p:txBody>
      </p:sp>
      <p:pic>
        <p:nvPicPr>
          <p:cNvPr id="4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412776"/>
            <a:ext cx="3961246" cy="3168352"/>
          </a:xfrm>
          <a:prstGeom prst="rect">
            <a:avLst/>
          </a:prstGeom>
          <a:noFill/>
        </p:spPr>
      </p:pic>
      <p:pic>
        <p:nvPicPr>
          <p:cNvPr id="5" name="Picture 4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412776"/>
            <a:ext cx="3804035" cy="3205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0776"/>
            <a:ext cx="4608512" cy="67772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724128" y="2564904"/>
            <a:ext cx="2664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endParaRPr lang="cs-CZ" dirty="0" smtClean="0"/>
          </a:p>
          <a:p>
            <a:r>
              <a:rPr lang="cs-CZ" dirty="0" err="1" smtClean="0"/>
              <a:t>Pre</a:t>
            </a:r>
            <a:r>
              <a:rPr lang="cs-CZ" dirty="0" smtClean="0"/>
              <a:t>-Bell-Man, 1990</a:t>
            </a:r>
          </a:p>
          <a:p>
            <a:r>
              <a:rPr lang="cs-CZ" dirty="0" smtClean="0"/>
              <a:t>socha před Muzeem komunikace ve Frankfurtu nad Mohanem </a:t>
            </a:r>
          </a:p>
          <a:p>
            <a:endParaRPr lang="cs-CZ" sz="1200" dirty="0" smtClean="0"/>
          </a:p>
          <a:p>
            <a:r>
              <a:rPr lang="cs-CZ" dirty="0" smtClean="0"/>
              <a:t>Další snímek: Týž, </a:t>
            </a:r>
            <a:r>
              <a:rPr lang="en-US" dirty="0" smtClean="0"/>
              <a:t>Electronic Super</a:t>
            </a:r>
            <a:r>
              <a:rPr lang="cs-CZ" dirty="0" smtClean="0"/>
              <a:t>-</a:t>
            </a:r>
            <a:r>
              <a:rPr lang="en-US" dirty="0" smtClean="0"/>
              <a:t>highway: Continental U.S., Alaska, Hawaii</a:t>
            </a:r>
            <a:r>
              <a:rPr lang="cs-CZ" dirty="0" smtClean="0"/>
              <a:t>, 1995</a:t>
            </a:r>
          </a:p>
          <a:p>
            <a:endParaRPr lang="cs-CZ" dirty="0"/>
          </a:p>
          <a:p>
            <a:r>
              <a:rPr lang="cs-CZ" dirty="0" err="1" smtClean="0"/>
              <a:t>Nam</a:t>
            </a:r>
            <a:r>
              <a:rPr lang="cs-CZ" dirty="0" smtClean="0"/>
              <a:t> June </a:t>
            </a:r>
            <a:r>
              <a:rPr lang="cs-CZ" dirty="0" err="1" smtClean="0"/>
              <a:t>Paik</a:t>
            </a:r>
            <a:r>
              <a:rPr lang="cs-CZ" dirty="0" smtClean="0"/>
              <a:t>: </a:t>
            </a:r>
            <a:r>
              <a:rPr lang="cs-CZ" i="1" dirty="0" smtClean="0"/>
              <a:t>„Televize </a:t>
            </a:r>
            <a:r>
              <a:rPr lang="cs-CZ" i="1" dirty="0"/>
              <a:t>nemá, neměla a nikdy nebude mít </a:t>
            </a:r>
            <a:r>
              <a:rPr lang="cs-CZ" i="1" dirty="0" smtClean="0"/>
              <a:t>nic </a:t>
            </a:r>
            <a:r>
              <a:rPr lang="cs-CZ" i="1" dirty="0"/>
              <a:t>společného s </a:t>
            </a:r>
            <a:r>
              <a:rPr lang="cs-CZ" i="1" dirty="0" smtClean="0"/>
              <a:t>myšlením.“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724128" y="332656"/>
            <a:ext cx="2808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Médium televize</a:t>
            </a:r>
          </a:p>
          <a:p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3600" dirty="0" smtClean="0">
                <a:solidFill>
                  <a:srgbClr val="7030A0"/>
                </a:solidFill>
              </a:rPr>
              <a:t>TV a video </a:t>
            </a:r>
            <a:r>
              <a:rPr lang="cs-CZ" sz="3600" dirty="0" err="1" smtClean="0">
                <a:solidFill>
                  <a:srgbClr val="7030A0"/>
                </a:solidFill>
              </a:rPr>
              <a:t>art</a:t>
            </a:r>
            <a:endParaRPr lang="cs-CZ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03857" cy="6060064"/>
          </a:xfrm>
        </p:spPr>
      </p:pic>
    </p:spTree>
    <p:extLst>
      <p:ext uri="{BB962C8B-B14F-4D97-AF65-F5344CB8AC3E}">
        <p14:creationId xmlns:p14="http://schemas.microsoft.com/office/powerpoint/2010/main" val="26931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Kritika televize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750" dirty="0" err="1" smtClean="0"/>
              <a:t>Günther</a:t>
            </a:r>
            <a:r>
              <a:rPr lang="cs-CZ" sz="1750" dirty="0" smtClean="0"/>
              <a:t> </a:t>
            </a:r>
            <a:r>
              <a:rPr lang="cs-CZ" sz="1750" dirty="0" err="1" smtClean="0"/>
              <a:t>Anders</a:t>
            </a:r>
            <a:r>
              <a:rPr lang="cs-CZ" sz="1750" dirty="0" smtClean="0"/>
              <a:t>, </a:t>
            </a:r>
            <a:r>
              <a:rPr lang="cs-CZ" sz="1750" i="1" dirty="0" smtClean="0"/>
              <a:t>Die </a:t>
            </a:r>
            <a:r>
              <a:rPr lang="cs-CZ" sz="1750" i="1" dirty="0" err="1" smtClean="0"/>
              <a:t>Welt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als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Phantom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und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Matrize</a:t>
            </a:r>
            <a:r>
              <a:rPr lang="cs-CZ" sz="1750" i="1" dirty="0" smtClean="0"/>
              <a:t> </a:t>
            </a:r>
            <a:r>
              <a:rPr lang="cs-CZ" sz="1750" dirty="0" smtClean="0"/>
              <a:t>(1956). Navázal na </a:t>
            </a:r>
            <a:r>
              <a:rPr lang="cs-CZ" sz="1750" dirty="0" err="1" smtClean="0"/>
              <a:t>Waltera</a:t>
            </a:r>
            <a:r>
              <a:rPr lang="cs-CZ" sz="1750" dirty="0" smtClean="0"/>
              <a:t> </a:t>
            </a:r>
            <a:r>
              <a:rPr lang="cs-CZ" sz="1750" dirty="0" err="1" smtClean="0"/>
              <a:t>Benja</a:t>
            </a:r>
            <a:r>
              <a:rPr lang="cs-CZ" sz="1750" dirty="0" smtClean="0"/>
              <a:t>-mina a Theodora </a:t>
            </a:r>
            <a:r>
              <a:rPr lang="cs-CZ" sz="1750" dirty="0" err="1" smtClean="0"/>
              <a:t>Adorna</a:t>
            </a:r>
            <a:r>
              <a:rPr lang="cs-CZ" sz="1750" dirty="0" smtClean="0"/>
              <a:t>.</a:t>
            </a:r>
          </a:p>
          <a:p>
            <a:r>
              <a:rPr lang="cs-CZ" sz="1750" dirty="0" smtClean="0"/>
              <a:t>„To specifické v této situaci vytvořené přenášením spočívá v její </a:t>
            </a:r>
            <a:r>
              <a:rPr lang="cs-CZ" sz="1750" i="1" dirty="0" smtClean="0"/>
              <a:t>ontologické dvojznačnosti</a:t>
            </a:r>
            <a:r>
              <a:rPr lang="cs-CZ" sz="1750" dirty="0" smtClean="0"/>
              <a:t>.“ Vysílané události jsou fantomy. „Neboť fantomy nejsou ničím jiným než formami, které vystupují jako věci.“</a:t>
            </a:r>
          </a:p>
          <a:p>
            <a:r>
              <a:rPr lang="cs-CZ" sz="1750" dirty="0" smtClean="0"/>
              <a:t>Televize je stroj, který produkuje zcela určitý typ člověka, „masového poustevníka“. „Modelem smyslového vnímání dnes není jako v řecké tradici vidění; ani jako v židovsko-křesťanské tradici slyšení, nýbrž </a:t>
            </a:r>
            <a:r>
              <a:rPr lang="cs-CZ" sz="1750" dirty="0" err="1" smtClean="0"/>
              <a:t>jezení</a:t>
            </a:r>
            <a:r>
              <a:rPr lang="cs-CZ" sz="1750" dirty="0" smtClean="0"/>
              <a:t>. Byli jsme </a:t>
            </a:r>
            <a:r>
              <a:rPr lang="cs-CZ" sz="1750" dirty="0" err="1" smtClean="0"/>
              <a:t>vlavírováni</a:t>
            </a:r>
            <a:r>
              <a:rPr lang="cs-CZ" sz="1750" dirty="0" smtClean="0"/>
              <a:t> do industriální orální fáze, v níž kulturní kaše klouže hladce do žaludku.“</a:t>
            </a:r>
          </a:p>
          <a:p>
            <a:pPr>
              <a:buNone/>
            </a:pPr>
            <a:endParaRPr lang="cs-CZ" sz="1200" dirty="0" smtClean="0"/>
          </a:p>
          <a:p>
            <a:pPr>
              <a:buNone/>
            </a:pPr>
            <a:r>
              <a:rPr lang="cs-CZ" sz="1750" dirty="0" err="1" smtClean="0"/>
              <a:t>Neil</a:t>
            </a:r>
            <a:r>
              <a:rPr lang="cs-CZ" sz="1750" dirty="0" smtClean="0"/>
              <a:t> </a:t>
            </a:r>
            <a:r>
              <a:rPr lang="cs-CZ" sz="1750" dirty="0" err="1" smtClean="0"/>
              <a:t>Postman</a:t>
            </a:r>
            <a:r>
              <a:rPr lang="cs-CZ" sz="1750" dirty="0" smtClean="0"/>
              <a:t>, </a:t>
            </a:r>
            <a:r>
              <a:rPr lang="cs-CZ" sz="1750" i="1" dirty="0" err="1" smtClean="0"/>
              <a:t>Amusing</a:t>
            </a:r>
            <a:r>
              <a:rPr lang="cs-CZ" sz="1750" i="1" dirty="0" smtClean="0"/>
              <a:t> </a:t>
            </a:r>
            <a:r>
              <a:rPr lang="cs-CZ" sz="1750" i="1" dirty="0" err="1" smtClean="0"/>
              <a:t>Ourselves</a:t>
            </a:r>
            <a:r>
              <a:rPr lang="cs-CZ" sz="1750" i="1" dirty="0" smtClean="0"/>
              <a:t> to </a:t>
            </a:r>
            <a:r>
              <a:rPr lang="cs-CZ" sz="1750" i="1" dirty="0" err="1" smtClean="0"/>
              <a:t>Death</a:t>
            </a:r>
            <a:r>
              <a:rPr lang="cs-CZ" sz="1750" i="1" dirty="0" smtClean="0"/>
              <a:t>, </a:t>
            </a:r>
            <a:r>
              <a:rPr lang="cs-CZ" sz="1750" dirty="0" smtClean="0"/>
              <a:t>1985 (česky 1999, 2010)</a:t>
            </a:r>
          </a:p>
          <a:p>
            <a:r>
              <a:rPr lang="cs-CZ" sz="1750" dirty="0" smtClean="0"/>
              <a:t>„Americká televize je krásné představení, každodenní chrlení tisícovek obrazů, oko si ani na chvíli neodpočine, neustále je k vidění nového. Široká paleta témat s </a:t>
            </a:r>
            <a:r>
              <a:rPr lang="cs-CZ" sz="1750" dirty="0" err="1" smtClean="0"/>
              <a:t>minimál</a:t>
            </a:r>
            <a:r>
              <a:rPr lang="cs-CZ" sz="1750" dirty="0" smtClean="0"/>
              <a:t>-</a:t>
            </a:r>
            <a:r>
              <a:rPr lang="cs-CZ" sz="1750" dirty="0" err="1" smtClean="0"/>
              <a:t>ními</a:t>
            </a:r>
            <a:r>
              <a:rPr lang="cs-CZ" sz="1750" dirty="0" smtClean="0"/>
              <a:t> nároky na porozumění. Je plně oddána poslání zásobovat publikum zábavou.“</a:t>
            </a:r>
          </a:p>
          <a:p>
            <a:r>
              <a:rPr lang="cs-CZ" sz="1750" dirty="0" smtClean="0"/>
              <a:t>„Mnohokrát se ukázalo, že daná kultura je schopná přežít dezinformace a falešná mínění. Nikdo však dosud nedoložil, že může přežít i tehdy, dokáže-li obsáhnout celý svět ve dvaadvaceti minutách. Nebo určuje-li hodnotu zpráv podle toho, kolik lidí rozesmály.“</a:t>
            </a:r>
            <a:endParaRPr lang="cs-CZ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Chápání </a:t>
            </a:r>
            <a:r>
              <a:rPr lang="cs-CZ" sz="4000" dirty="0">
                <a:solidFill>
                  <a:srgbClr val="7030A0"/>
                </a:solidFill>
              </a:rPr>
              <a:t>médií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91264" cy="4823941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err="1"/>
              <a:t>Marshall</a:t>
            </a:r>
            <a:r>
              <a:rPr lang="cs-CZ" sz="2800" dirty="0"/>
              <a:t> </a:t>
            </a:r>
            <a:r>
              <a:rPr lang="cs-CZ" sz="2800" dirty="0" err="1"/>
              <a:t>Mc</a:t>
            </a:r>
            <a:r>
              <a:rPr lang="cs-CZ" sz="2800" dirty="0"/>
              <a:t> </a:t>
            </a:r>
            <a:r>
              <a:rPr lang="cs-CZ" sz="2800" dirty="0" err="1"/>
              <a:t>Luhan</a:t>
            </a:r>
            <a:r>
              <a:rPr lang="cs-CZ" sz="2800" dirty="0"/>
              <a:t> rozuměl médiím především jako </a:t>
            </a:r>
            <a:r>
              <a:rPr lang="cs-CZ" sz="2800" dirty="0" smtClean="0"/>
              <a:t>rozšíření </a:t>
            </a:r>
            <a:r>
              <a:rPr lang="cs-CZ" sz="2800" dirty="0"/>
              <a:t>našich tělesných orgánů, a takto posuzoval i pokrok </a:t>
            </a:r>
            <a:r>
              <a:rPr lang="cs-CZ" sz="2800" dirty="0" smtClean="0"/>
              <a:t>techno-</a:t>
            </a:r>
            <a:r>
              <a:rPr lang="cs-CZ" sz="2800" dirty="0" err="1" smtClean="0"/>
              <a:t>logií</a:t>
            </a:r>
            <a:r>
              <a:rPr lang="cs-CZ" sz="2800" dirty="0"/>
              <a:t>. Když chápal média jako </a:t>
            </a:r>
            <a:r>
              <a:rPr lang="cs-CZ" sz="2800" i="1" dirty="0"/>
              <a:t>protézy těla</a:t>
            </a:r>
            <a:r>
              <a:rPr lang="cs-CZ" sz="2800" dirty="0"/>
              <a:t>, které zlepšují náš přístup k času a prostoru, tak mluvil o </a:t>
            </a:r>
            <a:r>
              <a:rPr lang="cs-CZ" sz="2800" i="1" dirty="0"/>
              <a:t>médiích těla</a:t>
            </a:r>
            <a:r>
              <a:rPr lang="cs-CZ" sz="2800" dirty="0"/>
              <a:t>. </a:t>
            </a:r>
          </a:p>
          <a:p>
            <a:r>
              <a:rPr lang="cs-CZ" sz="2800" dirty="0"/>
              <a:t>Dějiny umění: média - druhy a materiály, v nichž se umělci vyjadřují, tedy </a:t>
            </a:r>
            <a:r>
              <a:rPr lang="cs-CZ" sz="2800" i="1" dirty="0"/>
              <a:t>média umění</a:t>
            </a:r>
            <a:r>
              <a:rPr lang="cs-CZ" sz="2800" dirty="0"/>
              <a:t>.</a:t>
            </a:r>
          </a:p>
          <a:p>
            <a:r>
              <a:rPr lang="cs-CZ" sz="2800" dirty="0" err="1"/>
              <a:t>Belting</a:t>
            </a:r>
            <a:r>
              <a:rPr lang="cs-CZ" sz="2800" dirty="0"/>
              <a:t>: </a:t>
            </a:r>
            <a:r>
              <a:rPr lang="cs-CZ" sz="2800" i="1" dirty="0"/>
              <a:t>médium obrazu</a:t>
            </a:r>
            <a:r>
              <a:rPr lang="cs-CZ" sz="2800" dirty="0"/>
              <a:t>. Pojem těla jako </a:t>
            </a:r>
            <a:r>
              <a:rPr lang="cs-CZ" sz="2800" dirty="0" smtClean="0"/>
              <a:t>vnímajícího </a:t>
            </a:r>
            <a:r>
              <a:rPr lang="cs-CZ" sz="2800" dirty="0"/>
              <a:t>i </a:t>
            </a:r>
            <a:r>
              <a:rPr lang="cs-CZ" sz="2800" dirty="0" err="1" smtClean="0"/>
              <a:t>zobra</a:t>
            </a:r>
            <a:r>
              <a:rPr lang="cs-CZ" sz="2800" dirty="0" smtClean="0"/>
              <a:t>-</a:t>
            </a:r>
            <a:r>
              <a:rPr lang="cs-CZ" sz="2800" dirty="0" err="1" smtClean="0"/>
              <a:t>zovaného</a:t>
            </a:r>
            <a:r>
              <a:rPr lang="cs-CZ" sz="2800" dirty="0" smtClean="0"/>
              <a:t> </a:t>
            </a:r>
            <a:r>
              <a:rPr lang="cs-CZ" sz="2800" dirty="0"/>
              <a:t>subjektu se stává </a:t>
            </a:r>
            <a:r>
              <a:rPr lang="cs-CZ" sz="2800" dirty="0" smtClean="0"/>
              <a:t>měřítkem </a:t>
            </a:r>
            <a:r>
              <a:rPr lang="cs-CZ" sz="2800" dirty="0"/>
              <a:t>a zárukou vztahu k realitě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Týž: „Ke </a:t>
            </a:r>
            <a:r>
              <a:rPr lang="cs-CZ" sz="2800" i="1" dirty="0" smtClean="0"/>
              <a:t>krizi analogie</a:t>
            </a:r>
            <a:r>
              <a:rPr lang="cs-CZ" sz="2800" dirty="0" smtClean="0"/>
              <a:t> přispěl také digitální obraz, jehož ontologie se zdá být nahrazena logikou jeho produkce.“ (Srov. J. </a:t>
            </a:r>
            <a:r>
              <a:rPr lang="cs-CZ" sz="2800" dirty="0" err="1" smtClean="0"/>
              <a:t>Aumont</a:t>
            </a:r>
            <a:r>
              <a:rPr lang="cs-CZ" sz="2800" dirty="0" smtClean="0"/>
              <a:t>: pojem </a:t>
            </a:r>
            <a:r>
              <a:rPr lang="cs-CZ" sz="2800" i="1" dirty="0" err="1" smtClean="0"/>
              <a:t>arché</a:t>
            </a:r>
            <a:r>
              <a:rPr lang="cs-CZ" sz="2800" dirty="0" smtClean="0"/>
              <a:t> obrazu. </a:t>
            </a:r>
            <a:r>
              <a:rPr lang="cs-CZ" sz="2800" dirty="0" err="1" smtClean="0"/>
              <a:t>Neil</a:t>
            </a:r>
            <a:r>
              <a:rPr lang="cs-CZ" sz="2800" dirty="0" smtClean="0"/>
              <a:t> </a:t>
            </a:r>
            <a:r>
              <a:rPr lang="cs-CZ" sz="2800" dirty="0" err="1" smtClean="0"/>
              <a:t>Postman</a:t>
            </a:r>
            <a:r>
              <a:rPr lang="cs-CZ" sz="2800" dirty="0" smtClean="0"/>
              <a:t>, </a:t>
            </a:r>
            <a:r>
              <a:rPr lang="cs-CZ" sz="2800" i="1" dirty="0" err="1" smtClean="0"/>
              <a:t>Ubavit</a:t>
            </a:r>
            <a:r>
              <a:rPr lang="cs-CZ" sz="2800" i="1" dirty="0" smtClean="0"/>
              <a:t> se k smrti</a:t>
            </a:r>
            <a:r>
              <a:rPr lang="cs-CZ" sz="2800" dirty="0" smtClean="0"/>
              <a:t>: vztah mezi formou média a kvalitou sdělení.)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547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67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Teorie </a:t>
            </a:r>
            <a:r>
              <a:rPr lang="cs-CZ" dirty="0" smtClean="0">
                <a:solidFill>
                  <a:srgbClr val="7030A0"/>
                </a:solidFill>
              </a:rPr>
              <a:t>médií</a:t>
            </a:r>
            <a:r>
              <a:rPr lang="cs-CZ" sz="2200" dirty="0" smtClean="0">
                <a:solidFill>
                  <a:srgbClr val="7030A0"/>
                </a:solidFill>
              </a:rPr>
              <a:t/>
            </a:r>
            <a:br>
              <a:rPr lang="cs-CZ" sz="2200" dirty="0" smtClean="0">
                <a:solidFill>
                  <a:srgbClr val="7030A0"/>
                </a:solidFill>
              </a:rPr>
            </a:br>
            <a:r>
              <a:rPr lang="cs-CZ" sz="2200" dirty="0">
                <a:solidFill>
                  <a:srgbClr val="7030A0"/>
                </a:solidFill>
              </a:rPr>
              <a:t/>
            </a:r>
            <a:br>
              <a:rPr lang="cs-CZ" sz="2200" dirty="0">
                <a:solidFill>
                  <a:srgbClr val="7030A0"/>
                </a:solidFill>
              </a:rPr>
            </a:br>
            <a:r>
              <a:rPr lang="cs-CZ" sz="3600" dirty="0" err="1">
                <a:solidFill>
                  <a:srgbClr val="7030A0"/>
                </a:solidFill>
              </a:rPr>
              <a:t>Marshal</a:t>
            </a:r>
            <a:r>
              <a:rPr lang="cs-CZ" sz="3600" dirty="0">
                <a:solidFill>
                  <a:srgbClr val="7030A0"/>
                </a:solidFill>
              </a:rPr>
              <a:t> </a:t>
            </a:r>
            <a:r>
              <a:rPr lang="cs-CZ" sz="3600" dirty="0" err="1">
                <a:solidFill>
                  <a:srgbClr val="7030A0"/>
                </a:solidFill>
              </a:rPr>
              <a:t>McLuhan</a:t>
            </a:r>
            <a:r>
              <a:rPr lang="cs-CZ" sz="3600" dirty="0">
                <a:solidFill>
                  <a:srgbClr val="7030A0"/>
                </a:solidFill>
              </a:rPr>
              <a:t>		</a:t>
            </a:r>
            <a:r>
              <a:rPr lang="cs-CZ" sz="3600" dirty="0" smtClean="0">
                <a:solidFill>
                  <a:srgbClr val="7030A0"/>
                </a:solidFill>
              </a:rPr>
              <a:t>         Neil </a:t>
            </a:r>
            <a:r>
              <a:rPr lang="cs-CZ" sz="3600" dirty="0" err="1">
                <a:solidFill>
                  <a:srgbClr val="7030A0"/>
                </a:solidFill>
              </a:rPr>
              <a:t>Postman</a:t>
            </a:r>
            <a:endParaRPr lang="cs-CZ" sz="3600" dirty="0">
              <a:solidFill>
                <a:srgbClr val="7030A0"/>
              </a:solidFill>
            </a:endParaRPr>
          </a:p>
        </p:txBody>
      </p:sp>
      <p:pic>
        <p:nvPicPr>
          <p:cNvPr id="7171" name="Picture 3" descr="mcluhan 19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299" y="1844824"/>
            <a:ext cx="2333625" cy="3816350"/>
          </a:xfrm>
          <a:noFill/>
          <a:ln/>
        </p:spPr>
      </p:pic>
      <p:pic>
        <p:nvPicPr>
          <p:cNvPr id="7172" name="Picture 4" descr="McLuh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08251" y="1844824"/>
            <a:ext cx="2025650" cy="2197100"/>
          </a:xfrm>
          <a:noFill/>
          <a:ln/>
        </p:spPr>
      </p:pic>
      <p:pic>
        <p:nvPicPr>
          <p:cNvPr id="7173" name="Picture 5" descr="04134044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84168" y="1844824"/>
            <a:ext cx="2443162" cy="3816350"/>
          </a:xfrm>
          <a:noFill/>
          <a:ln/>
        </p:spPr>
      </p:pic>
      <p:sp>
        <p:nvSpPr>
          <p:cNvPr id="2" name="Obdélník 1"/>
          <p:cNvSpPr/>
          <p:nvPr/>
        </p:nvSpPr>
        <p:spPr>
          <a:xfrm>
            <a:off x="3288445" y="4267076"/>
            <a:ext cx="2420590" cy="2304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hlavní směry úvah:          1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technooptimistický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zdůrazňující pozitivní dopad nových technologií na kulturu: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Luhan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Vilém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Flusser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Lev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Manovich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2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skeptický, vycházející z kritiky masmédií: </a:t>
            </a:r>
            <a:r>
              <a:rPr lang="cs-CZ" sz="1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</a:t>
            </a:r>
            <a:r>
              <a:rPr lang="cs-CZ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Postman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 zásadě i </a:t>
            </a:r>
            <a:r>
              <a:rPr lang="cs-CZ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Belting</a:t>
            </a:r>
            <a:r>
              <a:rPr lang="cs-CZ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84568"/>
            <a:ext cx="3637575" cy="48691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8" y="684568"/>
            <a:ext cx="3244839" cy="486916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91803" y="5661248"/>
            <a:ext cx="7389780" cy="105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Wired</a:t>
            </a:r>
            <a:endParaRPr lang="cs-CZ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ěsíčník 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vycházející v Kalifornii od r.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1993 a navazující na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technooptismus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McLuhana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je zaměřen na problematiku, jak ovlivňuje pokrok technologií kulturu, ekonomii a politiku.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56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16"/>
            <a:ext cx="8229600" cy="1175136"/>
          </a:xfrm>
        </p:spPr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Virtuální těla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2280" y="1052736"/>
            <a:ext cx="7787208" cy="391447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Nová elektronická média přispívají k smazávání rozdílu mezi realitou (</a:t>
            </a:r>
            <a:r>
              <a:rPr lang="cs-CZ" dirty="0" err="1" smtClean="0"/>
              <a:t>přiroze-nou</a:t>
            </a:r>
            <a:r>
              <a:rPr lang="cs-CZ" dirty="0" smtClean="0"/>
              <a:t> a bezprostřední) a kulturou (umělou a zprostředkovanou). </a:t>
            </a:r>
            <a:r>
              <a:rPr lang="cs-CZ" dirty="0" err="1" smtClean="0"/>
              <a:t>Mirzoeff</a:t>
            </a:r>
            <a:r>
              <a:rPr lang="cs-CZ" dirty="0" smtClean="0"/>
              <a:t>: „Nikde toto narušování hranic nevidíme tak jasně jako v proměnách moderní-ho těla. Kdysi platilo, že tělo představuje jasnou hranici mezi vnitřní </a:t>
            </a:r>
            <a:r>
              <a:rPr lang="cs-CZ" dirty="0" err="1" smtClean="0"/>
              <a:t>subjektiv</a:t>
            </a:r>
            <a:r>
              <a:rPr lang="cs-CZ" dirty="0" smtClean="0"/>
              <a:t>-ní zkušeností a vnější objektivní realitou, dnes se ale ukazuje jako fluidní a hybridní pomezí obou kategorií, které podléhá změnám stejně jako kterýkoli jiný kulturní artefakt.“ Podle Donny </a:t>
            </a:r>
            <a:r>
              <a:rPr lang="cs-CZ" dirty="0" err="1" smtClean="0"/>
              <a:t>Harawayové</a:t>
            </a:r>
            <a:r>
              <a:rPr lang="cs-CZ" dirty="0" smtClean="0"/>
              <a:t> se všichni stáváme kyborgy a ztrácíme pocit, že člověk se svou podstatou liší jak od zvířat, tak od strojů.</a:t>
            </a:r>
          </a:p>
          <a:p>
            <a:r>
              <a:rPr lang="cs-CZ" dirty="0" smtClean="0"/>
              <a:t>Prostředky manipulace s lidským tělem: odtučňovací kúry, posilování, laserová chirurgie, změny mozkové činnosti prostřednictvím psychofarmak atd.</a:t>
            </a:r>
          </a:p>
          <a:p>
            <a:r>
              <a:rPr lang="cs-CZ" dirty="0" smtClean="0"/>
              <a:t>Umělecké aktivity francouzské performerky </a:t>
            </a:r>
            <a:r>
              <a:rPr lang="cs-CZ" dirty="0" err="1" smtClean="0"/>
              <a:t>Orlan</a:t>
            </a:r>
            <a:r>
              <a:rPr lang="cs-CZ" dirty="0" smtClean="0"/>
              <a:t> (nechává na sobě provádět zákroky estetické chirurgie, jejichž nahrávky komentuje). Mona </a:t>
            </a:r>
            <a:r>
              <a:rPr lang="cs-CZ" dirty="0" err="1" smtClean="0"/>
              <a:t>Hatoumová</a:t>
            </a:r>
            <a:r>
              <a:rPr lang="cs-CZ" dirty="0" smtClean="0"/>
              <a:t>, instalace </a:t>
            </a:r>
            <a:r>
              <a:rPr lang="cs-CZ" i="1" dirty="0" smtClean="0"/>
              <a:t>Cizí tělo</a:t>
            </a:r>
            <a:r>
              <a:rPr lang="cs-CZ" dirty="0" smtClean="0"/>
              <a:t>, 1994: bílá věž simuluje tělo umělkyně, do nějž vstupují diváci. </a:t>
            </a:r>
            <a:r>
              <a:rPr lang="cs-CZ" dirty="0" err="1" smtClean="0"/>
              <a:t>Performer</a:t>
            </a:r>
            <a:r>
              <a:rPr lang="cs-CZ" dirty="0" smtClean="0"/>
              <a:t> </a:t>
            </a:r>
            <a:r>
              <a:rPr lang="cs-CZ" dirty="0" err="1" smtClean="0"/>
              <a:t>Stelarc</a:t>
            </a:r>
            <a:r>
              <a:rPr lang="cs-CZ" dirty="0" smtClean="0"/>
              <a:t> chce pomocí technologií rozšířit lidské tělo (viz foto).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3491880" cy="23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První TV reality show:</a:t>
            </a:r>
            <a:r>
              <a:rPr lang="cs-CZ" sz="3600" dirty="0" smtClean="0"/>
              <a:t> seriál </a:t>
            </a:r>
            <a:r>
              <a:rPr lang="cs-CZ" sz="3600" i="1" dirty="0" err="1" smtClean="0"/>
              <a:t>American</a:t>
            </a:r>
            <a:r>
              <a:rPr lang="cs-CZ" sz="3600" i="1" dirty="0" smtClean="0"/>
              <a:t> </a:t>
            </a:r>
            <a:r>
              <a:rPr lang="cs-CZ" sz="3600" i="1" dirty="0" err="1" smtClean="0"/>
              <a:t>Family</a:t>
            </a:r>
            <a:r>
              <a:rPr lang="cs-CZ" sz="3600" dirty="0" smtClean="0"/>
              <a:t> (od 1973), v Británii </a:t>
            </a:r>
            <a:r>
              <a:rPr lang="cs-CZ" sz="3600" i="1" dirty="0" err="1" smtClean="0"/>
              <a:t>Family</a:t>
            </a:r>
            <a:r>
              <a:rPr lang="cs-CZ" sz="3600" dirty="0" smtClean="0"/>
              <a:t> (od 1974)</a:t>
            </a:r>
            <a:br>
              <a:rPr lang="cs-CZ" sz="3600" dirty="0" smtClean="0"/>
            </a:br>
            <a:r>
              <a:rPr lang="cs-CZ" sz="2200" dirty="0" smtClean="0"/>
              <a:t>Zpočátku předváděly scény z každodenního života jakoby z pohledu „mouchy na stěně“, později více prvků exhibicionismu, jako v seriálu 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Real </a:t>
            </a:r>
            <a:r>
              <a:rPr lang="cs-CZ" sz="2200" i="1" dirty="0" err="1" smtClean="0"/>
              <a:t>World</a:t>
            </a:r>
            <a:r>
              <a:rPr lang="cs-CZ" sz="2200" i="1" dirty="0" smtClean="0"/>
              <a:t> </a:t>
            </a:r>
            <a:r>
              <a:rPr lang="cs-CZ" sz="2200" dirty="0" smtClean="0"/>
              <a:t>(od r. 1992), v němž jsou aktéři, mladí lidé, soustředěni v pronajatém domě.</a:t>
            </a:r>
            <a:endParaRPr lang="cs-CZ" sz="2200" dirty="0"/>
          </a:p>
        </p:txBody>
      </p:sp>
      <p:pic>
        <p:nvPicPr>
          <p:cNvPr id="8195" name="Picture 3" descr="newswee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0072" y="2276872"/>
            <a:ext cx="2232248" cy="1987316"/>
          </a:xfrm>
          <a:noFill/>
          <a:ln/>
        </p:spPr>
      </p:pic>
      <p:sp>
        <p:nvSpPr>
          <p:cNvPr id="4" name="Obdélník 3"/>
          <p:cNvSpPr/>
          <p:nvPr/>
        </p:nvSpPr>
        <p:spPr>
          <a:xfrm>
            <a:off x="5148064" y="4365104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, rodina Loudových z Kalifornie se rozpadla během natáčení seriálu – komentář J. </a:t>
            </a:r>
            <a:r>
              <a:rPr lang="cs-CZ" dirty="0" err="1" smtClean="0"/>
              <a:t>Baudrillarda</a:t>
            </a:r>
            <a:r>
              <a:rPr lang="cs-CZ" dirty="0" smtClean="0"/>
              <a:t> (1984): „odehrává se zde obětní špektákl předkládaný dvaceti miliónům Američanů. Liturgické drama masové společnosti.“</a:t>
            </a:r>
            <a:endParaRPr lang="cs-CZ" dirty="0"/>
          </a:p>
        </p:txBody>
      </p:sp>
      <p:pic>
        <p:nvPicPr>
          <p:cNvPr id="5" name="Obrázek 4" descr="The_Loud_Family_1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276872"/>
            <a:ext cx="3669905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Virtualita</a:t>
            </a:r>
            <a:endParaRPr lang="cs-CZ" sz="4000" dirty="0">
              <a:solidFill>
                <a:srgbClr val="7030A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81169" cy="532859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Definice virtuality dle </a:t>
            </a:r>
            <a:r>
              <a:rPr lang="cs-CZ" dirty="0" err="1" smtClean="0"/>
              <a:t>Nicholase</a:t>
            </a:r>
            <a:r>
              <a:rPr lang="cs-CZ" dirty="0" smtClean="0"/>
              <a:t> </a:t>
            </a:r>
            <a:r>
              <a:rPr lang="cs-CZ" dirty="0" err="1" smtClean="0"/>
              <a:t>Mirzoeffa</a:t>
            </a:r>
            <a:r>
              <a:rPr lang="cs-CZ" dirty="0" smtClean="0"/>
              <a:t> (</a:t>
            </a:r>
            <a:r>
              <a:rPr lang="cs-CZ" i="1" dirty="0" smtClean="0"/>
              <a:t>Úvod do vizuální kultury</a:t>
            </a:r>
            <a:r>
              <a:rPr lang="cs-CZ" dirty="0" smtClean="0"/>
              <a:t>): </a:t>
            </a:r>
            <a:r>
              <a:rPr lang="cs-CZ" dirty="0"/>
              <a:t>obraz nebo prostor, který není reálný, ale jeví se, jako by </a:t>
            </a:r>
            <a:r>
              <a:rPr lang="cs-CZ" dirty="0" smtClean="0"/>
              <a:t>byl. Virtualitu si můžeme představit „jako prostor vznikající při telefonování: není ani na místě, z něhož voláme, ani tam, kam telefonujeme, ale rozkládá se někde mezi“.</a:t>
            </a:r>
            <a:endParaRPr lang="cs-CZ" dirty="0"/>
          </a:p>
          <a:p>
            <a:r>
              <a:rPr lang="cs-CZ" dirty="0" smtClean="0"/>
              <a:t>Virtualita v současnosti: kyberprostor, </a:t>
            </a:r>
            <a:r>
              <a:rPr lang="cs-CZ" dirty="0"/>
              <a:t>internet, telefon, TV, </a:t>
            </a:r>
            <a:r>
              <a:rPr lang="cs-CZ" dirty="0" smtClean="0"/>
              <a:t>virtuální </a:t>
            </a:r>
            <a:r>
              <a:rPr lang="cs-CZ" dirty="0"/>
              <a:t>realita</a:t>
            </a:r>
          </a:p>
          <a:p>
            <a:r>
              <a:rPr lang="cs-CZ" dirty="0"/>
              <a:t>První příklady „virtuality</a:t>
            </a:r>
            <a:r>
              <a:rPr lang="cs-CZ" dirty="0" smtClean="0"/>
              <a:t>“ zaznamenané na konci 18. stol.: zkušenost s antickým a klasicistním uměním - J. W. </a:t>
            </a:r>
            <a:r>
              <a:rPr lang="cs-CZ" dirty="0" err="1" smtClean="0"/>
              <a:t>Goethe</a:t>
            </a:r>
            <a:r>
              <a:rPr lang="cs-CZ" dirty="0" smtClean="0"/>
              <a:t> (při spatření sochy Apollóna </a:t>
            </a:r>
            <a:r>
              <a:rPr lang="cs-CZ" dirty="0" err="1" smtClean="0"/>
              <a:t>Belvederského</a:t>
            </a:r>
            <a:r>
              <a:rPr lang="cs-CZ" dirty="0" smtClean="0"/>
              <a:t>), Thomas </a:t>
            </a:r>
            <a:r>
              <a:rPr lang="cs-CZ" dirty="0" err="1" smtClean="0"/>
              <a:t>Jefferson</a:t>
            </a:r>
            <a:r>
              <a:rPr lang="cs-CZ" dirty="0" smtClean="0"/>
              <a:t> (když byl fascinován obrazem J. G. </a:t>
            </a:r>
            <a:r>
              <a:rPr lang="cs-CZ" dirty="0" err="1" smtClean="0"/>
              <a:t>Drouaise</a:t>
            </a:r>
            <a:r>
              <a:rPr lang="cs-CZ" dirty="0" smtClean="0"/>
              <a:t> Marius v </a:t>
            </a:r>
            <a:r>
              <a:rPr lang="cs-CZ" dirty="0" err="1" smtClean="0"/>
              <a:t>Minturnae</a:t>
            </a:r>
            <a:r>
              <a:rPr lang="cs-CZ" dirty="0" smtClean="0"/>
              <a:t>). Soustředěné vnímání umění, na něž tehdy začal být kladen důraz, znamenalo přenesení do „jiného světa“, </a:t>
            </a:r>
            <a:r>
              <a:rPr lang="cs-CZ" dirty="0" smtClean="0"/>
              <a:t>nyní </a:t>
            </a:r>
            <a:r>
              <a:rPr lang="cs-CZ" dirty="0" smtClean="0"/>
              <a:t>vnímaného jako „virtuální starověk“.</a:t>
            </a:r>
            <a:endParaRPr lang="cs-CZ" dirty="0"/>
          </a:p>
          <a:p>
            <a:r>
              <a:rPr lang="cs-CZ" dirty="0"/>
              <a:t>„Virtuální starověk“: iluzivně působící </a:t>
            </a:r>
            <a:r>
              <a:rPr lang="cs-CZ" dirty="0" smtClean="0"/>
              <a:t>historické a/nebo krajinářské motivy – </a:t>
            </a:r>
            <a:r>
              <a:rPr lang="cs-CZ" dirty="0" err="1" smtClean="0"/>
              <a:t>velkoformátové</a:t>
            </a:r>
            <a:r>
              <a:rPr lang="cs-CZ" dirty="0" smtClean="0"/>
              <a:t> obrazy (</a:t>
            </a:r>
            <a:r>
              <a:rPr lang="cs-CZ" dirty="0" err="1" smtClean="0"/>
              <a:t>ambiente</a:t>
            </a:r>
            <a:r>
              <a:rPr lang="cs-CZ" dirty="0" smtClean="0"/>
              <a:t>), malovaná a </a:t>
            </a:r>
            <a:r>
              <a:rPr lang="cs-CZ" dirty="0" err="1" smtClean="0"/>
              <a:t>insceno</a:t>
            </a:r>
            <a:r>
              <a:rPr lang="cs-CZ" dirty="0" smtClean="0"/>
              <a:t>-</a:t>
            </a:r>
            <a:r>
              <a:rPr lang="cs-CZ" dirty="0" err="1" smtClean="0"/>
              <a:t>vaná</a:t>
            </a:r>
            <a:r>
              <a:rPr lang="cs-CZ" dirty="0" smtClean="0"/>
              <a:t> panoramata</a:t>
            </a:r>
            <a:r>
              <a:rPr lang="cs-CZ" dirty="0"/>
              <a:t>, </a:t>
            </a:r>
            <a:r>
              <a:rPr lang="cs-CZ" dirty="0" smtClean="0"/>
              <a:t>stereoskop… film. K tomu i </a:t>
            </a:r>
            <a:r>
              <a:rPr lang="cs-CZ" dirty="0" err="1" smtClean="0"/>
              <a:t>prez</a:t>
            </a:r>
            <a:r>
              <a:rPr lang="cs-CZ" dirty="0" smtClean="0"/>
              <a:t>. </a:t>
            </a:r>
            <a:r>
              <a:rPr lang="cs-CZ" dirty="0" smtClean="0"/>
              <a:t>VK02.</a:t>
            </a:r>
            <a:endParaRPr lang="cs-CZ" dirty="0" smtClean="0"/>
          </a:p>
          <a:p>
            <a:pPr>
              <a:buNone/>
            </a:pPr>
            <a:endParaRPr lang="cs-CZ" sz="1700" dirty="0" smtClean="0"/>
          </a:p>
          <a:p>
            <a:pPr>
              <a:buNone/>
            </a:pPr>
            <a:r>
              <a:rPr lang="cs-CZ" dirty="0" smtClean="0"/>
              <a:t>Snímek+2: detail z panoramatu bitvy u Lipan (Luděk </a:t>
            </a:r>
            <a:r>
              <a:rPr lang="cs-CZ" dirty="0" err="1" smtClean="0"/>
              <a:t>Marold</a:t>
            </a:r>
            <a:r>
              <a:rPr lang="cs-CZ" dirty="0" smtClean="0"/>
              <a:t>, 1898)</a:t>
            </a:r>
            <a:endParaRPr lang="cs-CZ" dirty="0"/>
          </a:p>
          <a:p>
            <a:pPr>
              <a:buFontTx/>
              <a:buNone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54087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Médium </a:t>
            </a:r>
            <a:r>
              <a:rPr lang="cs-CZ" dirty="0">
                <a:solidFill>
                  <a:srgbClr val="7030A0"/>
                </a:solidFill>
              </a:rPr>
              <a:t>– obraz – </a:t>
            </a:r>
            <a:r>
              <a:rPr lang="cs-CZ" dirty="0" smtClean="0">
                <a:solidFill>
                  <a:srgbClr val="7030A0"/>
                </a:solidFill>
              </a:rPr>
              <a:t>tělo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podle </a:t>
            </a:r>
            <a:r>
              <a:rPr lang="cs-CZ" i="1" dirty="0" err="1" smtClean="0">
                <a:solidFill>
                  <a:srgbClr val="7030A0"/>
                </a:solidFill>
              </a:rPr>
              <a:t>Bild-Anthropologie</a:t>
            </a:r>
            <a:r>
              <a:rPr lang="cs-CZ" dirty="0" smtClean="0">
                <a:solidFill>
                  <a:srgbClr val="7030A0"/>
                </a:solidFill>
              </a:rPr>
              <a:t> H. </a:t>
            </a:r>
            <a:r>
              <a:rPr lang="cs-CZ" dirty="0" err="1" smtClean="0">
                <a:solidFill>
                  <a:srgbClr val="7030A0"/>
                </a:solidFill>
              </a:rPr>
              <a:t>Beltinga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007" y="1700808"/>
            <a:ext cx="8229600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Pojem média, formy zprostředkování, se projevuje v kontextu těla. V médiu obrazů leží dvojitý vztah k tělu. V prvním smyslu se tělesná analogie projevuje tím, že přenášející média </a:t>
            </a:r>
            <a:r>
              <a:rPr lang="cs-CZ" sz="2400" dirty="0" smtClean="0"/>
              <a:t>pojí-máme </a:t>
            </a:r>
            <a:r>
              <a:rPr lang="cs-CZ" sz="2400" dirty="0"/>
              <a:t>jako symbolická nebo virtuální těla obrazů. V druhém smyslu tím, že média se vpisují do našeho tělesného vnímání </a:t>
            </a:r>
            <a:r>
              <a:rPr lang="cs-CZ" sz="2400" dirty="0" smtClean="0"/>
              <a:t> a </a:t>
            </a:r>
            <a:r>
              <a:rPr lang="cs-CZ" sz="2400" dirty="0"/>
              <a:t>mění je. Řídí naši tělesnou zkušenost skrze akt pozorování v míře, v níž na jejich modelu vykonáváme vlastní vnímání, stejně jako </a:t>
            </a:r>
            <a:r>
              <a:rPr lang="cs-CZ" sz="2400" dirty="0" err="1"/>
              <a:t>zvnějšnění</a:t>
            </a:r>
            <a:r>
              <a:rPr lang="cs-CZ" sz="2400" dirty="0"/>
              <a:t> našich těl. Platí to také pro elektronická média, přestože vykonávají odtělesnění obrazů.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Protože obraz nemá tělo, potřebuje médium, do kterého se vtělí. Když sledujeme kultury až po nejstarší pohřební kulty, pak tu vidíme sociální praxi, dát jim v kameni nebo hlíně trvalé médium, které nahradí rozpadlá těla mrtvých. </a:t>
            </a:r>
          </a:p>
        </p:txBody>
      </p:sp>
    </p:spTree>
    <p:extLst>
      <p:ext uri="{BB962C8B-B14F-4D97-AF65-F5344CB8AC3E}">
        <p14:creationId xmlns:p14="http://schemas.microsoft.com/office/powerpoint/2010/main" val="9577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7030A0"/>
                </a:solidFill>
              </a:rPr>
              <a:t>Obnovení vztahu </a:t>
            </a:r>
            <a:r>
              <a:rPr lang="cs-CZ" sz="4000" dirty="0" smtClean="0">
                <a:solidFill>
                  <a:srgbClr val="7030A0"/>
                </a:solidFill>
              </a:rPr>
              <a:t>médium-obraz-tělo</a:t>
            </a:r>
            <a:endParaRPr lang="cs-CZ" sz="4000" i="1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34113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Belting</a:t>
            </a:r>
            <a:r>
              <a:rPr lang="cs-CZ" dirty="0" smtClean="0"/>
              <a:t>, 4. kap., </a:t>
            </a:r>
            <a:r>
              <a:rPr lang="cs-CZ" i="1" dirty="0" smtClean="0"/>
              <a:t>Obraz těla jako obraz člověka</a:t>
            </a:r>
            <a:r>
              <a:rPr lang="cs-CZ" dirty="0" smtClean="0"/>
              <a:t>: Současná praxe </a:t>
            </a:r>
            <a:r>
              <a:rPr lang="cs-CZ" dirty="0" smtClean="0"/>
              <a:t>umělců </a:t>
            </a:r>
            <a:r>
              <a:rPr lang="cs-CZ" dirty="0" smtClean="0"/>
              <a:t>nasadit vlastní tělo jako médium umění vede k myšlence, že jsou to ztracené obrazy těla, na které reaguje tato náhrada </a:t>
            </a:r>
            <a:r>
              <a:rPr lang="cs-CZ" i="1" dirty="0" smtClean="0"/>
              <a:t>in </a:t>
            </a:r>
            <a:r>
              <a:rPr lang="cs-CZ" i="1" dirty="0" err="1" smtClean="0"/>
              <a:t>corpo</a:t>
            </a:r>
            <a:r>
              <a:rPr lang="cs-CZ" i="1" dirty="0" smtClean="0"/>
              <a:t>-re</a:t>
            </a:r>
            <a:r>
              <a:rPr lang="cs-CZ" i="1" dirty="0" smtClean="0"/>
              <a:t>.</a:t>
            </a:r>
            <a:r>
              <a:rPr lang="cs-CZ" dirty="0" smtClean="0"/>
              <a:t> Touto </a:t>
            </a:r>
            <a:r>
              <a:rPr lang="cs-CZ" i="1" dirty="0" smtClean="0"/>
              <a:t>reálnou přítomností </a:t>
            </a:r>
            <a:r>
              <a:rPr lang="cs-CZ" dirty="0" smtClean="0"/>
              <a:t>se snaží překonat krizi analogových a mimetických obrazů. Obracejí se tím proti uzurpujícímu monopolu mediální reality.</a:t>
            </a:r>
          </a:p>
          <a:p>
            <a:r>
              <a:rPr lang="cs-CZ" dirty="0" smtClean="0"/>
              <a:t>Také v digitálních médiích vzniká tlak na vtělení, uživatel se proto na internetu zapojuje jako </a:t>
            </a:r>
            <a:r>
              <a:rPr lang="cs-CZ" b="1" dirty="0" err="1" smtClean="0"/>
              <a:t>avatar</a:t>
            </a:r>
            <a:r>
              <a:rPr lang="cs-CZ" dirty="0" smtClean="0"/>
              <a:t>: virtuální postava ovládaná hráčem, nebo ikonka uživatele v diskuzních fórech. Jak tomu bylo vždy, když se člověk nemůže reálně vtělit, učiní tak </a:t>
            </a:r>
            <a:r>
              <a:rPr lang="cs-CZ" i="1" dirty="0" smtClean="0"/>
              <a:t>in </a:t>
            </a:r>
            <a:r>
              <a:rPr lang="cs-CZ" i="1" dirty="0" err="1" smtClean="0"/>
              <a:t>effigie</a:t>
            </a:r>
            <a:r>
              <a:rPr lang="cs-CZ" dirty="0" smtClean="0"/>
              <a:t> (tj. v obraze)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dirty="0"/>
              <a:t>Michel </a:t>
            </a:r>
            <a:r>
              <a:rPr lang="cs-CZ" dirty="0" err="1"/>
              <a:t>Foucalt</a:t>
            </a:r>
            <a:r>
              <a:rPr lang="cs-CZ" dirty="0"/>
              <a:t> </a:t>
            </a:r>
            <a:r>
              <a:rPr lang="cs-CZ" i="1" dirty="0" smtClean="0"/>
              <a:t>Krize reprezentace</a:t>
            </a:r>
            <a:r>
              <a:rPr lang="cs-CZ" dirty="0" smtClean="0"/>
              <a:t>: </a:t>
            </a:r>
            <a:r>
              <a:rPr lang="cs-CZ" dirty="0"/>
              <a:t>Obrazy jsou zodpovědné za to, že reprezentace světa se ocitla v krizi. Jean </a:t>
            </a:r>
            <a:r>
              <a:rPr lang="cs-CZ" dirty="0" err="1"/>
              <a:t>Baudrillard</a:t>
            </a:r>
            <a:r>
              <a:rPr lang="cs-CZ" dirty="0"/>
              <a:t> nazývá obrazy </a:t>
            </a:r>
            <a:r>
              <a:rPr lang="cs-CZ" i="1" dirty="0" smtClean="0"/>
              <a:t>vrahy reálného</a:t>
            </a:r>
            <a:r>
              <a:rPr lang="cs-CZ" dirty="0" smtClean="0"/>
              <a:t>. </a:t>
            </a:r>
            <a:r>
              <a:rPr lang="cs-CZ" dirty="0"/>
              <a:t>Krize je způsobena pochybnostmi o </a:t>
            </a:r>
            <a:r>
              <a:rPr lang="cs-CZ" dirty="0" smtClean="0"/>
              <a:t>referenční </a:t>
            </a:r>
            <a:r>
              <a:rPr lang="cs-CZ" dirty="0"/>
              <a:t>schopnosti obrazů vůči realitě</a:t>
            </a:r>
            <a:r>
              <a:rPr lang="cs-CZ" dirty="0" smtClean="0"/>
              <a:t>. Producenti </a:t>
            </a:r>
            <a:r>
              <a:rPr lang="cs-CZ" dirty="0"/>
              <a:t>obrazů </a:t>
            </a:r>
            <a:r>
              <a:rPr lang="cs-CZ" dirty="0" smtClean="0"/>
              <a:t>začali </a:t>
            </a:r>
            <a:r>
              <a:rPr lang="cs-CZ" dirty="0"/>
              <a:t>se </a:t>
            </a:r>
            <a:r>
              <a:rPr lang="cs-CZ" dirty="0" err="1" smtClean="0"/>
              <a:t>zobrazo</a:t>
            </a:r>
            <a:r>
              <a:rPr lang="cs-CZ" dirty="0" smtClean="0"/>
              <a:t>-váním </a:t>
            </a:r>
            <a:r>
              <a:rPr lang="cs-CZ" dirty="0"/>
              <a:t>virtuálních světů, které triumfují nad nutností analogie a </a:t>
            </a:r>
            <a:r>
              <a:rPr lang="cs-CZ" dirty="0" err="1" smtClean="0"/>
              <a:t>exis-tují</a:t>
            </a:r>
            <a:r>
              <a:rPr lang="cs-CZ" dirty="0" smtClean="0"/>
              <a:t> </a:t>
            </a:r>
            <a:r>
              <a:rPr lang="cs-CZ" dirty="0"/>
              <a:t>jen v obraze. Jiná </a:t>
            </a:r>
            <a:r>
              <a:rPr lang="cs-CZ" dirty="0" smtClean="0"/>
              <a:t>tendence </a:t>
            </a:r>
            <a:r>
              <a:rPr lang="cs-CZ" dirty="0"/>
              <a:t>je přesně opačná: </a:t>
            </a:r>
            <a:r>
              <a:rPr lang="cs-CZ" i="1" dirty="0"/>
              <a:t>reality show</a:t>
            </a:r>
            <a:r>
              <a:rPr lang="cs-CZ" dirty="0"/>
              <a:t>. </a:t>
            </a:r>
            <a:r>
              <a:rPr lang="cs-CZ" dirty="0" err="1" smtClean="0"/>
              <a:t>Belting</a:t>
            </a:r>
            <a:r>
              <a:rPr lang="cs-CZ" dirty="0" smtClean="0"/>
              <a:t> neuznává splývání reality a kultury ve </a:t>
            </a:r>
            <a:r>
              <a:rPr lang="cs-CZ" i="1" dirty="0" smtClean="0"/>
              <a:t>virtuálních tělech</a:t>
            </a:r>
            <a:r>
              <a:rPr lang="cs-CZ" dirty="0" smtClean="0"/>
              <a:t>, </a:t>
            </a:r>
            <a:r>
              <a:rPr lang="cs-CZ" dirty="0" smtClean="0"/>
              <a:t>nýbrž hledá </a:t>
            </a:r>
            <a:r>
              <a:rPr lang="cs-CZ" dirty="0"/>
              <a:t>východisko z </a:t>
            </a:r>
            <a:r>
              <a:rPr lang="cs-CZ" i="1" dirty="0" smtClean="0"/>
              <a:t>krize reprezentace </a:t>
            </a:r>
            <a:r>
              <a:rPr lang="cs-CZ" dirty="0"/>
              <a:t>skrze kulturní </a:t>
            </a:r>
            <a:r>
              <a:rPr lang="cs-CZ" dirty="0" err="1" smtClean="0"/>
              <a:t>antro-pologii</a:t>
            </a:r>
            <a:r>
              <a:rPr lang="cs-CZ" dirty="0"/>
              <a:t>, obnovením vztahu médium-obraz-tělo </a:t>
            </a:r>
            <a:r>
              <a:rPr lang="cs-CZ" dirty="0" smtClean="0"/>
              <a:t>(viz </a:t>
            </a:r>
            <a:r>
              <a:rPr lang="cs-CZ" dirty="0" err="1" smtClean="0"/>
              <a:t>prez</a:t>
            </a:r>
            <a:r>
              <a:rPr lang="cs-CZ" dirty="0"/>
              <a:t>. </a:t>
            </a:r>
            <a:r>
              <a:rPr lang="cs-CZ" dirty="0" smtClean="0"/>
              <a:t>VK01).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9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Média v postindustriální společnosti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38437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Obvyklé kategorie zkoumané u nových médií: interaktivita, </a:t>
            </a:r>
            <a:r>
              <a:rPr lang="cs-CZ" dirty="0" err="1" smtClean="0"/>
              <a:t>hypermédia</a:t>
            </a:r>
            <a:r>
              <a:rPr lang="cs-CZ" dirty="0" smtClean="0"/>
              <a:t>.               Lev </a:t>
            </a:r>
            <a:r>
              <a:rPr lang="cs-CZ" dirty="0" err="1" smtClean="0"/>
              <a:t>Manovich</a:t>
            </a:r>
            <a:r>
              <a:rPr lang="cs-CZ" dirty="0" smtClean="0"/>
              <a:t> uplatňuje následujících pět: číselná reprezentace, modularita, automatizace, variabilita, kulturní překódování.</a:t>
            </a:r>
          </a:p>
          <a:p>
            <a:r>
              <a:rPr lang="cs-CZ" dirty="0" smtClean="0"/>
              <a:t>Logika starých médií odpovídá logice industriální masové společnosti – ta sledovala film, rozhlas, televizi i tištěná média. Logika postindustriální společnosti je založena na individuální objednávce, ne na masové standardizaci, na možnosti konstrukce svého vlastního životního stylu. Z toho vyplývá: „přechod od konstant k proměn-</a:t>
            </a:r>
            <a:r>
              <a:rPr lang="cs-CZ" dirty="0" err="1" smtClean="0"/>
              <a:t>ným</a:t>
            </a:r>
            <a:r>
              <a:rPr lang="cs-CZ" dirty="0" smtClean="0"/>
              <a:t>, od zvyku k volbě, provází ve všech oblastech života současné společnosti morální úzkost“. Viz Lev </a:t>
            </a:r>
            <a:r>
              <a:rPr lang="cs-CZ" dirty="0" err="1" smtClean="0"/>
              <a:t>Manovich</a:t>
            </a:r>
            <a:r>
              <a:rPr lang="cs-CZ" dirty="0" smtClean="0"/>
              <a:t>, Principy nových médií, online: </a:t>
            </a:r>
            <a:r>
              <a:rPr lang="cs-CZ" dirty="0" smtClean="0">
                <a:hlinkClick r:id="rId2"/>
              </a:rPr>
              <a:t>http://www2.iim.cz/</a:t>
            </a:r>
            <a:r>
              <a:rPr lang="cs-CZ" dirty="0" err="1" smtClean="0">
                <a:hlinkClick r:id="rId2"/>
              </a:rPr>
              <a:t>wiki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images</a:t>
            </a:r>
            <a:r>
              <a:rPr lang="cs-CZ" dirty="0" smtClean="0">
                <a:hlinkClick r:id="rId2"/>
              </a:rPr>
              <a:t>/5/52/Manovich2-02i.pdf</a:t>
            </a:r>
            <a:r>
              <a:rPr lang="cs-CZ" dirty="0" smtClean="0"/>
              <a:t>.</a:t>
            </a:r>
          </a:p>
          <a:p>
            <a:r>
              <a:rPr lang="cs-CZ" dirty="0" smtClean="0"/>
              <a:t>I v postindustriální společnosti však převažující kulturní formou zůstává „masová konzumace“, proto např. </a:t>
            </a:r>
            <a:r>
              <a:rPr lang="cs-CZ" dirty="0" err="1" smtClean="0"/>
              <a:t>Andersovy</a:t>
            </a:r>
            <a:r>
              <a:rPr lang="cs-CZ" dirty="0" smtClean="0"/>
              <a:t> a </a:t>
            </a:r>
            <a:r>
              <a:rPr lang="cs-CZ" dirty="0" err="1" smtClean="0"/>
              <a:t>Postmanovy</a:t>
            </a:r>
            <a:r>
              <a:rPr lang="cs-CZ" dirty="0" smtClean="0"/>
              <a:t> kritiky média televize </a:t>
            </a:r>
            <a:r>
              <a:rPr lang="cs-CZ" dirty="0" err="1" smtClean="0"/>
              <a:t>nepozbý-vají</a:t>
            </a:r>
            <a:r>
              <a:rPr lang="cs-CZ" dirty="0" smtClean="0"/>
              <a:t> na aktuálnosti, byť došlo ke změně.</a:t>
            </a:r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3967758" cy="211613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019069" y="6245473"/>
            <a:ext cx="1192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Lev </a:t>
            </a:r>
            <a:r>
              <a:rPr lang="cs-CZ" sz="1400" dirty="0" err="1"/>
              <a:t>Manovich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Lev </a:t>
            </a:r>
            <a:r>
              <a:rPr lang="cs-CZ" sz="3600" dirty="0" err="1" smtClean="0">
                <a:solidFill>
                  <a:srgbClr val="7030A0"/>
                </a:solidFill>
              </a:rPr>
              <a:t>Manovich</a:t>
            </a:r>
            <a:r>
              <a:rPr lang="cs-CZ" sz="3600" dirty="0" smtClean="0">
                <a:solidFill>
                  <a:srgbClr val="7030A0"/>
                </a:solidFill>
              </a:rPr>
              <a:t>: Principy nových médií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278121"/>
            <a:ext cx="794156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/>
              <a:t>Č</a:t>
            </a:r>
            <a:r>
              <a:rPr lang="cs-CZ" sz="1900" b="1" dirty="0" smtClean="0"/>
              <a:t>íselná reprezentace</a:t>
            </a:r>
            <a:r>
              <a:rPr lang="cs-CZ" sz="1900" dirty="0" smtClean="0"/>
              <a:t>: vyplývá z toho, že všechna </a:t>
            </a:r>
            <a:r>
              <a:rPr lang="cs-CZ" sz="1900" dirty="0" err="1" smtClean="0"/>
              <a:t>neomediální</a:t>
            </a:r>
            <a:r>
              <a:rPr lang="cs-CZ" sz="1900" dirty="0" smtClean="0"/>
              <a:t> díla jsou založena na digitálním kódu, a proto médium se stává programovatelným.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Modularita</a:t>
            </a:r>
            <a:r>
              <a:rPr lang="cs-CZ" sz="1900" dirty="0" smtClean="0"/>
              <a:t>: díla jsou sestavována z oddělených a </a:t>
            </a:r>
            <a:r>
              <a:rPr lang="cs-CZ" sz="1900" dirty="0"/>
              <a:t>oddělitelných částí. </a:t>
            </a:r>
            <a:r>
              <a:rPr lang="cs-CZ" sz="1900" dirty="0" smtClean="0"/>
              <a:t>         „V </a:t>
            </a:r>
            <a:r>
              <a:rPr lang="cs-CZ" sz="1900" dirty="0"/>
              <a:t>protikladu k tradičním médiím ale vymazání části </a:t>
            </a:r>
            <a:r>
              <a:rPr lang="cs-CZ" sz="1900" dirty="0" err="1"/>
              <a:t>neomediálního</a:t>
            </a:r>
            <a:r>
              <a:rPr lang="cs-CZ" sz="1900" dirty="0"/>
              <a:t> díla nutně nemaže celý význam. Modulární struktura nových médií činí mazání a nahrazování různých částí obzvláště snadné</a:t>
            </a:r>
            <a:r>
              <a:rPr lang="cs-CZ" sz="19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Automatizace</a:t>
            </a:r>
            <a:r>
              <a:rPr lang="cs-CZ" sz="1900" dirty="0" smtClean="0"/>
              <a:t>: na nižším stupni počítačové úpravy díla, na vyšším stupni uplatnění umělé inteligence (AI).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Variabilita</a:t>
            </a:r>
            <a:r>
              <a:rPr lang="cs-CZ" sz="1900" dirty="0" smtClean="0"/>
              <a:t>: interaktivita (uzavřená i otevřená), </a:t>
            </a:r>
            <a:r>
              <a:rPr lang="cs-CZ" sz="1900" dirty="0" err="1" smtClean="0"/>
              <a:t>hypermédia</a:t>
            </a:r>
            <a:r>
              <a:rPr lang="cs-CZ" sz="1900" dirty="0"/>
              <a:t>. </a:t>
            </a:r>
            <a:r>
              <a:rPr lang="cs-CZ" sz="1900" dirty="0" smtClean="0"/>
              <a:t>                           „</a:t>
            </a:r>
            <a:r>
              <a:rPr lang="cs-CZ" sz="1900" dirty="0"/>
              <a:t>V postindustriální společnosti si každý občan může zkonstruovat svůj vlastní životní styl a ze široké (ale nikoli nekonečné) palety možností vybrat svou ideologii</a:t>
            </a:r>
            <a:r>
              <a:rPr lang="cs-CZ" sz="1900" dirty="0" smtClean="0"/>
              <a:t>.“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b="1" dirty="0" smtClean="0"/>
              <a:t>Kulturní </a:t>
            </a:r>
            <a:r>
              <a:rPr lang="cs-CZ" sz="1900" b="1" dirty="0"/>
              <a:t>překódování</a:t>
            </a:r>
            <a:r>
              <a:rPr lang="cs-CZ" sz="1900" dirty="0"/>
              <a:t>. </a:t>
            </a:r>
            <a:r>
              <a:rPr lang="cs-CZ" sz="1900" dirty="0" smtClean="0"/>
              <a:t>„Komputerizace </a:t>
            </a:r>
            <a:r>
              <a:rPr lang="cs-CZ" sz="1900" dirty="0"/>
              <a:t>kultury postupně dosáhla překódování ve vztahu ke všem kulturním kategoriím a pojmům. Nahradila je na úrovni významu a/nebo jazyka kategoriemi a pojmy novými, odvozenými z počítačové ontologie, epistemologie a pragmatiky. Nová média jsou tedy předzvěstí obecnějšího procesu kulturní </a:t>
            </a:r>
            <a:r>
              <a:rPr lang="cs-CZ" sz="1900" dirty="0" err="1"/>
              <a:t>rekonceptualizace</a:t>
            </a:r>
            <a:r>
              <a:rPr lang="cs-CZ" sz="1900" dirty="0" smtClean="0"/>
              <a:t>.“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2382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32656"/>
            <a:ext cx="6201669" cy="453650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75657" y="5013176"/>
            <a:ext cx="7128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Jean </a:t>
            </a:r>
            <a:r>
              <a:rPr lang="cs-CZ" dirty="0" err="1" smtClean="0"/>
              <a:t>Germain</a:t>
            </a:r>
            <a:r>
              <a:rPr lang="cs-CZ" dirty="0" smtClean="0"/>
              <a:t> </a:t>
            </a:r>
            <a:r>
              <a:rPr lang="cs-CZ" dirty="0" err="1" smtClean="0"/>
              <a:t>Drouais</a:t>
            </a:r>
            <a:r>
              <a:rPr lang="cs-CZ" dirty="0" smtClean="0"/>
              <a:t>, Marius </a:t>
            </a:r>
            <a:r>
              <a:rPr lang="cs-CZ" dirty="0"/>
              <a:t>v </a:t>
            </a:r>
            <a:r>
              <a:rPr lang="cs-CZ" dirty="0" err="1" smtClean="0"/>
              <a:t>Minturnae</a:t>
            </a:r>
            <a:r>
              <a:rPr lang="cs-CZ" dirty="0" smtClean="0"/>
              <a:t>, 1786</a:t>
            </a:r>
          </a:p>
          <a:p>
            <a:endParaRPr lang="cs-CZ" dirty="0"/>
          </a:p>
          <a:p>
            <a:r>
              <a:rPr lang="cs-CZ" dirty="0" smtClean="0"/>
              <a:t>Dojem z tohoto obrazu, jak jej popsal Thomas </a:t>
            </a:r>
            <a:r>
              <a:rPr lang="cs-CZ" dirty="0" err="1" smtClean="0"/>
              <a:t>Jefferson</a:t>
            </a:r>
            <a:r>
              <a:rPr lang="cs-CZ" dirty="0"/>
              <a:t>, </a:t>
            </a:r>
            <a:r>
              <a:rPr lang="cs-CZ" dirty="0" smtClean="0"/>
              <a:t>3. prezident USA: „Znehybněl jsem jako socha na čtvrt nebo půl hodiny, ani přesně nevím. Zcela jsem ztratil ponětí o čase, dokonce jsem přestal vnímat svou vlastní existenci.“ (cit. dle </a:t>
            </a:r>
            <a:r>
              <a:rPr lang="cs-CZ" dirty="0" err="1" smtClean="0"/>
              <a:t>Mirzoeff</a:t>
            </a:r>
            <a:r>
              <a:rPr lang="cs-CZ" dirty="0" smtClean="0"/>
              <a:t>, 2012, s. 118)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00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roldovo_panorama_-_bitva_u_Li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60648"/>
            <a:ext cx="8472942" cy="6354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Simulace/</a:t>
            </a:r>
            <a:r>
              <a:rPr lang="cs-CZ" sz="3600" dirty="0" err="1" smtClean="0">
                <a:solidFill>
                  <a:srgbClr val="7030A0"/>
                </a:solidFill>
              </a:rPr>
              <a:t>simulakra</a:t>
            </a:r>
            <a:r>
              <a:rPr lang="cs-CZ" sz="3600" dirty="0" smtClean="0">
                <a:solidFill>
                  <a:srgbClr val="7030A0"/>
                </a:solidFill>
              </a:rPr>
              <a:t> dle Jeana </a:t>
            </a:r>
            <a:r>
              <a:rPr lang="cs-CZ" sz="3600" dirty="0" err="1" smtClean="0">
                <a:solidFill>
                  <a:srgbClr val="7030A0"/>
                </a:solidFill>
              </a:rPr>
              <a:t>Baudrillarda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900" dirty="0" err="1" smtClean="0"/>
              <a:t>Guy</a:t>
            </a:r>
            <a:r>
              <a:rPr lang="cs-CZ" sz="1900" dirty="0" smtClean="0"/>
              <a:t> </a:t>
            </a:r>
            <a:r>
              <a:rPr lang="cs-CZ" sz="1900" dirty="0" err="1" smtClean="0"/>
              <a:t>Debord</a:t>
            </a:r>
            <a:r>
              <a:rPr lang="cs-CZ" sz="1900" dirty="0" smtClean="0"/>
              <a:t> (1931-1994) rozvinul z marxistických pozic kritiku </a:t>
            </a:r>
            <a:r>
              <a:rPr lang="cs-CZ" sz="1900" i="1" dirty="0" smtClean="0"/>
              <a:t>Společnosti </a:t>
            </a:r>
            <a:r>
              <a:rPr lang="cs-CZ" sz="1900" i="1" dirty="0" err="1" smtClean="0"/>
              <a:t>spekták-lu</a:t>
            </a:r>
            <a:r>
              <a:rPr lang="cs-CZ" sz="1900" i="1" dirty="0" smtClean="0"/>
              <a:t> </a:t>
            </a:r>
            <a:r>
              <a:rPr lang="cs-CZ" sz="1900" dirty="0" smtClean="0"/>
              <a:t>(1. </a:t>
            </a:r>
            <a:r>
              <a:rPr lang="cs-CZ" sz="1900" dirty="0" err="1" smtClean="0"/>
              <a:t>vyd</a:t>
            </a:r>
            <a:r>
              <a:rPr lang="cs-CZ" sz="1900" dirty="0" smtClean="0"/>
              <a:t>. 1967), společnosti plně ovládanou zábavnou konzumní podívanou.</a:t>
            </a:r>
          </a:p>
          <a:p>
            <a:pPr>
              <a:buNone/>
            </a:pPr>
            <a:r>
              <a:rPr lang="cs-CZ" sz="1900" dirty="0" smtClean="0"/>
              <a:t>Jean </a:t>
            </a:r>
            <a:r>
              <a:rPr lang="cs-CZ" sz="1900" dirty="0" err="1" smtClean="0"/>
              <a:t>Baudrillard</a:t>
            </a:r>
            <a:r>
              <a:rPr lang="cs-CZ" sz="1900" dirty="0" smtClean="0"/>
              <a:t> (1929-2007), francouzský filosof, sociolog a fotograf. Jeho </a:t>
            </a:r>
            <a:r>
              <a:rPr lang="cs-CZ" sz="1900" dirty="0" err="1" smtClean="0"/>
              <a:t>nej</a:t>
            </a:r>
            <a:r>
              <a:rPr lang="cs-CZ" sz="1900" dirty="0" smtClean="0"/>
              <a:t>-známější spis: </a:t>
            </a:r>
            <a:r>
              <a:rPr lang="cs-CZ" sz="1900" i="1" dirty="0" err="1" smtClean="0"/>
              <a:t>Simulacres</a:t>
            </a:r>
            <a:r>
              <a:rPr lang="cs-CZ" sz="1900" i="1" dirty="0" smtClean="0"/>
              <a:t> et </a:t>
            </a:r>
            <a:r>
              <a:rPr lang="cs-CZ" sz="1900" i="1" dirty="0" err="1" smtClean="0"/>
              <a:t>Simulation</a:t>
            </a:r>
            <a:r>
              <a:rPr lang="cs-CZ" sz="1900" dirty="0" smtClean="0"/>
              <a:t> (1985), v němž definuje </a:t>
            </a:r>
            <a:r>
              <a:rPr lang="cs-CZ" sz="1900" b="1" dirty="0" err="1" smtClean="0"/>
              <a:t>simulakrum</a:t>
            </a:r>
            <a:r>
              <a:rPr lang="cs-CZ" sz="1900" dirty="0" smtClean="0"/>
              <a:t> jako znak, který nemá žádný protějšek, referent, ani precedens v reálném životě, jako virtuální kopii neexistujícího originálu, která je skutečnější než skutečnost. Není tedy nutně znázorněním něčeho jiného a fakticky může věc, jíž znázorňuje, anticipovat. Konec 20. století je podle něj dobou, v níž se obrazy staly skutečnějšími než skutečnost a vytvořily tak </a:t>
            </a:r>
            <a:r>
              <a:rPr lang="cs-CZ" sz="1900" b="1" dirty="0" err="1" smtClean="0"/>
              <a:t>hyperrealitu</a:t>
            </a:r>
            <a:r>
              <a:rPr lang="cs-CZ" sz="1900" dirty="0" smtClean="0"/>
              <a:t>, v níž simulace nahradila zobrazení a reprodukce.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47" y="4398994"/>
            <a:ext cx="3423106" cy="19560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8139"/>
            <a:ext cx="2317264" cy="197691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744136" y="6050356"/>
            <a:ext cx="233192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Baudrillard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G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Debord</a:t>
            </a:r>
            <a:endParaRPr lang="cs-CZ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solidFill>
                  <a:srgbClr val="7030A0"/>
                </a:solidFill>
              </a:rPr>
              <a:t>Stírání rozdílu mezi realitou a simulací </a:t>
            </a:r>
            <a:r>
              <a:rPr lang="cs-CZ" sz="3200" dirty="0" err="1" smtClean="0">
                <a:solidFill>
                  <a:srgbClr val="7030A0"/>
                </a:solidFill>
              </a:rPr>
              <a:t>Baudrillard</a:t>
            </a:r>
            <a:r>
              <a:rPr lang="cs-CZ" sz="3200" dirty="0" smtClean="0">
                <a:solidFill>
                  <a:srgbClr val="7030A0"/>
                </a:solidFill>
              </a:rPr>
              <a:t> vysvětluje </a:t>
            </a:r>
            <a:r>
              <a:rPr lang="cs-CZ" sz="3200" dirty="0">
                <a:solidFill>
                  <a:srgbClr val="7030A0"/>
                </a:solidFill>
              </a:rPr>
              <a:t>pomocí těchto fenoménů</a:t>
            </a:r>
            <a:r>
              <a:rPr lang="cs-CZ" sz="3200" dirty="0" smtClean="0">
                <a:solidFill>
                  <a:srgbClr val="7030A0"/>
                </a:solidFill>
              </a:rPr>
              <a:t>:</a:t>
            </a:r>
            <a:endParaRPr lang="cs-CZ" sz="3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sz="3500" dirty="0" smtClean="0"/>
              <a:t>vliv </a:t>
            </a:r>
            <a:r>
              <a:rPr lang="cs-CZ" sz="3500" dirty="0"/>
              <a:t>médií (TV, film, tisk, internet) – komerční představy zamlžují hranice mezi věcmi potřebnými a nepotřebnými</a:t>
            </a:r>
          </a:p>
          <a:p>
            <a:r>
              <a:rPr lang="cs-CZ" sz="3500" dirty="0"/>
              <a:t>„směnitelnost“ reality – hodnota věcí je určena penězi, nikoliv jejich užitečností</a:t>
            </a:r>
          </a:p>
          <a:p>
            <a:r>
              <a:rPr lang="cs-CZ" sz="3500" dirty="0"/>
              <a:t>mnohonárodnostní kapitalismus – odcizuje předměty místům, kde byly vyrobeny, a „původním“ surovinám, které se využívají k jejich tvorbě</a:t>
            </a:r>
          </a:p>
          <a:p>
            <a:r>
              <a:rPr lang="cs-CZ" sz="3500" dirty="0"/>
              <a:t>urbanizace – lidé se odcizují přírodě</a:t>
            </a:r>
          </a:p>
          <a:p>
            <a:r>
              <a:rPr lang="cs-CZ" sz="3500" dirty="0"/>
              <a:t>jazyk a ideologie – jazyk je používán k zastírání reality, zejména názorově dominantními </a:t>
            </a:r>
            <a:r>
              <a:rPr lang="cs-CZ" sz="3500" dirty="0" smtClean="0"/>
              <a:t>skupinami</a:t>
            </a:r>
          </a:p>
          <a:p>
            <a:pPr marL="0" indent="0">
              <a:buNone/>
            </a:pPr>
            <a:endParaRPr lang="cs-CZ" sz="3500" dirty="0" smtClean="0"/>
          </a:p>
          <a:p>
            <a:pPr marL="0" indent="0">
              <a:buNone/>
            </a:pPr>
            <a:r>
              <a:rPr lang="cs-CZ" sz="3500" dirty="0"/>
              <a:t>Pomocí této argumentace autor charakterizuje současný věk jako „</a:t>
            </a:r>
            <a:r>
              <a:rPr lang="cs-CZ" sz="3500" i="1" dirty="0" err="1"/>
              <a:t>hyperrealitu</a:t>
            </a:r>
            <a:r>
              <a:rPr lang="cs-CZ" sz="3500" dirty="0"/>
              <a:t>“, kde je skutečná věc potlačena nebo znetvořena obrazem své existence a shrnuje své </a:t>
            </a:r>
            <a:r>
              <a:rPr lang="cs-CZ" sz="3500" dirty="0" smtClean="0"/>
              <a:t>ideje </a:t>
            </a:r>
            <a:r>
              <a:rPr lang="cs-CZ" sz="3500" dirty="0"/>
              <a:t>do věty: „Skutečnost (už) neexistuje</a:t>
            </a:r>
            <a:r>
              <a:rPr lang="cs-CZ" sz="3500" dirty="0" smtClean="0"/>
              <a:t>.“ Jeho teze o „nadřazení </a:t>
            </a:r>
            <a:r>
              <a:rPr lang="cs-CZ" sz="3500" dirty="0"/>
              <a:t>obrazu nad skutečností“ (</a:t>
            </a:r>
            <a:r>
              <a:rPr lang="cs-CZ" sz="3500" i="1" dirty="0"/>
              <a:t>precedence </a:t>
            </a:r>
            <a:r>
              <a:rPr lang="cs-CZ" sz="3500" i="1" dirty="0" err="1"/>
              <a:t>simulacra</a:t>
            </a:r>
            <a:r>
              <a:rPr lang="cs-CZ" sz="3500" dirty="0"/>
              <a:t>) </a:t>
            </a:r>
            <a:r>
              <a:rPr lang="cs-CZ" sz="3500" dirty="0" smtClean="0"/>
              <a:t>vyjadřuje ideu, </a:t>
            </a:r>
            <a:r>
              <a:rPr lang="cs-CZ" sz="3500" dirty="0"/>
              <a:t>že v naší společnosti obraz nějaké věci předchází realitu, tj. že obraz má prioritu před realitou, kterou </a:t>
            </a:r>
            <a:r>
              <a:rPr lang="cs-CZ" sz="3500" dirty="0" smtClean="0"/>
              <a:t>zpodobuje. </a:t>
            </a:r>
            <a:r>
              <a:rPr lang="cs-CZ" sz="3500" dirty="0" err="1" smtClean="0"/>
              <a:t>Baudrillard</a:t>
            </a:r>
            <a:r>
              <a:rPr lang="cs-CZ" sz="3500" dirty="0" smtClean="0"/>
              <a:t> přitom uvádí příklad mapy dávno </a:t>
            </a:r>
            <a:r>
              <a:rPr lang="cs-CZ" sz="3500" dirty="0"/>
              <a:t>rozpadlého impéria, jehož zobrazení na mapě pro nás má prioritu před (dnešním) reálným geografickým územím, a dále např. situací v době </a:t>
            </a:r>
            <a:r>
              <a:rPr lang="cs-CZ" sz="3500" dirty="0" smtClean="0"/>
              <a:t>první války v Perském zálivu v letech 1990-1991, </a:t>
            </a:r>
            <a:r>
              <a:rPr lang="cs-CZ" sz="3500" dirty="0"/>
              <a:t>kdy představa války předcházela skutečné válce.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6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1143000"/>
          </a:xfrm>
        </p:spPr>
        <p:txBody>
          <a:bodyPr>
            <a:noAutofit/>
          </a:bodyPr>
          <a:lstStyle/>
          <a:p>
            <a:r>
              <a:rPr lang="cs-CZ" sz="2900" dirty="0" smtClean="0">
                <a:solidFill>
                  <a:srgbClr val="7030A0"/>
                </a:solidFill>
              </a:rPr>
              <a:t>Pastiš, parodie, remake… postmoderní citace a variace</a:t>
            </a:r>
            <a:endParaRPr lang="cs-CZ" sz="29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582" y="1124744"/>
            <a:ext cx="8301608" cy="4997152"/>
          </a:xfrm>
        </p:spPr>
        <p:txBody>
          <a:bodyPr>
            <a:noAutofit/>
          </a:bodyPr>
          <a:lstStyle/>
          <a:p>
            <a:r>
              <a:rPr lang="cs-CZ" sz="1750" dirty="0" smtClean="0"/>
              <a:t>Citace, variace, apropriace apod. jsou typické pro postmoderní kulturu. Díla už neodkazují na realitu, ale na jiná díla. </a:t>
            </a:r>
            <a:r>
              <a:rPr lang="cs-CZ" sz="1750" dirty="0" err="1" smtClean="0"/>
              <a:t>Umberto</a:t>
            </a:r>
            <a:r>
              <a:rPr lang="cs-CZ" sz="1750" dirty="0" smtClean="0"/>
              <a:t> </a:t>
            </a:r>
            <a:r>
              <a:rPr lang="cs-CZ" sz="1750" dirty="0" err="1" smtClean="0"/>
              <a:t>Eco</a:t>
            </a:r>
            <a:r>
              <a:rPr lang="cs-CZ" sz="1750" dirty="0" smtClean="0"/>
              <a:t> napsal r. 1984 v komentáři ke svému románu </a:t>
            </a:r>
            <a:r>
              <a:rPr lang="cs-CZ" sz="1750" i="1" dirty="0" smtClean="0"/>
              <a:t>Jméno Růže</a:t>
            </a:r>
            <a:r>
              <a:rPr lang="cs-CZ" sz="1750" dirty="0" smtClean="0"/>
              <a:t>, že v éře postmoderny už člověk nemůže říci „Miluji tě“, ale: „Jak říká Barbora </a:t>
            </a:r>
            <a:r>
              <a:rPr lang="cs-CZ" sz="1750" dirty="0" err="1" smtClean="0"/>
              <a:t>Cartland</a:t>
            </a:r>
            <a:r>
              <a:rPr lang="cs-CZ" sz="1750" dirty="0" smtClean="0"/>
              <a:t> v jednom svém románu: Miluji tě.“</a:t>
            </a:r>
          </a:p>
          <a:p>
            <a:r>
              <a:rPr lang="cs-CZ" sz="1750" dirty="0" smtClean="0"/>
              <a:t>Příručka </a:t>
            </a:r>
            <a:r>
              <a:rPr lang="cs-CZ" sz="1750" i="1" dirty="0" smtClean="0"/>
              <a:t>Studia vizuální kultury</a:t>
            </a:r>
            <a:r>
              <a:rPr lang="cs-CZ" sz="1750" dirty="0" smtClean="0"/>
              <a:t>: „(…) postmodernismus je charakteristický jakousi vyčerpaností ze všeho nového a pocitem, že vše již bylo. Postmodernismus se ptá: Mohou se ještě někdy zrodit nové myšlenky a obrazy, věci, které nikdo předtím nevymyslel? A záleží na tom? Dnešní svět obrazů se skládá z nesčetného množství </a:t>
            </a:r>
            <a:r>
              <a:rPr lang="cs-CZ" sz="1750" dirty="0" err="1" smtClean="0"/>
              <a:t>remaků</a:t>
            </a:r>
            <a:r>
              <a:rPr lang="cs-CZ" sz="1750" dirty="0" smtClean="0"/>
              <a:t>, kopií, parodií, replik, reprodukcí a remixů.“</a:t>
            </a:r>
          </a:p>
          <a:p>
            <a:r>
              <a:rPr lang="cs-CZ" sz="1750" dirty="0" smtClean="0"/>
              <a:t>Pastiš: způsob napodobování, citování a vypůjčování si z předchozích stylů bez jakéhokoli ohledu na historii nebo dodržování pravidel. Pastiš můžeme vnímat jako imitaci, která se hlásí sama k sobě jako k imitaci a kombinuje prvky z jiných zdrojů. Slovo pastiš vzniklo úpravou italského </a:t>
            </a:r>
            <a:r>
              <a:rPr lang="cs-CZ" sz="1750" dirty="0" err="1" smtClean="0"/>
              <a:t>pasticcio</a:t>
            </a:r>
            <a:r>
              <a:rPr lang="cs-CZ" sz="1750" dirty="0" smtClean="0"/>
              <a:t>, tj. dílo, které vzniklo spojováním prvků (např. asambláž, koláž, capriccio – kompozice s prvky z různých míst, reálných i nereálných). Tradice spojování různorodých prvků sahá až do manýrismu k G. </a:t>
            </a:r>
            <a:r>
              <a:rPr lang="cs-CZ" sz="1750" dirty="0" err="1" smtClean="0"/>
              <a:t>Arcimboldovi</a:t>
            </a:r>
            <a:r>
              <a:rPr lang="cs-CZ" sz="1750" dirty="0" smtClean="0"/>
              <a:t> či ještě dále.</a:t>
            </a:r>
          </a:p>
          <a:p>
            <a:r>
              <a:rPr lang="cs-CZ" sz="1750" dirty="0" smtClean="0"/>
              <a:t>Apropriace/přivlastnění: Akt vypůjčování, zcizování nebo přejímání děl, obrazů, slov, významů od jiných pro uskutečnění vlastních záměrů.</a:t>
            </a:r>
          </a:p>
          <a:p>
            <a:r>
              <a:rPr lang="cs-CZ" sz="1750" dirty="0" smtClean="0"/>
              <a:t>Vizuální citace známých děl se využívají v reklamě (parodie na reklamu: další snímek).</a:t>
            </a:r>
          </a:p>
        </p:txBody>
      </p:sp>
    </p:spTree>
    <p:extLst>
      <p:ext uri="{BB962C8B-B14F-4D97-AF65-F5344CB8AC3E}">
        <p14:creationId xmlns:p14="http://schemas.microsoft.com/office/powerpoint/2010/main" val="4652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89805" y="5733256"/>
            <a:ext cx="727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Ferrerochervenus</a:t>
            </a:r>
            <a:r>
              <a:rPr lang="cs-CZ" dirty="0"/>
              <a:t>				</a:t>
            </a:r>
            <a:r>
              <a:rPr lang="cs-CZ" dirty="0" err="1" smtClean="0"/>
              <a:t>Orbitarcimboldo</a:t>
            </a:r>
            <a:r>
              <a:rPr lang="cs-CZ" dirty="0" smtClean="0"/>
              <a:t>	</a:t>
            </a:r>
          </a:p>
          <a:p>
            <a:r>
              <a:rPr lang="cs-CZ" dirty="0" smtClean="0"/>
              <a:t>www.pzrservices.typepad.com/advertisingisgoodforyou/page/266</a:t>
            </a:r>
            <a:r>
              <a:rPr lang="cs-CZ" dirty="0"/>
              <a:t>/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01007" cy="49685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31" y="476672"/>
            <a:ext cx="351457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826768" cy="114300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Současné variace </a:t>
            </a:r>
            <a:r>
              <a:rPr lang="cs-CZ" sz="3600" dirty="0" smtClean="0"/>
              <a:t>na obraz </a:t>
            </a:r>
            <a:r>
              <a:rPr lang="cs-CZ" sz="3600" i="1" dirty="0" smtClean="0"/>
              <a:t>Křik</a:t>
            </a:r>
            <a:r>
              <a:rPr lang="cs-CZ" sz="3600" dirty="0" smtClean="0"/>
              <a:t> (</a:t>
            </a:r>
            <a:r>
              <a:rPr lang="cs-CZ" sz="3600" i="1" dirty="0" smtClean="0"/>
              <a:t>Výkřik</a:t>
            </a:r>
            <a:r>
              <a:rPr lang="cs-CZ" sz="3600" dirty="0" smtClean="0"/>
              <a:t>) Edvarda </a:t>
            </a:r>
            <a:r>
              <a:rPr lang="cs-CZ" sz="3600" dirty="0" err="1" smtClean="0"/>
              <a:t>Muncha</a:t>
            </a:r>
            <a:r>
              <a:rPr lang="cs-CZ" sz="3600" dirty="0" smtClean="0"/>
              <a:t> z r. 1893</a:t>
            </a:r>
            <a:endParaRPr lang="cs-CZ" sz="3600" dirty="0"/>
          </a:p>
        </p:txBody>
      </p:sp>
      <p:pic>
        <p:nvPicPr>
          <p:cNvPr id="4" name="Obrázek 3" descr="EM 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4392488" cy="3294366"/>
          </a:xfrm>
          <a:prstGeom prst="rect">
            <a:avLst/>
          </a:prstGeom>
        </p:spPr>
      </p:pic>
      <p:pic>
        <p:nvPicPr>
          <p:cNvPr id="5" name="Obrázek 4" descr="simpsons-the-scream-49009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140968"/>
            <a:ext cx="1567233" cy="2220247"/>
          </a:xfrm>
          <a:prstGeom prst="rect">
            <a:avLst/>
          </a:prstGeom>
        </p:spPr>
      </p:pic>
      <p:pic>
        <p:nvPicPr>
          <p:cNvPr id="6" name="Obrázek 5" descr="EM 0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04664"/>
            <a:ext cx="3901440" cy="2359152"/>
          </a:xfrm>
          <a:prstGeom prst="rect">
            <a:avLst/>
          </a:prstGeom>
        </p:spPr>
      </p:pic>
      <p:pic>
        <p:nvPicPr>
          <p:cNvPr id="7" name="Obrázek 6" descr="EM 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140968"/>
            <a:ext cx="2216924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1872</Words>
  <Application>Microsoft Office PowerPoint</Application>
  <PresentationFormat>Předvádění na obrazovce (4:3)</PresentationFormat>
  <Paragraphs>93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Motiv sady Office</vt:lpstr>
      <vt:lpstr>Virtuální realita a simulakra  </vt:lpstr>
      <vt:lpstr>Virtualita</vt:lpstr>
      <vt:lpstr>Prezentace aplikace PowerPoint</vt:lpstr>
      <vt:lpstr>Prezentace aplikace PowerPoint</vt:lpstr>
      <vt:lpstr>Simulace/simulakra dle Jeana Baudrillarda</vt:lpstr>
      <vt:lpstr>Stírání rozdílu mezi realitou a simulací Baudrillard vysvětluje pomocí těchto fenoménů:</vt:lpstr>
      <vt:lpstr>Pastiš, parodie, remake… postmoderní citace a variace</vt:lpstr>
      <vt:lpstr>Prezentace aplikace PowerPoint</vt:lpstr>
      <vt:lpstr>Současné variace na obraz Křik (Výkřik) Edvarda Muncha z r. 1893</vt:lpstr>
      <vt:lpstr>Prezentace aplikace PowerPoint</vt:lpstr>
      <vt:lpstr>Modernistické variace</vt:lpstr>
      <vt:lpstr>Prezentace aplikace PowerPoint</vt:lpstr>
      <vt:lpstr>Prezentace aplikace PowerPoint</vt:lpstr>
      <vt:lpstr>Kritika televize</vt:lpstr>
      <vt:lpstr>Chápání médií </vt:lpstr>
      <vt:lpstr>Teorie médií  Marshal McLuhan           Neil Postman</vt:lpstr>
      <vt:lpstr>Prezentace aplikace PowerPoint</vt:lpstr>
      <vt:lpstr>Virtuální těla</vt:lpstr>
      <vt:lpstr>První TV reality show: seriál American Family (od 1973), v Británii Family (od 1974) Zpočátku předváděly scény z každodenního života jakoby z pohledu „mouchy na stěně“, později více prvků exhibicionismu, jako v seriálu The Real World (od r. 1992), v němž jsou aktéři, mladí lidé, soustředěni v pronajatém domě.</vt:lpstr>
      <vt:lpstr>Médium – obraz – tělo podle Bild-Anthropologie H. Beltinga</vt:lpstr>
      <vt:lpstr>Obnovení vztahu médium-obraz-tělo</vt:lpstr>
      <vt:lpstr>Média v postindustriální společnosti</vt:lpstr>
      <vt:lpstr>Lev Manovich: Principy nových médií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Virtuální realita a simulakra. Moc obrazů a vizuální reprezentace moci. </dc:title>
  <dc:creator>Aleš</dc:creator>
  <cp:lastModifiedBy>user</cp:lastModifiedBy>
  <cp:revision>71</cp:revision>
  <dcterms:created xsi:type="dcterms:W3CDTF">2014-05-13T05:39:35Z</dcterms:created>
  <dcterms:modified xsi:type="dcterms:W3CDTF">2017-05-03T06:56:37Z</dcterms:modified>
</cp:coreProperties>
</file>