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327" r:id="rId3"/>
    <p:sldId id="258" r:id="rId4"/>
    <p:sldId id="259" r:id="rId5"/>
    <p:sldId id="299" r:id="rId6"/>
    <p:sldId id="260" r:id="rId7"/>
    <p:sldId id="261" r:id="rId8"/>
    <p:sldId id="262" r:id="rId9"/>
    <p:sldId id="328" r:id="rId10"/>
    <p:sldId id="301" r:id="rId11"/>
    <p:sldId id="303" r:id="rId12"/>
    <p:sldId id="302" r:id="rId13"/>
    <p:sldId id="263" r:id="rId14"/>
    <p:sldId id="304" r:id="rId15"/>
    <p:sldId id="264" r:id="rId16"/>
    <p:sldId id="305" r:id="rId17"/>
    <p:sldId id="306" r:id="rId18"/>
    <p:sldId id="265" r:id="rId19"/>
    <p:sldId id="313" r:id="rId20"/>
    <p:sldId id="316" r:id="rId21"/>
    <p:sldId id="329" r:id="rId22"/>
    <p:sldId id="315" r:id="rId23"/>
    <p:sldId id="314" r:id="rId24"/>
    <p:sldId id="317" r:id="rId25"/>
    <p:sldId id="318" r:id="rId26"/>
    <p:sldId id="325" r:id="rId27"/>
    <p:sldId id="320" r:id="rId28"/>
    <p:sldId id="321" r:id="rId29"/>
    <p:sldId id="323" r:id="rId30"/>
    <p:sldId id="322" r:id="rId31"/>
    <p:sldId id="324" r:id="rId32"/>
    <p:sldId id="266" r:id="rId33"/>
    <p:sldId id="267" r:id="rId34"/>
    <p:sldId id="308" r:id="rId35"/>
    <p:sldId id="268" r:id="rId36"/>
    <p:sldId id="307" r:id="rId37"/>
    <p:sldId id="269" r:id="rId38"/>
    <p:sldId id="297" r:id="rId39"/>
    <p:sldId id="270" r:id="rId40"/>
    <p:sldId id="271" r:id="rId41"/>
    <p:sldId id="326" r:id="rId42"/>
    <p:sldId id="272" r:id="rId43"/>
    <p:sldId id="298" r:id="rId44"/>
    <p:sldId id="273" r:id="rId45"/>
    <p:sldId id="274" r:id="rId46"/>
    <p:sldId id="275" r:id="rId47"/>
    <p:sldId id="311" r:id="rId48"/>
    <p:sldId id="309" r:id="rId49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88182" autoAdjust="0"/>
  </p:normalViewPr>
  <p:slideViewPr>
    <p:cSldViewPr>
      <p:cViewPr varScale="1">
        <p:scale>
          <a:sx n="114" d="100"/>
          <a:sy n="114" d="100"/>
        </p:scale>
        <p:origin x="-8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5BEA-F43B-422B-A498-FC2381DBDE09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1C69F-E789-43EB-B814-67F1E1334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06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1C69F-E789-43EB-B814-67F1E13347E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81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1C69F-E789-43EB-B814-67F1E13347E3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vojenství a válčení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lavní kategorie egejských mečů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3960440" cy="5075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Hlavní kategorie egejských mečů - časové zařazení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548680"/>
            <a:ext cx="3129927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6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552926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80648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luky 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používány po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celou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dobu bronzovou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jejich použití je doloženo nálezy hrotů šípů, stejně tak záznamy na tabulkách popsaných lineárním písmem B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hroty šípů byly nejdříve kamenné později kovové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konstrukce samotného luku není přesně známa – nálezy naznačují používání kompozitního luku, vyobrazení však ukazují pouze jednoduchý luk vyrobený z jednoho kusu dřeva</a:t>
            </a:r>
          </a:p>
          <a:p>
            <a:pPr marL="457200"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praky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jedna z nejstarších známých vrhacích zbraní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vyráběly se ze sušených střev, šlach nebo jiných materiálů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střelivo sloužilo kamení</a:t>
            </a:r>
          </a:p>
        </p:txBody>
      </p:sp>
      <p:pic>
        <p:nvPicPr>
          <p:cNvPr id="3" name="Obrázek 2" descr="image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4149079"/>
            <a:ext cx="3672408" cy="2188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548680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Zbroj</a:t>
            </a:r>
          </a:p>
          <a:p>
            <a:pPr marL="0" lvl="2"/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známé brnění z Evropy bylo nalezeno nedaleko Mykén v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Dendře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datováno na přelom 15/14. st. př. Kr. (LH IIIA1)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plátové brnění, které se skládá z několika částí - suknice ze 3  spojených plátů vpředu a 3 vzadu, pancíře, ramenních plátů a ochranu krku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použití této zbroje je nejasné a pravděpodobně takováto zbroj nebyla běžně používána</a:t>
            </a:r>
          </a:p>
          <a:p>
            <a:pPr marL="457200"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nejrozšířenější formou tak asi byly kožené pancíře s našitými kovovými pláty</a:t>
            </a:r>
          </a:p>
          <a:p>
            <a:pPr marL="180000" lvl="2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součástí zbroje byly také náholenice a někdy i chrániče rukou, které lze rozeznat na vyobrazeních a popisu u Homéra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pozůstatky náholenic a ochrany ruky byly i součástí zbroje z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Dendry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425833239_c41710de72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04664"/>
            <a:ext cx="3608951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IMG_0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32656"/>
            <a:ext cx="2854722" cy="5976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403244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přilby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asi nejznámější jsou přilby vyrobené z kůže a kusů kančích klů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nalezena v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Dendře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Mykénách …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známy jsou i z vyobrazení (Mykény) a popisu u Homéra</a:t>
            </a:r>
          </a:p>
          <a:p>
            <a:pPr lvl="2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vyobrazení jsou známy i jiné typy - přilby s rohy nebo se zašpičatělým profilem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Homér popisuje i bronzové přilby – pravděpodobně je nosili pouze nejlepší bojovníci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běžní vojáci nosili pravděpodobně pouze přilby kožené</a:t>
            </a:r>
          </a:p>
          <a:p>
            <a:pPr lvl="1">
              <a:buFontTx/>
              <a:buChar char="-"/>
            </a:pPr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2"/>
            <a:endParaRPr lang="cs-CZ" dirty="0"/>
          </a:p>
        </p:txBody>
      </p:sp>
      <p:pic>
        <p:nvPicPr>
          <p:cNvPr id="3" name="Obrázek 2" descr="MycenaeanHelm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573016"/>
            <a:ext cx="1872208" cy="2872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NAMA_Boar_tusk_helme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404664"/>
            <a:ext cx="2629995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260648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štíty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doby bronzové je známo několik typů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asi nejběžnější byl typ ve tvaru 8 – známý je z různých zobrazení a i z popisu u Homéra</a:t>
            </a:r>
          </a:p>
          <a:p>
            <a:pPr marL="162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vyroben byl ze dřeva a několika vrstev kůže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druhým typem, popsaným i Homérem je tzv. věžovitý štít -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poloválcovitý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vysoký štít zakrývající celé tělo</a:t>
            </a:r>
          </a:p>
          <a:p>
            <a:pPr marL="162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stejně jako předchozí byl vyroben z kůže na dřevěném rámu</a:t>
            </a:r>
          </a:p>
        </p:txBody>
      </p:sp>
      <p:pic>
        <p:nvPicPr>
          <p:cNvPr id="3" name="Obrázek 2" descr="bodyshield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284984"/>
            <a:ext cx="4026024" cy="292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NAMA_Mycènes_bouclier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212976"/>
            <a:ext cx="2597011" cy="3168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q3613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704856" cy="5647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548680"/>
            <a:ext cx="78488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Vývoj vojenství po době bronzové</a:t>
            </a:r>
          </a:p>
          <a:p>
            <a:pPr marL="0" lvl="2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Organizace armády</a:t>
            </a: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 vývoji a organizaci armády po pádu mykénských center máme velmi málo dokladů - ovšem stejně jako se měnila politická situace v jednotlivých oblastech a zároveň docházelo k vytváření městských států, měnila se i organizace vojska a způsob vedení boje; a samozřejmě došlo i ke změnám ve výzbroji a výstroji</a:t>
            </a:r>
          </a:p>
          <a:p>
            <a:pPr marL="180000" lvl="2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nejvíce zpráv o organizaci se vztahuje ke Spartě, méně pak k Athénám a ostatním státům - detailní písemné zprávy se vztahují zvláště ke 4. st. př. Kr.</a:t>
            </a:r>
          </a:p>
          <a:p>
            <a:pPr marL="180000" lvl="2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Thúkididés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Xenofón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;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předchozích období máme informace od Hérodota</a:t>
            </a:r>
          </a:p>
          <a:p>
            <a:pPr marL="0" lvl="2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0" lvl="2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620688"/>
            <a:ext cx="47525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Vojáci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nejdůležitější složkou armády se stali hoplíté - těžká pěchota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 válečnou silou se hoplíté staly již na přelomu 8./7. st. př. Kr.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hoplíté byly oděni do pancíře, přilby, chráničů holení, někdy také chráničů stehen, kotníků a chrániče předloktí na pravé ruce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levé ruce drželi velký okrouhlý štít nazývaný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hoplon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=&gt; hoplíté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zbraň sloužilo kopí a meč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697" t="13700" r="12683" b="4110"/>
          <a:stretch/>
        </p:blipFill>
        <p:spPr>
          <a:xfrm>
            <a:off x="5508104" y="1340768"/>
            <a:ext cx="3096344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539552" y="332656"/>
            <a:ext cx="806489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Vznik válečných konfliktů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skutečné střety dvou armád je nutné odlišit od jiných forem konfliktů, např. nájezdů =&gt; názor, že válečné konflikty mohou probíhat pouze mezi společnostmi na státní úrovni =&gt; rovnostářské uspořádání = mírumilovnější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doklady o možných formách nejstarších válečných konfliktů lze doložit pouze archeologickými nálezy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identifikace výstroje a výzbroje, opevnění, stopy zranění na kosterních pozůstatcích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1" y="3865140"/>
            <a:ext cx="378041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501008"/>
            <a:ext cx="180140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744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mwebvas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560840" cy="551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620688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tradiční, ovšem méně početnou skupinou byli jezdci rekrutovaní z vyšších společenských tříd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významnějšího postavení se jezdům dostávalo od asi 2. pol. 5. stol.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pouze lehce vyzbrojeni - oštěpy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používáni pro menší potyčky a ochranu pěchoty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velmi důležitou se však stává jízda až za Makedonců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jezdci již nosili zbroj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zbraně používali kopí a také meče pro boj zblízka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791203"/>
            <a:ext cx="3963312" cy="5291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590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800px-Euphronios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404664"/>
            <a:ext cx="6408712" cy="6003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80648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ke konci peloponnéské války byla do vojska zahrnuta ještě lehká pěchota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peltasté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sloužili jako pomocné oddíly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užívali lehké kožené štíty okrouhlého tvaru s vyříznutou výsečí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pelta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vyzbrojeni byli jedním nebo dvěma kopími a mečem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původně se jednalo o Thráky =&gt; termín označoval i jinou lehkou pěchotu</a:t>
            </a:r>
          </a:p>
          <a:p>
            <a:endParaRPr lang="cs-CZ" dirty="0"/>
          </a:p>
        </p:txBody>
      </p:sp>
      <p:pic>
        <p:nvPicPr>
          <p:cNvPr id="3" name="Obrázek 2" descr="Pelta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996952"/>
            <a:ext cx="2381250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800px-Panther_peltast_Louvre_MNE1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068960"/>
            <a:ext cx="4518149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pomocné oddíly sloužili také lukostřelci a prakovníci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zpočátku nebyli příliš využíváni - většinou se jednalo o najaté žoldnéře - Skythové, Kréťané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většího významu se jim dostává až v 2. pol. 5. st. př. Kr.</a:t>
            </a:r>
          </a:p>
          <a:p>
            <a:pPr lvl="1"/>
            <a:endParaRPr lang="cs-CZ" sz="2000" dirty="0"/>
          </a:p>
          <a:p>
            <a:pPr marL="540000" lvl="1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prakovníci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tvořili významnější část armády, zvláště pak v 5. st. př.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Kr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byli rekrutováni z Kréty nebo severních částí Řecka</a:t>
            </a: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nejproslulejší však byli prakovníci z Rhodu, kteří jako žoldnéři sloužili i v Athénské armádě</a:t>
            </a:r>
          </a:p>
        </p:txBody>
      </p:sp>
      <p:pic>
        <p:nvPicPr>
          <p:cNvPr id="4" name="Obrázek 3" descr="Aphaia_pediment_Paris_W-XI_Glyptothek_Munich_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501008"/>
            <a:ext cx="2520280" cy="2960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Istanbul_-_Museo_archeologico_-_Mostra_sul_colore_nell'antichità_08_-_Foto_G._Dall'Orto_28-5-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501008"/>
            <a:ext cx="3285277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548680"/>
            <a:ext cx="568863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Výzbroj a výstroj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Zbraně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kopí zůstávalo hlavní zbraní i po době bronzové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hroty kopí měla listový tvar, který se téměř neměnil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stejně jako v době bronzové byly u některých kopí používány patky na konci ratiště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celková délka kopí je odhadována na 2-3 m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obouruční kopí makedonské armády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sarísa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délka 5,4-7,2 m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Jones_pezhetairoi_atready_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293096"/>
            <a:ext cx="4248472" cy="2131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Jones_hoplite_sideon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484784"/>
            <a:ext cx="213808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33265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meče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doby bronzové se nadále vyrábí meče typu II – nyní již ze železa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později se vyvíjí kratší meč (asi 60-65 cm) zvaný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xifos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oboustranný meč s listovou čepelí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6. a 5. st. se začal objevovat jednosečný meč zvaný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kopis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zahnutá čepel</a:t>
            </a:r>
          </a:p>
        </p:txBody>
      </p:sp>
      <p:pic>
        <p:nvPicPr>
          <p:cNvPr id="3" name="Obrázek 2" descr="Death_Actaeon_BM_VaseF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431190"/>
            <a:ext cx="2608913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Greek-Persian_du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31190"/>
            <a:ext cx="3949189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78488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praky</a:t>
            </a:r>
          </a:p>
          <a:p>
            <a:pPr marL="540000" lvl="1" indent="-180000">
              <a:buFontTx/>
              <a:buChar char="-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neměnící se konstrukce</a:t>
            </a:r>
          </a:p>
          <a:p>
            <a:pPr marL="540000" lvl="1" indent="-180000">
              <a:buFontTx/>
              <a:buChar char="-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střely vyráběné z kamene, hlíny a olova - váha kolem 20-50 g</a:t>
            </a:r>
          </a:p>
          <a:p>
            <a:pPr marL="540000" lvl="1" indent="-180000">
              <a:buFontTx/>
              <a:buChar char="-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daleký dostřel - těžká zranění</a:t>
            </a:r>
          </a:p>
        </p:txBody>
      </p:sp>
      <p:pic>
        <p:nvPicPr>
          <p:cNvPr id="3" name="Obrázek 2" descr="M21.2Stymphali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4048125" cy="376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Obráze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371850" cy="425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54726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Zbroj</a:t>
            </a:r>
          </a:p>
          <a:p>
            <a:pPr marL="0" lvl="2"/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brnění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zbroj z Argu - tzv. zvoncový pancíř - 8 st. př. Kr.</a:t>
            </a:r>
          </a:p>
          <a:p>
            <a:pPr marL="914400" lvl="4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skládal se ze dvou částí, které se spojily několika úchyty na bocích a ramenou; ve spodní části byly připojeny závěsky - mitra, které chránili podbřišek</a:t>
            </a:r>
          </a:p>
          <a:p>
            <a:pPr marL="914400" lvl="4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obliba zvoncového pancíře klesá v 6. st. a je nahrazen lehčím pancířem - plátěný nebo kožený krytý plechovými destičkami na ramenou, plecích a na přívěšcích</a:t>
            </a:r>
          </a:p>
          <a:p>
            <a:pPr marL="540000" lvl="3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zvoncový je nadále používán =&gt; vzniká svalový pancíř</a:t>
            </a:r>
          </a:p>
          <a:p>
            <a:pPr marL="457200" lvl="3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dsc_0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404664"/>
            <a:ext cx="2040434" cy="6093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roj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4551143" cy="5796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28-p174-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4664"/>
            <a:ext cx="2664296" cy="5794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332656"/>
            <a:ext cx="80648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Doba bronzová:</a:t>
            </a:r>
          </a:p>
          <a:p>
            <a:endParaRPr lang="cs-CZ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hlavními prameny jsou homérské eposy a archeologické nálezy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homérských eposů je to především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Ílias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popis taktiky vedení boje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archeologických pramenů jsou to nálezy výstroje a výzbroje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Organizace armády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armádě velel vládce státu - král, nebo náčelník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malé armády =&gt; nebyla nutná komplikovaná hierarchie velení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rozdělení vojska na lepší bojovníky s lepší výstrojí - héroové a obyčejné vojáky</a:t>
            </a:r>
          </a:p>
          <a:p>
            <a:pPr marL="540000" lvl="1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Ílias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spojenecká vojska byla pod vedením jednotlivých vládců =&gt; pod společným velením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Agamemnóna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o vedení války se jedná na sněmu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992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přilby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známo několik druhů</a:t>
            </a:r>
          </a:p>
          <a:p>
            <a:pPr marL="90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- kuželovitá - 8. st. př. Kr.</a:t>
            </a:r>
          </a:p>
          <a:p>
            <a:pPr marL="900000" lvl="4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90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nejrozšířenější byla přilba korintského typu, která během staletí prodělala několik změn - jednou z variant byla přilba chalkidská, která řešila problém se zakrytím uší u korintské přilby, ve které nebylo slyšet</a:t>
            </a:r>
          </a:p>
          <a:p>
            <a:pPr marL="900000" lvl="4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90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5. st. jsou také známé přilby thrácké a chalkidské</a:t>
            </a:r>
          </a:p>
          <a:p>
            <a:pPr marL="1440000" lvl="5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oblíbené byly také ve 4. st. společně s jednoduchými přilbami zvoncovitého tvaru</a:t>
            </a:r>
          </a:p>
          <a:p>
            <a:pPr marL="1440000" lvl="5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boiótské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přilby byly používány makedonskou jízdou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roj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5382768" cy="334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zbroj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861048"/>
            <a:ext cx="5321808" cy="247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620688"/>
            <a:ext cx="756084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Sparta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raná armáda:</a:t>
            </a:r>
          </a:p>
          <a:p>
            <a:pPr marL="54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byla rozdělena do 5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(podle 5 spartských kmenů), které byly dále děleny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pentékostys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každá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pentekóstys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přičemž v jedné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bylo 23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1 velitel zadního voje: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úrágos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1 velící důstojník nebo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enómotarchés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lochu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lóchágos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ve formaci nejvíce vpravo; levé polovině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pentekontér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armádě veleli 2 králové, kteří se osobně účastnili bojů - jejich osobní stráž čítalo 300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nazývaných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kteří byly vybíráni veliteli nazývaní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hippagretai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9288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Spartská armáda od 5. st. př. Kr.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informace od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Thúkidida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Xenofónta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armáda byla organizována do tzv.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toto označení pro bojovou jednotku se objevuje již u Homéra, ale tehdy se pravděpodobně jednalo spíše o označení skupiny vojáků, kteří společně bojují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původ falangy je kladen do 8. st. př. Kr., kdy byl zaveden organizovanější způsob boje, kdy bylo několik dlouhých řad nahrazeno několika krátkými zástupy, které tvořili samostatnou jednotku</a:t>
            </a:r>
          </a:p>
          <a:p>
            <a:pPr marL="180000" lvl="1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se v průběhu dějin měnila na základě mnoha faktorů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alanx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84987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04664"/>
            <a:ext cx="777686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spartská falanga byla rozdělena na 6 oddílů nazývaných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576 mužích - každé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polemarchos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se dělila na 4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každý po 144 mužích pod velením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lochága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;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 v této době standardní jednotkou falangy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 nadále dělen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pentekóstye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72 mužích, velitel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pentékontér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pentekóstye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se ještě dělila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nejmenší jednotka armády, které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enómotarchés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- 3 zástupy po 12 mužích</a:t>
            </a:r>
          </a:p>
          <a:p>
            <a:pPr marL="14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6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půlzástupů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6 mužích</a:t>
            </a:r>
          </a:p>
          <a:p>
            <a:pPr marL="14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velitel zadního voje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úragos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postavení velitelů ve falanze - v čele pravého zástupu jednotky, které veleli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pa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5085533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1. moru tvořilo 300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osobní stráž krále =&gt; asi od počátku 5. st. velel vojsku ve válce pouze jediný král, který byl vybírán lidem, druhý zůstával ve Spartě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vybíráni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hyppagrety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kteří byly voleni každoročně efory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konce 5. st. (během peloponnéské války) byla součástí každé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také jízdní jednotka o síle asi 60 mužů nazývaná také mora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jezdci tvořili jen malou část armády a většinou sloužili pouze jako ochrana pěchoty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ozbrojeni byli jen lehce - oštěpy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při pochodu vedla spartskou armádu předsunutá hlídka jezdců a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skrítai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pěšáci původně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metoikové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 města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Skíru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620688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 armády nastupovali muži od 20 let, jejich výcvik začínal již od 7 let, kdy nastupovali k výchově pod vedením státu –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agogé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výchova byla zaměřena na vojenský dril a disciplínu - chlapci chodili bosí a většinou nazí, jídla dostávali jen málo =&gt; obstarávání jídla krádežemi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12 let byl dril ještě tvrdší - stálé cvičení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šaty byly pouze jedny - na léto, i na zimu</a:t>
            </a:r>
            <a:endParaRPr lang="cs-CZ" dirty="0"/>
          </a:p>
        </p:txBody>
      </p:sp>
      <p:pic>
        <p:nvPicPr>
          <p:cNvPr id="3" name="Obrázek 2" descr="Helmed_Hoplite_Spa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764704"/>
            <a:ext cx="3596640" cy="5218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7848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Athénská armáda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méně informací - ovšem stejně jako ve Spartě i zde byla hlavní silou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před 5. st. vedl  armádu do boje král, jehož funkci později převzal jeden z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archontů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polemarchos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ten, asi od 7. st., byl volen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aeropagem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zastával svoji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po dobu 1. roku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Kleisthenových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reformách na konci 6. st., kdy byla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Attika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rozdělena na 10 administrativních fýl, musela každá fýla poskytnout armádě pěší jednotku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taxis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o síle 1000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hoplítů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které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taxiarchos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se dělily na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lochy</a:t>
            </a:r>
          </a:p>
          <a:p>
            <a:pPr marL="180000" indent="-180000"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součástí armády byl i oddíly jezdců o síle asi 1000 mužů - hlavně mladíci z jezdeckého stavu =&gt; postavení v armádě bylo dáno zařazením do jedné ze 4 majetkových tříd - jako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sloužili muži z prvních tří; muži ze čtvrté sloužili jako veslaři na lodích, nebo lučištníci (jako hoplíté až asi od 4. st.)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Vedení boje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boj byl veden výhradně pěším vojskem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jízdu zastupovali vojáci na vozech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vojsko bylo členěno podle jednotlivých kmenů/států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rozestavení nebylo uniformní =&gt; o způsobu sestavení bojové formace rozhodoval každý velitel sám (vodorovná řada =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stichos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; řada do hloubky =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nebo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pyrgos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 boje se vojsko vydalo po oběti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úkolem šiku je dostat se do kontaktu s nepřítelem a prorazit jeho postavení =&gt; ústup jedné ze stran =&gt; dochází k jednotlivým soubojům (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monomachia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válečné vozy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způsob použití vozů je nejasný - vrhání kopí, střelba z luku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pronásledování ustupujících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548680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vojsku velel sbor 10 stratégů volených každý rok, přičemž do boje odcházeli s vojskem pouze 3 z nich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bitvě pak i nadále velel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archón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polemarchos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i když jeho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byla silně omezena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povinnost vykonávat vojenskou službu měli muži od 18 do 60 let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velikost vojska je tak odhadována na 13 000 - 30 000 hoplítů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pouze asi polovina se účastnila bojů, zatímco druhá sloužila jako vojenská posádka</a:t>
            </a:r>
          </a:p>
          <a:p>
            <a:pPr marL="540000" lvl="1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mezi 18-20 rokem podstupovali mladíci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efébové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cvičení se zbraní a atletice (cvičili se i v hudbě a literatuře)</a:t>
            </a: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 druhém roce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efébie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skládali mladíci přísahu - po ní sloužili 2 roky ve strážních oddílech</a:t>
            </a:r>
          </a:p>
          <a:p>
            <a:pPr lvl="2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velmi důležitou roli v athénské armádě hrálo loďstvo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tle_of_Marathon_Greek_Double_Envelopm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272808" cy="5723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022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76672"/>
            <a:ext cx="79208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Ostatní městské státy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nejméně informací - předpokládá se, že navzdory některým odlišnostem, kopírovalo uspořádání jiných armád Athénský vzor, kdy jednotlivé části státu (kmeny) odváděli do armády vlastní jednotky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např. v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Megaře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byli občané rozděleni na 5 kmenů, které si určovali vojevůdce, kteří se dělili o vedení s králem, a poskytovali jednotky armádě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Thessalii byl podobným způsobem uspořádán odvod jednotek po založení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thessalského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spolku na konci 7.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– každá územní jednotka musela dodat 40 jezdců a 80 pěších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celkově je organizování vojsk v rámci Řecka možné považovat za velmi uniformní, neboť se předpokládá, že jakákoliv změna v organizaci armády u jednoho státu byla následně napodobena i ostatními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76672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dochází však k některým úpravám taktiky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příkladem můžou být Théby, které pod vedením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Epameinónda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použili v bitvě u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Leukter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(371 př. Kr.) odlišnou formaci falangy a porazili tak Sparťany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změna taktiky se týkala vysunutím levého křídla šikmo dopředu, čímž došlo pohlcení pravého křídla Sparťanů s nejlepšími bojovníky, následný pokus o posílení byl zmařen elitními thébskými jednotkami – to vedlo k celkové porážce </a:t>
            </a:r>
            <a:endParaRPr lang="cs-CZ" sz="2000" dirty="0"/>
          </a:p>
        </p:txBody>
      </p:sp>
      <p:pic>
        <p:nvPicPr>
          <p:cNvPr id="3" name="Obrázek 2" descr="Battle_of_Leuctra,_371_BC_-_Decisive_a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429000"/>
            <a:ext cx="4032448" cy="3081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620688"/>
            <a:ext cx="75608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Makedonie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představuje poslední fázi ve vývoji řeckého válečnictví</a:t>
            </a: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došlo k několika důležitým změnám v taktice a organizaci armády</a:t>
            </a: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1) za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Fillia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II, který provedl celkovou reorganizaci armády, při které, pro dosud špatně vycvičenou armádu, zavedl přísná pravidla pro výcvik a disciplínu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armáda byla seskupena do falangy pravděpodobně thébského vzoru - provedl však některé změny - hloubku falangy ponechal na 8 řadách ovšem místo 3 zástupů zavedl pouze 2 - tato jednotka byla nazývána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dekas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které pravděpodobně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dekadarchos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nebo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dekadarchés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79928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tuto novou falangu nazval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Fillipos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pezetairoi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(„pěšími druhy“)</a:t>
            </a:r>
          </a:p>
          <a:p>
            <a:pPr marL="54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pro další dělení falangy je jen málo informací - pravděpodobně byla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dělana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 12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podle oblastí Makedonie</a:t>
            </a:r>
          </a:p>
          <a:p>
            <a:pPr marL="54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rozdělení na menší jednotky v rámci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je odvozováno podle pozdějších armád diadochů</a:t>
            </a:r>
          </a:p>
          <a:p>
            <a:pPr marL="1080000" lvl="2" indent="-180000">
              <a:buFontTx/>
              <a:buChar char="-"/>
            </a:pP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– dělena na 6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syntagmat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=&gt; 4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tetrarchie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2) za Alexandra Velikého</a:t>
            </a: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prameny o organizaci armády nejsou zcela spolehlivé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hlavním pramenem je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Arriános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který však psal více než 4 století po Alexandrovi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dalšími prameny jsou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Polybios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(2. st. př. Kr.) 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Diodóros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Sicilský (1. st. př. Kr.)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768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armáda rozdělena do 12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asi 1500 mužích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makedonská pěchota se skládala z 9000 pěších druhů a 3000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hypaspistů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hypaspisté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děleni do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chíliarchií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o 1000 mužích, kterým veleli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chíliarchové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1.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chíliarchie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tělesná stráž krále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agéma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makedonská jízda po 1800 mužích byla dělena do 8 jednotek zvaných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kterým veleli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ílarchové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1.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(královská) - počtem mužů větší než ostatní - 300 (běžná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asi 210 mužů)</a:t>
            </a: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bojovala v klínovité formaci vyzbrojena dlouhými kopími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sarísai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dělení nebo formace ostatních jízdních jednotek bylo odlišné - např.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thessalská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jízda o 1800 mužích bojovala v kosočtverečné formaci; řecká jízda o 600 mužích byla asi dělena do 5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bojovala ve čtvercové formaci</a:t>
            </a:r>
          </a:p>
          <a:p>
            <a:pPr marL="540000" lvl="1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později jízda přeorganizována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změněny na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hipparchiai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cedonian_battle_for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7791866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halan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1124744"/>
            <a:ext cx="8078247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1"/>
            <a:ext cx="6912768" cy="556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1"/>
            <a:ext cx="79928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druhý způsob vedení boje - představitelé obou vojsk mezi sebou svedou souboj =&gt; výsledek nemá dopad na ostatní vojáky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bojující je na místo dopraven na voze =&gt; házejí po sobě kamení a oštěpy =&gt; souboj zblízka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vozataj (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héniochos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 s vozem čeká opodál, aby bojujícím pomohl z boje nebo pomohl s pronásledováním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Výzbroj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Zbraně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 zbraní bylo kopí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 pevnině se objevují v MH období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nálezy ze šachtových hrobů v Mykénách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několik typů s různým tvarem a délkou čepele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kopí s hroty s neúplnou tulejí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hroty s dlouhými tulejemi – 0,3-0,6 m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jednodílné hroty</a:t>
            </a:r>
          </a:p>
        </p:txBody>
      </p:sp>
      <p:pic>
        <p:nvPicPr>
          <p:cNvPr id="4" name="Obrázek 3" descr="image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9" y="2492896"/>
            <a:ext cx="340857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 základě tvaru a především délky hrotu se usuzuje na použití =&gt; kopí mohlo sloužit jako bodná zbraň, nebo vrhací zbraň = oštěp</a:t>
            </a:r>
          </a:p>
          <a:p>
            <a:pPr marL="108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u některých kopí byly nalezeny kovové hroty, které byly upevněny na konci ratiště </a:t>
            </a:r>
          </a:p>
        </p:txBody>
      </p:sp>
      <p:pic>
        <p:nvPicPr>
          <p:cNvPr id="4" name="Obrázek 3" descr="spe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300299"/>
            <a:ext cx="4464496" cy="4292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251520" y="2507744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některá kopí byla zdobena = prestižní zbraň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Homér uvádí, že ratiště se vyrábělo z jasanu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0466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dýky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známé kovové zbraně doby bronzové - důvodem je konstrukce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počátku nebyly příliš dlouhé (do 20 cm) - později je však těžké rozlišit mezi krátkým mečem nebo dýkou - meče typu E, F</a:t>
            </a:r>
          </a:p>
          <a:p>
            <a:pPr marL="457200"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ázek 4" descr="14dag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348880"/>
            <a:ext cx="5646481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3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meče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objevují se od 2. pol. 2. tis. př. Kr.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vyvíjejí se z dýk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děleny do několika typů podle konstrukce - Typ A -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Naue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II</a:t>
            </a:r>
          </a:p>
          <a:p>
            <a:pPr marL="108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lze je také rozdělit podle způsobu použití v boji - bodné, sečné</a:t>
            </a:r>
          </a:p>
        </p:txBody>
      </p:sp>
      <p:pic>
        <p:nvPicPr>
          <p:cNvPr id="3" name="Obrázek 2" descr="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836712"/>
            <a:ext cx="2802640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" y="3009474"/>
            <a:ext cx="5148056" cy="2795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2847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7244</TotalTime>
  <Words>2713</Words>
  <Application>Microsoft Office PowerPoint</Application>
  <PresentationFormat>Předvádění na obrazovce (4:3)</PresentationFormat>
  <Paragraphs>285</Paragraphs>
  <Slides>48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623</cp:revision>
  <dcterms:created xsi:type="dcterms:W3CDTF">2012-02-28T16:47:50Z</dcterms:created>
  <dcterms:modified xsi:type="dcterms:W3CDTF">2017-04-12T07:02:56Z</dcterms:modified>
</cp:coreProperties>
</file>