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48" r:id="rId3"/>
    <p:sldId id="274" r:id="rId4"/>
    <p:sldId id="346" r:id="rId5"/>
    <p:sldId id="331" r:id="rId6"/>
    <p:sldId id="275" r:id="rId7"/>
    <p:sldId id="330" r:id="rId8"/>
    <p:sldId id="313" r:id="rId9"/>
    <p:sldId id="353" r:id="rId10"/>
    <p:sldId id="333" r:id="rId11"/>
    <p:sldId id="351" r:id="rId12"/>
    <p:sldId id="332" r:id="rId13"/>
    <p:sldId id="334" r:id="rId14"/>
    <p:sldId id="350" r:id="rId15"/>
    <p:sldId id="314" r:id="rId16"/>
    <p:sldId id="320" r:id="rId17"/>
    <p:sldId id="352" r:id="rId18"/>
    <p:sldId id="315" r:id="rId19"/>
    <p:sldId id="316" r:id="rId20"/>
    <p:sldId id="317" r:id="rId21"/>
    <p:sldId id="321" r:id="rId22"/>
    <p:sldId id="318" r:id="rId23"/>
    <p:sldId id="319" r:id="rId24"/>
    <p:sldId id="329" r:id="rId25"/>
    <p:sldId id="322" r:id="rId26"/>
    <p:sldId id="340" r:id="rId27"/>
    <p:sldId id="344" r:id="rId28"/>
    <p:sldId id="345" r:id="rId29"/>
    <p:sldId id="336" r:id="rId30"/>
    <p:sldId id="335" r:id="rId31"/>
    <p:sldId id="327" r:id="rId32"/>
    <p:sldId id="337" r:id="rId33"/>
    <p:sldId id="338" r:id="rId34"/>
    <p:sldId id="349" r:id="rId35"/>
    <p:sldId id="354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stor.org/stable/147061" TargetMode="External"/><Relationship Id="rId7" Type="http://schemas.openxmlformats.org/officeDocument/2006/relationships/hyperlink" Target="http://www.jstor.org/stable/505288" TargetMode="External"/><Relationship Id="rId2" Type="http://schemas.openxmlformats.org/officeDocument/2006/relationships/hyperlink" Target="http://www.jstor.org/stable/1467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stor.org/stable/147056" TargetMode="External"/><Relationship Id="rId5" Type="http://schemas.openxmlformats.org/officeDocument/2006/relationships/hyperlink" Target="http://www.jstor.org/stable/147347" TargetMode="External"/><Relationship Id="rId4" Type="http://schemas.openxmlformats.org/officeDocument/2006/relationships/hyperlink" Target="http://www.jstor.org/stable/14705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mia.edu/1095193/Aegina-Kolonna_in_the_Middle_Bronze_Age" TargetMode="External"/><Relationship Id="rId2" Type="http://schemas.openxmlformats.org/officeDocument/2006/relationships/hyperlink" Target="http://www.oeai.at/index.php/aegina-320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5373216"/>
            <a:ext cx="7236296" cy="1181993"/>
          </a:xfrm>
          <a:solidFill>
            <a:schemeClr val="bg2">
              <a:lumMod val="90000"/>
              <a:alpha val="83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6000" b="1" dirty="0">
                <a:cs typeface="Arial" pitchFamily="34" charset="0"/>
              </a:rPr>
              <a:t> Architektura </a:t>
            </a:r>
            <a:r>
              <a:rPr lang="cs-CZ" sz="6000" b="1" dirty="0" err="1">
                <a:cs typeface="Arial" pitchFamily="34" charset="0"/>
              </a:rPr>
              <a:t>Egeidy</a:t>
            </a:r>
            <a:r>
              <a:rPr lang="cs-CZ" sz="6000" b="1">
                <a:cs typeface="Arial" pitchFamily="34" charset="0"/>
              </a:rPr>
              <a:t> 6</a:t>
            </a:r>
            <a:endParaRPr lang="cs-CZ" sz="6000" b="1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3968" y="88425"/>
            <a:ext cx="4880080" cy="347787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/>
              <a:t>Dům 98A</a:t>
            </a:r>
          </a:p>
          <a:p>
            <a:pPr marL="180000" indent="-180000" fontAlgn="t">
              <a:buFont typeface="Calibri" panose="020F0502020204030204" pitchFamily="34" charset="0"/>
              <a:buChar char="-"/>
            </a:pPr>
            <a:r>
              <a:rPr lang="cs-CZ" sz="2000" b="1" dirty="0"/>
              <a:t>datován do pozdější fáze MH I -&gt; vybudován na místě dřívějšího Domu 98L</a:t>
            </a:r>
          </a:p>
          <a:p>
            <a:pPr marL="180000" indent="-180000" fontAlgn="t">
              <a:buFont typeface="Calibri" panose="020F0502020204030204" pitchFamily="34" charset="0"/>
              <a:buChar char="-"/>
            </a:pPr>
            <a:endParaRPr lang="cs-CZ" sz="2000" b="1" dirty="0"/>
          </a:p>
          <a:p>
            <a:pPr marL="180000" indent="-180000" fontAlgn="t">
              <a:buFont typeface="Calibri" panose="020F0502020204030204" pitchFamily="34" charset="0"/>
              <a:buChar char="-"/>
            </a:pPr>
            <a:r>
              <a:rPr lang="cs-CZ" sz="2000" b="1" dirty="0"/>
              <a:t>odstraněný během výzkumů (na východě domu tašek) byl součástí většího komplexu zahrnujícího uzavřený dvůr s oblastí pro vaření (místnost 44) a skladištěm (místnost 45)</a:t>
            </a:r>
          </a:p>
          <a:p>
            <a:pPr marL="540000" indent="-180000" fontAlgn="t">
              <a:buFont typeface="Calibri" panose="020F0502020204030204" pitchFamily="34" charset="0"/>
              <a:buChar char="-"/>
            </a:pPr>
            <a:r>
              <a:rPr lang="cs-CZ" sz="2000" b="1" dirty="0"/>
              <a:t>apsida na severozápadě, 2 (možná 3) místnosti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7" y="88426"/>
            <a:ext cx="3962414" cy="342611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3968" y="3566300"/>
            <a:ext cx="8914502" cy="255454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540000" lvl="1" indent="-180000" fontAlgn="t">
              <a:buFontTx/>
              <a:buChar char="-"/>
            </a:pPr>
            <a:r>
              <a:rPr lang="cs-CZ" sz="2000" b="1" dirty="0"/>
              <a:t>doloženo několik stavebních fází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místnost 2 - odkrytá podlaha pod úrovní zdí – možná sklep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místnost 44 – ohniště a do země zapuštěný </a:t>
            </a:r>
            <a:r>
              <a:rPr lang="cs-CZ" sz="2000" b="1" i="1" dirty="0"/>
              <a:t>pithos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Místnost 45 –  </a:t>
            </a:r>
            <a:r>
              <a:rPr lang="cs-CZ" sz="2000" b="1" i="1" dirty="0" err="1"/>
              <a:t>brick</a:t>
            </a:r>
            <a:r>
              <a:rPr lang="cs-CZ" sz="2000" b="1" i="1" dirty="0"/>
              <a:t> </a:t>
            </a:r>
            <a:r>
              <a:rPr lang="cs-CZ" sz="2000" b="1" i="1" dirty="0" err="1"/>
              <a:t>storage</a:t>
            </a:r>
            <a:r>
              <a:rPr lang="cs-CZ" sz="2000" b="1" i="1" dirty="0"/>
              <a:t> bin</a:t>
            </a:r>
            <a:r>
              <a:rPr lang="cs-CZ" sz="2000" b="1" dirty="0"/>
              <a:t>, dvě do země zapuštěné </a:t>
            </a:r>
            <a:r>
              <a:rPr lang="cs-CZ" sz="2000" b="1" i="1" dirty="0"/>
              <a:t>pithoi</a:t>
            </a:r>
            <a:r>
              <a:rPr lang="cs-CZ" sz="2000" b="1" dirty="0"/>
              <a:t> a menší </a:t>
            </a:r>
            <a:r>
              <a:rPr lang="cs-CZ" sz="2000" b="1" i="1" dirty="0"/>
              <a:t>pithoi</a:t>
            </a:r>
          </a:p>
          <a:p>
            <a:pPr marL="540000" lvl="1" indent="-180000" fontAlgn="t">
              <a:buFontTx/>
              <a:buChar char="-"/>
            </a:pPr>
            <a:endParaRPr lang="cs-CZ" sz="2000" b="1" dirty="0"/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dům i sklad byl zničen ohněm v MH II – dochovány pozůstatky jílu ze střechy a sušených cihel – obojí ohněm vypáleno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u skladu dochovány obtisky dřevěných zárubní</a:t>
            </a:r>
          </a:p>
        </p:txBody>
      </p:sp>
    </p:spTree>
    <p:extLst>
      <p:ext uri="{BB962C8B-B14F-4D97-AF65-F5344CB8AC3E}">
        <p14:creationId xmlns:p14="http://schemas.microsoft.com/office/powerpoint/2010/main" val="3699531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5184576" cy="32744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501008"/>
            <a:ext cx="484224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9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" y="548680"/>
            <a:ext cx="893422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98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55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4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1883"/>
            <a:ext cx="8928992" cy="347787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některé domy dosahovaly velkých rozměrů – Dům M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postaven na místě staršího domu D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Datován do MH II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5,5 x 10,5 m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dělen do několika místností, ukončen apsidou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sokl z kamenů dochován do výšky max. 0,8 m – šířka 0,35-0,5 m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vybudován z velkých plochých kamenů v prvních 6 řadách, následovaly menší kameny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budova byla stavěna v několika etapách -&gt; dům byl 4x zničen požárem -&gt; nalezeny 4 úrovně podlahy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kolem domu ulice - na severu možná dvůr –&gt; nalezena zeď paralelní k domu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3" y="3842550"/>
            <a:ext cx="4900895" cy="29290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195" y="3842550"/>
            <a:ext cx="3666543" cy="29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47404"/>
            <a:ext cx="3672408" cy="378565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/>
              <a:t>Kolonna - Aigina </a:t>
            </a:r>
            <a:r>
              <a:rPr lang="cs-CZ" sz="1600" baseline="-70000" dirty="0"/>
              <a:t>(37.750111, 23.423607)</a:t>
            </a:r>
          </a:p>
          <a:p>
            <a:pPr fontAlgn="t"/>
            <a:endParaRPr lang="cs-CZ" sz="8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 MH období jsou řazeny fáze VII-X 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VII-VIII – rané MH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IX – střední MH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X – konec MH a začátek LH</a:t>
            </a:r>
          </a:p>
          <a:p>
            <a:pPr marL="637200" lvl="1" indent="-180000" fontAlgn="t">
              <a:buFontTx/>
              <a:buChar char="-"/>
            </a:pPr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mezi přechodem z EH do MH není zaznamenán žádný ostrý přechod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dochází k dalším stavebním úpravám nebo přestavbám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47404"/>
            <a:ext cx="4481081" cy="377816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7504" y="3933056"/>
            <a:ext cx="8934759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mezi hlavní patří postupná přestavba a zesílení hradeb, která se skládá z vnější hradby (z EH III) a hlavní zdi s bastiony – obojí postaveno z neopracovaných kamenů</a:t>
            </a:r>
          </a:p>
          <a:p>
            <a:pPr marL="925200" lvl="2" indent="-180000" fontAlgn="t">
              <a:buFontTx/>
              <a:buChar char="-"/>
            </a:pPr>
            <a:r>
              <a:rPr lang="cs-CZ" sz="2000" b="1" dirty="0"/>
              <a:t>součástí vylepšení hradeb bylo vybudování skrytých stezek/cest a ostře zahnutých vchodů (</a:t>
            </a:r>
            <a:r>
              <a:rPr lang="cs-CZ" sz="2000" b="1" i="1" dirty="0"/>
              <a:t>dog-leg </a:t>
            </a:r>
            <a:r>
              <a:rPr lang="cs-CZ" sz="2000" b="1" i="1" dirty="0" err="1"/>
              <a:t>gateways</a:t>
            </a:r>
            <a:r>
              <a:rPr lang="cs-CZ" sz="2000" b="1" dirty="0"/>
              <a:t>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bastiony/věžemi byly chráněny oba hlavní vchody – tento systém byl po celou dobu vylepšován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tomto přechodném období také mizí výstavba apsidových domů</a:t>
            </a:r>
          </a:p>
        </p:txBody>
      </p:sp>
    </p:spTree>
    <p:extLst>
      <p:ext uri="{BB962C8B-B14F-4D97-AF65-F5344CB8AC3E}">
        <p14:creationId xmlns:p14="http://schemas.microsoft.com/office/powerpoint/2010/main" val="389973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6632"/>
            <a:ext cx="891220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41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47404"/>
            <a:ext cx="8856984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z MH I bylo nalezeno několik domů podél cesty probíhající Vnitřním městem od severovýchodu k jihozápadu 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celý komplex na sebe přiléhajících domů je rozdělen na dvě části </a:t>
            </a:r>
            <a:r>
              <a:rPr lang="cs-CZ" sz="2000" b="1" dirty="0" err="1"/>
              <a:t>severo</a:t>
            </a:r>
            <a:r>
              <a:rPr lang="cs-CZ" sz="2000" b="1" dirty="0"/>
              <a:t>-jižní ulicí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domy 4-9 tvoří </a:t>
            </a:r>
            <a:r>
              <a:rPr lang="cs-CZ" sz="2000" b="1" dirty="0" err="1"/>
              <a:t>insulu</a:t>
            </a:r>
            <a:endParaRPr lang="cs-CZ" sz="2000" b="1" dirty="0"/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místnosti 1, 2,  11 a 12 byly součástí větší budovy - </a:t>
            </a:r>
            <a:r>
              <a:rPr lang="cs-CZ" sz="2000" b="1" dirty="0" err="1"/>
              <a:t>Large</a:t>
            </a:r>
            <a:r>
              <a:rPr lang="cs-CZ" sz="2000" b="1" dirty="0"/>
              <a:t> </a:t>
            </a:r>
            <a:r>
              <a:rPr lang="cs-CZ" sz="2000" b="1" dirty="0" err="1"/>
              <a:t>Building</a:t>
            </a:r>
            <a:r>
              <a:rPr lang="cs-CZ" sz="2000" b="1" dirty="0"/>
              <a:t> </a:t>
            </a:r>
            <a:r>
              <a:rPr lang="cs-CZ" sz="2000" b="1" dirty="0" err="1"/>
              <a:t>Complex</a:t>
            </a:r>
            <a:endParaRPr lang="cs-CZ" sz="2000" b="1" dirty="0"/>
          </a:p>
          <a:p>
            <a:pPr marL="1080000" lvl="1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dochované domy byly oproti těm z EH III větší s více místnostmi </a:t>
            </a:r>
          </a:p>
        </p:txBody>
      </p:sp>
    </p:spTree>
    <p:extLst>
      <p:ext uri="{BB962C8B-B14F-4D97-AF65-F5344CB8AC3E}">
        <p14:creationId xmlns:p14="http://schemas.microsoft.com/office/powerpoint/2010/main" val="251682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68468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do rané fáze MH také spadá nález počátku velkého domovního komplexu – </a:t>
            </a:r>
            <a:r>
              <a:rPr lang="cs-CZ" sz="2000" b="1" dirty="0" err="1"/>
              <a:t>Large</a:t>
            </a:r>
            <a:r>
              <a:rPr lang="cs-CZ" sz="2000" b="1" dirty="0"/>
              <a:t> Building </a:t>
            </a:r>
            <a:r>
              <a:rPr lang="cs-CZ" sz="2000" b="1" dirty="0" err="1"/>
              <a:t>Complex</a:t>
            </a:r>
            <a:r>
              <a:rPr lang="cs-CZ" sz="2000" b="1" dirty="0"/>
              <a:t> (Kolonna VIII)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3 hlavní stavební fáze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celková plocha domu není známa – odhadovaná plocha 230 – 680 m</a:t>
            </a:r>
            <a:r>
              <a:rPr lang="cs-CZ" sz="2000" b="1" baseline="10000" dirty="0"/>
              <a:t>2</a:t>
            </a:r>
            <a:r>
              <a:rPr lang="cs-CZ" sz="2000" b="1" dirty="0"/>
              <a:t> (necelých 30 m v S-J ose) -&gt; 4 až 10 větší než průměrně velké domy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komplex se nacházel v centru vnitřního města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357" y="2132856"/>
            <a:ext cx="4720616" cy="388843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7504" y="2056993"/>
            <a:ext cx="4032448" cy="470898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v první fázi byly ke stavbě použity velké neopracované kameny –&gt; indikace druhého podlaží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ve druhé fázi došlo k vyvýšení podlah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ve třetí byly vystavěny nové zdi z malých kamenů, které přiléhaly k vnitřní fasádě starších zdí</a:t>
            </a:r>
          </a:p>
          <a:p>
            <a:pPr marL="288000" lvl="1" fontAlgn="t"/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průběhu MH prodělal několik dalších menších přestaveb – ve fázi Kolonna IX došlo k jeho rozšíření</a:t>
            </a:r>
          </a:p>
        </p:txBody>
      </p:sp>
    </p:spTree>
    <p:extLst>
      <p:ext uri="{BB962C8B-B14F-4D97-AF65-F5344CB8AC3E}">
        <p14:creationId xmlns:p14="http://schemas.microsoft.com/office/powerpoint/2010/main" val="3055791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7504" y="116632"/>
            <a:ext cx="8928992" cy="163121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ve fázi Kolonna IX došlo také k rozšíření celého sídliště směrem na východ – opět obehnáno hradbami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uvnitř rozšíření bylo ke hradbám přistavěno několik místností, jejichž funkce není zcela známa – některé však patrně sloužily jako dílny -&gt; nález hrnčířské vypalovací pece uvnitř jedné z místností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1846514"/>
            <a:ext cx="6120680" cy="49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260648"/>
            <a:ext cx="8712968" cy="81560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/>
              <a:t>Pevninské Řecko</a:t>
            </a:r>
            <a:endParaRPr lang="cs-CZ" sz="2000" b="1" dirty="0"/>
          </a:p>
          <a:p>
            <a:endParaRPr lang="cs-CZ" sz="1100" b="1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2013"/>
              </p:ext>
            </p:extLst>
          </p:nvPr>
        </p:nvGraphicFramePr>
        <p:xfrm>
          <a:off x="179512" y="1268760"/>
          <a:ext cx="8712967" cy="5112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9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5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8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Early Bronze Age or Early Helladic period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EH I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3100+ - 2650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EH II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2650 - 2500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Later EH II / Lefkandi 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2500 - 2200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EH III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2250 - 2100/2050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Middle Bronze Age or Middle Helladic period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MH 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2100/2050 - 1900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MH II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1900 - 1800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MH III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1800 - 1700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83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Late Bronze Age or Late Helladic period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LH 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1700/1675 - 1635/1600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 H IIA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1635/1600 - 1480/1470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 H IIA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1480/1470 - 1420/1410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LH IIIA1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1420/1410 - 1390/1370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LH IIIA2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1390/1370 - 1330/1315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LH IIIB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1330/1315 - 1200/1190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1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LH IIIC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1200/1190  - 1075/1050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280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14312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4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14312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4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47404"/>
            <a:ext cx="8928992" cy="335476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Malthi</a:t>
            </a:r>
            <a:r>
              <a:rPr lang="cs-CZ" sz="2400" b="1" dirty="0"/>
              <a:t> (-</a:t>
            </a:r>
            <a:r>
              <a:rPr lang="cs-CZ" sz="2400" b="1" dirty="0" err="1"/>
              <a:t>Dorion</a:t>
            </a:r>
            <a:r>
              <a:rPr lang="cs-CZ" sz="2400" b="1" dirty="0"/>
              <a:t>) v </a:t>
            </a:r>
            <a:r>
              <a:rPr lang="cs-CZ" sz="2400" b="1" dirty="0" err="1"/>
              <a:t>Messenii</a:t>
            </a:r>
            <a:r>
              <a:rPr lang="cs-CZ" sz="2400" b="1" dirty="0"/>
              <a:t> </a:t>
            </a:r>
            <a:r>
              <a:rPr lang="cs-CZ" sz="1400" dirty="0"/>
              <a:t>(37.266961, 21.882469)</a:t>
            </a:r>
          </a:p>
          <a:p>
            <a:pPr fontAlgn="t"/>
            <a:endParaRPr lang="cs-CZ" sz="8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akropolis obehnaná hradbami – vykopáno (přestávkami) mezi léty 1927-1934 - s dolním městem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osídlení od MH do LH období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rozměry sídliště - 140 x 80 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vnitřní prostor byl </a:t>
            </a:r>
            <a:r>
              <a:rPr lang="cs-CZ" sz="2000" b="1" dirty="0" err="1"/>
              <a:t>Valminem</a:t>
            </a:r>
            <a:r>
              <a:rPr lang="cs-CZ" sz="2000" b="1" dirty="0"/>
              <a:t> rozdělen do tří oddělených částí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centrální část – monumentálnější architektura; na severu dílny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části, které přiléhají k fortifikaci – systémy místností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některé obytné, další skladiště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nezastavěné části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294" y="3149749"/>
            <a:ext cx="5328592" cy="35853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96601"/>
            <a:ext cx="32956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91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47404"/>
            <a:ext cx="8928992" cy="224676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0800" indent="-180000" fontAlgn="t">
              <a:buFontTx/>
              <a:buChar char="-"/>
            </a:pPr>
            <a:r>
              <a:rPr lang="cs-CZ" sz="2000" b="1" dirty="0"/>
              <a:t>hradba je 420 m dlouhá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datace výstavby není zcela jistá – od MH do LH III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síla mezi 1,6 – 3,55 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středně velké kameny byly použity pro vnější fasádu, menší pak na vnitřní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5-6 jednoduchých průchodů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někdy chráněny věžím podobným strukturám – nebyly pravděpodobně v používání ve stejnou dobu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35560"/>
            <a:ext cx="3810000" cy="25431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45" y="2529797"/>
            <a:ext cx="5039365" cy="37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12968" cy="65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6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47404"/>
            <a:ext cx="8928992" cy="273921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Asiné</a:t>
            </a:r>
            <a:r>
              <a:rPr lang="cs-CZ" sz="2400" b="1" dirty="0"/>
              <a:t> </a:t>
            </a:r>
            <a:r>
              <a:rPr lang="cs-CZ" sz="1400" dirty="0"/>
              <a:t>(37.528018, 22.873474)</a:t>
            </a:r>
          </a:p>
          <a:p>
            <a:pPr fontAlgn="t"/>
            <a:endParaRPr lang="cs-CZ" sz="8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rozloha asi 2ha – populace odhadována na 380-500 lidí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skládá se ze dvou částí – dolní město a akropole – během MH bylo osídlení soustředěno nejdříve ve spodní části nazývané </a:t>
            </a:r>
            <a:r>
              <a:rPr lang="cs-CZ" sz="2000" b="1" dirty="0" err="1"/>
              <a:t>Kastraki</a:t>
            </a:r>
            <a:r>
              <a:rPr lang="cs-CZ" sz="2000" b="1" dirty="0"/>
              <a:t>, zde byly domy vystavěny na sérii teras; později se osídlení rozšiřuje na úpatí kopce </a:t>
            </a:r>
            <a:r>
              <a:rPr lang="cs-CZ" sz="2000" b="1" dirty="0" err="1"/>
              <a:t>Barbouna</a:t>
            </a: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doloženy pozůstatky několika domů</a:t>
            </a:r>
          </a:p>
          <a:p>
            <a:pPr marL="637200" lvl="1" indent="-180000" fontAlgn="t">
              <a:buFontTx/>
              <a:buChar char="-"/>
            </a:pPr>
            <a:r>
              <a:rPr lang="cs-CZ" sz="2000" b="1" dirty="0"/>
              <a:t>všechny domy jsou volně stojící, někdy odděleny uličkou</a:t>
            </a:r>
          </a:p>
          <a:p>
            <a:pPr marL="637200" lvl="1" indent="-180000" fontAlgn="t">
              <a:buFontTx/>
              <a:buChar char="-"/>
            </a:pPr>
            <a:r>
              <a:rPr lang="cs-CZ" sz="2000" b="1" dirty="0"/>
              <a:t>v uspořádání není doložena žádná centralizovaná nebo uniformní výstavba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4" y="2981880"/>
            <a:ext cx="4933686" cy="36344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981880"/>
            <a:ext cx="3880230" cy="3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98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532" y="3645024"/>
            <a:ext cx="5057526" cy="31123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27298"/>
            <a:ext cx="4643797" cy="34828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548680"/>
            <a:ext cx="3820870" cy="56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28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68" y="476672"/>
            <a:ext cx="882066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5" y="764704"/>
            <a:ext cx="891595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09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708724" cy="65973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867" y="116632"/>
            <a:ext cx="399968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5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88640"/>
            <a:ext cx="8640960" cy="523220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/>
              <a:t>MH - střední doba helladská</a:t>
            </a:r>
          </a:p>
          <a:p>
            <a:pPr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středně helladská kultura se týká hlavně Peloponnesu a středního Řecka; součástí jsou i ostrovy Aigina a Kythera - materiál z tohoto období je nalézán i na severních kykladských ostrovech a severním Řecku (na severu je však materiál z MH zastoupen jen velmi málo)</a:t>
            </a:r>
          </a:p>
          <a:p>
            <a:pPr fontAlgn="t"/>
            <a:endParaRPr lang="cs-CZ" sz="2000" b="1" dirty="0"/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z archeologických dat vyplývá, že po velkou část MH byla velká část vnitrozemí velmi řídce osídlena -&gt; mění se distribuce sídlišť v krajině, jejich hierarchie a vnitřní členění</a:t>
            </a:r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nalezeno velmi málo dokladů o obchodu a výrobní produkci</a:t>
            </a:r>
          </a:p>
          <a:p>
            <a:pPr marL="540000" lvl="2" indent="-180000" fontAlgn="t">
              <a:buFontTx/>
              <a:buChar char="-"/>
            </a:pPr>
            <a:endParaRPr lang="cs-CZ" sz="2000" b="1" dirty="0"/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sídliště se v této době shlukují na a kolem míst, která se později stanou hlavními mykénskými středisky</a:t>
            </a:r>
          </a:p>
          <a:p>
            <a:pPr marL="540000" lvl="2" indent="-180000" fontAlgn="t">
              <a:buFontTx/>
              <a:buChar char="-"/>
            </a:pPr>
            <a:endParaRPr lang="cs-CZ" sz="2000" b="1" dirty="0"/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jen velmi málo sídlišť bylo systematicky prozkoumáno -&gt; mezi nejznámější patří Lerna, </a:t>
            </a:r>
            <a:r>
              <a:rPr lang="cs-CZ" sz="2000" b="1" dirty="0" err="1"/>
              <a:t>Kolonna</a:t>
            </a:r>
            <a:r>
              <a:rPr lang="cs-CZ" sz="2000" b="1" dirty="0"/>
              <a:t> na </a:t>
            </a:r>
            <a:r>
              <a:rPr lang="cs-CZ" sz="2000" b="1" dirty="0" err="1"/>
              <a:t>Aigině</a:t>
            </a:r>
            <a:r>
              <a:rPr lang="cs-CZ" sz="2000" b="1" dirty="0"/>
              <a:t>, </a:t>
            </a:r>
            <a:r>
              <a:rPr lang="cs-CZ" sz="2000" b="1" dirty="0" err="1"/>
              <a:t>Pefkakia</a:t>
            </a:r>
            <a:r>
              <a:rPr lang="cs-CZ" sz="2000" b="1" dirty="0"/>
              <a:t> v Thessalii, </a:t>
            </a:r>
            <a:r>
              <a:rPr lang="cs-CZ" sz="2000" b="1" dirty="0" err="1"/>
              <a:t>Asine</a:t>
            </a:r>
            <a:r>
              <a:rPr lang="cs-CZ" sz="2000" b="1" dirty="0"/>
              <a:t>, </a:t>
            </a:r>
            <a:r>
              <a:rPr lang="cs-CZ" sz="2000" b="1" dirty="0" err="1"/>
              <a:t>Eutresis</a:t>
            </a:r>
            <a:endParaRPr lang="cs-CZ" sz="20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47404"/>
            <a:ext cx="8928992" cy="224676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nejranější fáze výstavby - EH III-MH I není dobře doložena - většina domů je buď špatně dochována, nebo zdokumentována - nejlépe dochovaným domem je  dům T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pravoúhlý o dvou místnostech – větší z nich rozdělena do dvou částí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dům je střední velikosti – asi 50 m</a:t>
            </a:r>
            <a:r>
              <a:rPr lang="cs-CZ" sz="2000" b="1" baseline="4000" dirty="0"/>
              <a:t>2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konstrukce - stěny ze sušených cihel na kamenné podezdívce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z vnější strany malý dvůr nebo veranda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394173"/>
            <a:ext cx="4608512" cy="43952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7504" y="2394173"/>
            <a:ext cx="4320480" cy="224676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se zbytkem sídliště propojen skrze štěrkovou cestu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vnitřek budovy zahrnuje prostory pro přípravu jídla - místnost VIIB, pro skladování - místnost VIB (a snad VII), jednoduchou manufakturu – místnost VIA</a:t>
            </a:r>
          </a:p>
        </p:txBody>
      </p:sp>
    </p:spTree>
    <p:extLst>
      <p:ext uri="{BB962C8B-B14F-4D97-AF65-F5344CB8AC3E}">
        <p14:creationId xmlns:p14="http://schemas.microsoft.com/office/powerpoint/2010/main" val="2032917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5024"/>
            <a:ext cx="8928992" cy="132343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mnohem lépe jsou dochovány domy z MH III – LH I období z </a:t>
            </a:r>
            <a:r>
              <a:rPr lang="cs-CZ" sz="2000" b="1" dirty="0" err="1"/>
              <a:t>Kastraki</a:t>
            </a: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domy jsou oproti předchozím větší a složitější – ranější domy se většinou sestávají ze 2 nebo 3 místností -&gt; u domu B: asi 13 (+ 2. patro); D: 11; E: 5; C: ?</a:t>
            </a:r>
          </a:p>
          <a:p>
            <a:pPr marL="637200" lvl="1" indent="-180000" fontAlgn="t">
              <a:buFontTx/>
              <a:buChar char="-"/>
            </a:pPr>
            <a:r>
              <a:rPr lang="cs-CZ" sz="2000" b="1" dirty="0"/>
              <a:t>u některých se předpokládá 2. patro -&gt; dům B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494834"/>
            <a:ext cx="5400600" cy="18593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16861" y="1438463"/>
            <a:ext cx="3519035" cy="501675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zvláště domy západně od uličky mají pravidelnější plán – domy D a 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pravoúhlé a symetrické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přesně vymezené hranice</a:t>
            </a:r>
          </a:p>
          <a:p>
            <a:pPr marL="637200" lvl="1" indent="-180000" fontAlgn="t">
              <a:buFontTx/>
              <a:buChar char="-"/>
            </a:pPr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dům B na východě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nepravidelný tvar -&gt; místnosti nepravidelné šířky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lehce zakřivenou vnější zeď</a:t>
            </a:r>
          </a:p>
          <a:p>
            <a:pPr marL="637200" lvl="1" indent="-180000" fontAlgn="t">
              <a:buFontTx/>
              <a:buChar char="-"/>
            </a:pPr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domy vykazují některé jednotné prvky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stojí podél ulice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stejná orientace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410528"/>
            <a:ext cx="4536504" cy="32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163121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starší domy vykazují tvar podobný </a:t>
            </a:r>
            <a:r>
              <a:rPr lang="cs-CZ" sz="2000" b="1" dirty="0" err="1"/>
              <a:t>megaru</a:t>
            </a:r>
            <a:r>
              <a:rPr lang="cs-CZ" sz="2000" b="1" dirty="0"/>
              <a:t> – u nových se znaky </a:t>
            </a:r>
            <a:r>
              <a:rPr lang="cs-CZ" sz="2000" b="1" dirty="0" err="1"/>
              <a:t>megara</a:t>
            </a:r>
            <a:r>
              <a:rPr lang="cs-CZ" sz="2000" b="1" dirty="0"/>
              <a:t> objevují uvnitř systému místností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dřívější teorie poukazovaly na možné dělení prostoru na soukromý a veřejný nebo podle pohlaví -&gt; dnes - několik obytných jednotek pro různé rodiny</a:t>
            </a:r>
          </a:p>
          <a:p>
            <a:pPr marL="925200" lvl="2" indent="-180000" fontAlgn="t">
              <a:buFontTx/>
              <a:buChar char="-"/>
            </a:pPr>
            <a:r>
              <a:rPr lang="cs-CZ" sz="2000" b="1" dirty="0"/>
              <a:t>domy mají několik vchodů a více něž jednu část pro vaření a skladování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844824"/>
            <a:ext cx="5472608" cy="48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05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622" y="116632"/>
            <a:ext cx="5276865" cy="35283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84984"/>
            <a:ext cx="5328591" cy="34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35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89625"/>
            <a:ext cx="8784976" cy="667875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2400" b="1" dirty="0"/>
              <a:t>Bibliografie:</a:t>
            </a:r>
          </a:p>
          <a:p>
            <a:pPr fontAlgn="t"/>
            <a:endParaRPr lang="cs-CZ" sz="1000" b="1" dirty="0"/>
          </a:p>
          <a:p>
            <a:pPr fontAlgn="t"/>
            <a:r>
              <a:rPr lang="cs-CZ" sz="1600" b="1" dirty="0"/>
              <a:t>Poznámka: obecná literatura tu není uvedena = najdete ji v předchozích prezentacích</a:t>
            </a:r>
          </a:p>
          <a:p>
            <a:pPr fontAlgn="t"/>
            <a:endParaRPr lang="cs-CZ" sz="1000" b="1" dirty="0"/>
          </a:p>
          <a:p>
            <a:pPr fontAlgn="t">
              <a:spcAft>
                <a:spcPts val="1200"/>
              </a:spcAft>
            </a:pPr>
            <a:r>
              <a:rPr lang="cs-CZ" sz="2000" b="1" dirty="0"/>
              <a:t>Lerna:</a:t>
            </a:r>
            <a:endParaRPr lang="cs-CZ" sz="800" b="1" dirty="0"/>
          </a:p>
          <a:p>
            <a:pPr fontAlgn="t">
              <a:spcAft>
                <a:spcPts val="12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1954. </a:t>
            </a:r>
            <a:r>
              <a:rPr lang="cs-CZ" sz="1400" dirty="0" err="1"/>
              <a:t>Excavations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Lerna, 1952-1953. </a:t>
            </a:r>
            <a:r>
              <a:rPr lang="cs-CZ" sz="1400" dirty="0" err="1"/>
              <a:t>Hesperia</a:t>
            </a:r>
            <a:r>
              <a:rPr lang="cs-CZ" sz="1400" dirty="0"/>
              <a:t> Vol. 23, No. 1, s. 3-30. (online: </a:t>
            </a:r>
            <a:r>
              <a:rPr lang="cs-CZ" sz="1400" dirty="0">
                <a:hlinkClick r:id="rId2"/>
              </a:rPr>
              <a:t>http://www.jstor.org/stable/146722</a:t>
            </a:r>
            <a:r>
              <a:rPr lang="cs-CZ" sz="1400" dirty="0"/>
              <a:t> )</a:t>
            </a:r>
          </a:p>
          <a:p>
            <a:pPr fontAlgn="t">
              <a:spcAft>
                <a:spcPts val="12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1955. </a:t>
            </a:r>
            <a:r>
              <a:rPr lang="cs-CZ" sz="1400" dirty="0" err="1"/>
              <a:t>Excavations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Lerna, 1954. </a:t>
            </a:r>
            <a:r>
              <a:rPr lang="cs-CZ" sz="1400" dirty="0" err="1"/>
              <a:t>Hesperia</a:t>
            </a:r>
            <a:r>
              <a:rPr lang="cs-CZ" sz="1400" dirty="0"/>
              <a:t> Vol. 24, No. 1, s. 25-49. (online: </a:t>
            </a:r>
            <a:r>
              <a:rPr lang="cs-CZ" sz="1400" dirty="0">
                <a:hlinkClick r:id="rId3"/>
              </a:rPr>
              <a:t>http://www.jstor.org/stable/147061</a:t>
            </a:r>
            <a:r>
              <a:rPr lang="cs-CZ" sz="1400" dirty="0"/>
              <a:t> )</a:t>
            </a:r>
          </a:p>
          <a:p>
            <a:pPr fontAlgn="t">
              <a:spcAft>
                <a:spcPts val="12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1956. </a:t>
            </a:r>
            <a:r>
              <a:rPr lang="cs-CZ" sz="1400" dirty="0" err="1"/>
              <a:t>Excavations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Lerna, 1955. </a:t>
            </a:r>
            <a:r>
              <a:rPr lang="cs-CZ" sz="1400" dirty="0" err="1"/>
              <a:t>Hesperia</a:t>
            </a:r>
            <a:r>
              <a:rPr lang="cs-CZ" sz="1400" dirty="0"/>
              <a:t> Vol. 25, No. 2, s. 147-173. (online: </a:t>
            </a:r>
            <a:r>
              <a:rPr lang="cs-CZ" sz="1400" dirty="0">
                <a:hlinkClick r:id="rId4"/>
              </a:rPr>
              <a:t>http://www.jstor.org/stable/147051</a:t>
            </a:r>
            <a:r>
              <a:rPr lang="cs-CZ" sz="1400" dirty="0"/>
              <a:t> )</a:t>
            </a:r>
          </a:p>
          <a:p>
            <a:pPr fontAlgn="t">
              <a:spcAft>
                <a:spcPts val="12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1957. </a:t>
            </a:r>
            <a:r>
              <a:rPr lang="cs-CZ" sz="1400" dirty="0" err="1"/>
              <a:t>Excavations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Lerna, 1956. </a:t>
            </a:r>
            <a:r>
              <a:rPr lang="cs-CZ" sz="1400" dirty="0" err="1"/>
              <a:t>Hesperia</a:t>
            </a:r>
            <a:r>
              <a:rPr lang="cs-CZ" sz="1400" dirty="0"/>
              <a:t> Vol. 26, No. 2, s. 142-162. (online: </a:t>
            </a:r>
            <a:r>
              <a:rPr lang="cs-CZ" sz="1400" dirty="0">
                <a:hlinkClick r:id="rId5"/>
              </a:rPr>
              <a:t>http://www.jstor.org/stable/147347</a:t>
            </a:r>
            <a:r>
              <a:rPr lang="cs-CZ" sz="1400" dirty="0"/>
              <a:t> )</a:t>
            </a:r>
          </a:p>
          <a:p>
            <a:pPr fontAlgn="t">
              <a:spcAft>
                <a:spcPts val="12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1958. </a:t>
            </a:r>
            <a:r>
              <a:rPr lang="cs-CZ" sz="1400" dirty="0" err="1"/>
              <a:t>Excavations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Lerna, 1957. </a:t>
            </a:r>
            <a:r>
              <a:rPr lang="cs-CZ" sz="1400" dirty="0" err="1"/>
              <a:t>Hesperia</a:t>
            </a:r>
            <a:r>
              <a:rPr lang="cs-CZ" sz="1400" dirty="0"/>
              <a:t> Vol. 27, No. 2, s. 125-144. (online: </a:t>
            </a:r>
            <a:r>
              <a:rPr lang="cs-CZ" sz="1400" dirty="0">
                <a:hlinkClick r:id="rId6"/>
              </a:rPr>
              <a:t>http://www.jstor.org/stable/147056</a:t>
            </a:r>
            <a:r>
              <a:rPr lang="cs-CZ" sz="1400" dirty="0"/>
              <a:t> )</a:t>
            </a:r>
          </a:p>
          <a:p>
            <a:pPr fontAlgn="t">
              <a:spcAft>
                <a:spcPts val="1200"/>
              </a:spcAft>
            </a:pPr>
            <a:endParaRPr lang="cs-CZ" sz="1400" dirty="0"/>
          </a:p>
          <a:p>
            <a:pPr fontAlgn="t">
              <a:spcAft>
                <a:spcPts val="1200"/>
              </a:spcAft>
            </a:pPr>
            <a:r>
              <a:rPr lang="cs-CZ" sz="2000" b="1" dirty="0" err="1"/>
              <a:t>Asiné</a:t>
            </a:r>
            <a:r>
              <a:rPr lang="cs-CZ" sz="2000" b="1" dirty="0"/>
              <a:t>:</a:t>
            </a:r>
            <a:endParaRPr lang="cs-CZ" sz="1400" b="1" dirty="0"/>
          </a:p>
          <a:p>
            <a:pPr fontAlgn="t">
              <a:spcAft>
                <a:spcPts val="1200"/>
              </a:spcAft>
            </a:pPr>
            <a:r>
              <a:rPr lang="en-US" sz="1400" dirty="0"/>
              <a:t>Pullen, D. J. 1987. </a:t>
            </a:r>
            <a:r>
              <a:rPr lang="en-US" sz="1400" i="1" dirty="0" err="1"/>
              <a:t>Asine</a:t>
            </a:r>
            <a:r>
              <a:rPr lang="en-US" sz="1400" i="1" dirty="0"/>
              <a:t>, </a:t>
            </a:r>
            <a:r>
              <a:rPr lang="en-US" sz="1400" i="1" dirty="0" err="1"/>
              <a:t>Berbati</a:t>
            </a:r>
            <a:r>
              <a:rPr lang="en-US" sz="1400" i="1" dirty="0"/>
              <a:t>, and the Chronology of Early Bronze Age Greece</a:t>
            </a:r>
            <a:r>
              <a:rPr lang="en-US" sz="1400" dirty="0"/>
              <a:t>. AJA 91;4,s. 533-544</a:t>
            </a:r>
            <a:r>
              <a:rPr lang="cs-CZ" sz="1400" dirty="0"/>
              <a:t> (online: </a:t>
            </a:r>
            <a:r>
              <a:rPr lang="cs-CZ" sz="1400" dirty="0">
                <a:hlinkClick r:id="rId7"/>
              </a:rPr>
              <a:t>http://www.jstor.org/stable/505288</a:t>
            </a:r>
            <a:r>
              <a:rPr lang="cs-CZ" sz="1400" dirty="0"/>
              <a:t> )</a:t>
            </a:r>
          </a:p>
          <a:p>
            <a:pPr fontAlgn="t">
              <a:spcAft>
                <a:spcPts val="1200"/>
              </a:spcAft>
            </a:pPr>
            <a:r>
              <a:rPr lang="cs-CZ" sz="1400" dirty="0" err="1"/>
              <a:t>Voutsaki</a:t>
            </a:r>
            <a:r>
              <a:rPr lang="cs-CZ" sz="1400" dirty="0"/>
              <a:t>, S. 2010.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Domestic</a:t>
            </a:r>
            <a:r>
              <a:rPr lang="cs-CZ" sz="1400" i="1" dirty="0"/>
              <a:t> </a:t>
            </a:r>
            <a:r>
              <a:rPr lang="cs-CZ" sz="1400" i="1" dirty="0" err="1"/>
              <a:t>Economy</a:t>
            </a:r>
            <a:r>
              <a:rPr lang="cs-CZ" sz="1400" i="1" dirty="0"/>
              <a:t> in </a:t>
            </a:r>
            <a:r>
              <a:rPr lang="cs-CZ" sz="1400" i="1" dirty="0" err="1"/>
              <a:t>Middle</a:t>
            </a:r>
            <a:r>
              <a:rPr lang="cs-CZ" sz="1400" i="1" dirty="0"/>
              <a:t> </a:t>
            </a:r>
            <a:r>
              <a:rPr lang="cs-CZ" sz="1400" i="1" dirty="0" err="1"/>
              <a:t>Helladic</a:t>
            </a:r>
            <a:r>
              <a:rPr lang="cs-CZ" sz="1400" i="1" dirty="0"/>
              <a:t> </a:t>
            </a:r>
            <a:r>
              <a:rPr lang="cs-CZ" sz="1400" i="1" dirty="0" err="1"/>
              <a:t>Asine</a:t>
            </a:r>
            <a:r>
              <a:rPr lang="cs-CZ" sz="1400" dirty="0"/>
              <a:t>.  In Philippa-</a:t>
            </a:r>
            <a:r>
              <a:rPr lang="cs-CZ" sz="1400" dirty="0" err="1"/>
              <a:t>Touchais</a:t>
            </a:r>
            <a:r>
              <a:rPr lang="cs-CZ" sz="1400" dirty="0"/>
              <a:t>, A.  – </a:t>
            </a:r>
            <a:r>
              <a:rPr lang="cs-CZ" sz="1400" dirty="0" err="1"/>
              <a:t>Touchais</a:t>
            </a:r>
            <a:r>
              <a:rPr lang="cs-CZ" sz="1400" dirty="0"/>
              <a:t>, G. – </a:t>
            </a:r>
            <a:r>
              <a:rPr lang="cs-CZ" sz="1400" dirty="0" err="1"/>
              <a:t>Voutsaki</a:t>
            </a:r>
            <a:r>
              <a:rPr lang="cs-CZ" sz="1400" dirty="0"/>
              <a:t>, S. – </a:t>
            </a:r>
            <a:r>
              <a:rPr lang="cs-CZ" sz="1400" dirty="0" err="1"/>
              <a:t>Wright</a:t>
            </a:r>
            <a:r>
              <a:rPr lang="cs-CZ" sz="1400" dirty="0"/>
              <a:t>, J. C. (</a:t>
            </a:r>
            <a:r>
              <a:rPr lang="cs-CZ" sz="1400" dirty="0" err="1"/>
              <a:t>eds</a:t>
            </a:r>
            <a:r>
              <a:rPr lang="cs-CZ" sz="1400" dirty="0"/>
              <a:t>.) </a:t>
            </a:r>
            <a:r>
              <a:rPr lang="fr-FR" sz="1400" dirty="0"/>
              <a:t>Mesohelladica. </a:t>
            </a:r>
            <a:r>
              <a:rPr lang="fr-FR" sz="1400" i="1" dirty="0"/>
              <a:t>La Grèce continentale au Bronze Moyen. Bulletin de Correspondance Hellénique, Suppl. Vol. 52, </a:t>
            </a:r>
            <a:r>
              <a:rPr lang="fr-FR" sz="1400" dirty="0"/>
              <a:t>Bibliothèque des Écoles françaises d’Athènes et de Rome, Paris</a:t>
            </a:r>
            <a:r>
              <a:rPr lang="cs-CZ" sz="1400" dirty="0"/>
              <a:t>. (mám v PDF, případně možno najít na academia.edu)</a:t>
            </a:r>
          </a:p>
        </p:txBody>
      </p:sp>
    </p:spTree>
    <p:extLst>
      <p:ext uri="{BB962C8B-B14F-4D97-AF65-F5344CB8AC3E}">
        <p14:creationId xmlns:p14="http://schemas.microsoft.com/office/powerpoint/2010/main" val="2190597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417037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2400" b="1" dirty="0"/>
              <a:t>Bibliografie:</a:t>
            </a:r>
          </a:p>
          <a:p>
            <a:pPr fontAlgn="t"/>
            <a:endParaRPr lang="cs-CZ" sz="1000" b="1" dirty="0"/>
          </a:p>
          <a:p>
            <a:pPr fontAlgn="t"/>
            <a:r>
              <a:rPr lang="cs-CZ" sz="1600" b="1" dirty="0"/>
              <a:t>Poznámka: obecná literatura tu není uvedena = najdete ji v předchozích prezentacích</a:t>
            </a:r>
          </a:p>
          <a:p>
            <a:pPr fontAlgn="t"/>
            <a:endParaRPr lang="cs-CZ" sz="1000" b="1" dirty="0"/>
          </a:p>
          <a:p>
            <a:pPr>
              <a:spcAft>
                <a:spcPts val="1800"/>
              </a:spcAft>
            </a:pPr>
            <a:r>
              <a:rPr lang="cs-CZ" sz="2000" b="1" dirty="0" err="1"/>
              <a:t>Kolonna</a:t>
            </a:r>
            <a:r>
              <a:rPr lang="cs-CZ" sz="2000" b="1" dirty="0"/>
              <a:t> na </a:t>
            </a:r>
            <a:r>
              <a:rPr lang="cs-CZ" sz="2000" b="1" dirty="0" err="1"/>
              <a:t>Aigině</a:t>
            </a:r>
            <a:endParaRPr lang="cs-CZ" sz="2000" b="1" dirty="0"/>
          </a:p>
          <a:p>
            <a:pPr>
              <a:spcAft>
                <a:spcPts val="1800"/>
              </a:spcAft>
            </a:pPr>
            <a:r>
              <a:rPr lang="cs-CZ" sz="1400" b="1" dirty="0" err="1"/>
              <a:t>The</a:t>
            </a:r>
            <a:r>
              <a:rPr lang="cs-CZ" sz="1400" b="1" dirty="0"/>
              <a:t> </a:t>
            </a:r>
            <a:r>
              <a:rPr lang="cs-CZ" sz="1400" b="1" dirty="0" err="1"/>
              <a:t>Austrian</a:t>
            </a:r>
            <a:r>
              <a:rPr lang="cs-CZ" sz="1400" b="1" dirty="0"/>
              <a:t> </a:t>
            </a:r>
            <a:r>
              <a:rPr lang="cs-CZ" sz="1400" b="1" dirty="0" err="1"/>
              <a:t>Archaeological</a:t>
            </a:r>
            <a:r>
              <a:rPr lang="cs-CZ" sz="1400" b="1" dirty="0"/>
              <a:t> Institute: </a:t>
            </a:r>
            <a:r>
              <a:rPr lang="cs-CZ" sz="1400" i="1" dirty="0" err="1"/>
              <a:t>Stratigraphic</a:t>
            </a:r>
            <a:r>
              <a:rPr lang="cs-CZ" sz="1400" i="1" dirty="0"/>
              <a:t> Project </a:t>
            </a:r>
            <a:r>
              <a:rPr lang="cs-CZ" sz="1400" i="1" dirty="0" err="1"/>
              <a:t>at</a:t>
            </a:r>
            <a:r>
              <a:rPr lang="cs-CZ" sz="1400" i="1" dirty="0"/>
              <a:t> </a:t>
            </a:r>
            <a:r>
              <a:rPr lang="cs-CZ" sz="1400" i="1" dirty="0" err="1"/>
              <a:t>Aegina-Kolonna</a:t>
            </a:r>
            <a:r>
              <a:rPr lang="cs-CZ" sz="1400" i="1" dirty="0"/>
              <a:t> </a:t>
            </a:r>
            <a:r>
              <a:rPr lang="cs-CZ" sz="1400" dirty="0"/>
              <a:t>(informace online: </a:t>
            </a:r>
            <a:r>
              <a:rPr lang="cs-CZ" sz="1400" dirty="0">
                <a:hlinkClick r:id="rId2"/>
              </a:rPr>
              <a:t>http://www.oeai.at/index.php/aegina-320.html</a:t>
            </a:r>
            <a:r>
              <a:rPr lang="cs-CZ" sz="1400" dirty="0"/>
              <a:t> )</a:t>
            </a:r>
          </a:p>
          <a:p>
            <a:pPr>
              <a:spcAft>
                <a:spcPts val="1800"/>
              </a:spcAft>
            </a:pPr>
            <a:r>
              <a:rPr lang="cs-CZ" sz="1400" dirty="0" err="1"/>
              <a:t>Gauß</a:t>
            </a:r>
            <a:r>
              <a:rPr lang="cs-CZ" sz="1400" dirty="0"/>
              <a:t>, W. – </a:t>
            </a:r>
            <a:r>
              <a:rPr lang="cs-CZ" sz="1400" dirty="0" err="1"/>
              <a:t>Lindblom</a:t>
            </a:r>
            <a:r>
              <a:rPr lang="cs-CZ" sz="1400" dirty="0"/>
              <a:t>, M. – Smetana, R. 2011. </a:t>
            </a:r>
            <a:r>
              <a:rPr lang="en-US" sz="1400" i="1" dirty="0"/>
              <a:t>The Middle Helladic Large Building Complex at </a:t>
            </a:r>
            <a:r>
              <a:rPr lang="en-US" sz="1400" i="1" dirty="0" err="1"/>
              <a:t>Kolonna</a:t>
            </a:r>
            <a:r>
              <a:rPr lang="en-US" sz="1400" i="1" dirty="0"/>
              <a:t>.</a:t>
            </a:r>
            <a:r>
              <a:rPr lang="cs-CZ" sz="1400" i="1" dirty="0"/>
              <a:t> A </a:t>
            </a:r>
            <a:r>
              <a:rPr lang="cs-CZ" sz="1400" i="1" dirty="0" err="1"/>
              <a:t>Preliminary</a:t>
            </a:r>
            <a:r>
              <a:rPr lang="cs-CZ" sz="1400" i="1" dirty="0"/>
              <a:t> </a:t>
            </a:r>
            <a:r>
              <a:rPr lang="cs-CZ" sz="1400" i="1" dirty="0" err="1"/>
              <a:t>View</a:t>
            </a:r>
            <a:r>
              <a:rPr lang="cs-CZ" sz="1400" i="1" dirty="0"/>
              <a:t>.</a:t>
            </a:r>
            <a:r>
              <a:rPr lang="cs-CZ" sz="1400" dirty="0"/>
              <a:t> In: </a:t>
            </a:r>
            <a:r>
              <a:rPr lang="cs-CZ" sz="1400" dirty="0" err="1"/>
              <a:t>Gauß</a:t>
            </a:r>
            <a:r>
              <a:rPr lang="cs-CZ" sz="1400" dirty="0"/>
              <a:t>, W. – </a:t>
            </a:r>
            <a:r>
              <a:rPr lang="cs-CZ" sz="1400" dirty="0" err="1"/>
              <a:t>Lindblom</a:t>
            </a:r>
            <a:r>
              <a:rPr lang="cs-CZ" sz="1400" dirty="0"/>
              <a:t>, M. – Smith, R. A. K. – </a:t>
            </a:r>
            <a:r>
              <a:rPr lang="cs-CZ" sz="1400" dirty="0" err="1"/>
              <a:t>Wright</a:t>
            </a:r>
            <a:r>
              <a:rPr lang="cs-CZ" sz="1400" dirty="0"/>
              <a:t>, J. C. (</a:t>
            </a:r>
            <a:r>
              <a:rPr lang="cs-CZ" sz="1400" dirty="0" err="1"/>
              <a:t>eds</a:t>
            </a:r>
            <a:r>
              <a:rPr lang="cs-CZ" sz="1400" dirty="0"/>
              <a:t>.). </a:t>
            </a:r>
            <a:r>
              <a:rPr lang="en-US" sz="1400" i="1" dirty="0"/>
              <a:t>Our Cups Are Full: Pottery and Society in the Aegean Bronze Age. Papers Presented to Jeremy B. Rutter on the Occasion of his 65th Birthday</a:t>
            </a:r>
            <a:r>
              <a:rPr lang="cs-CZ" sz="1400" dirty="0"/>
              <a:t>. BAR International </a:t>
            </a:r>
            <a:r>
              <a:rPr lang="cs-CZ" sz="1400" dirty="0" err="1"/>
              <a:t>Series</a:t>
            </a:r>
            <a:r>
              <a:rPr lang="cs-CZ" sz="1400" dirty="0"/>
              <a:t> 2227, Oxford. (mám v PDF, případně možno najít na academia.edu)</a:t>
            </a:r>
          </a:p>
          <a:p>
            <a:pPr>
              <a:spcAft>
                <a:spcPts val="1800"/>
              </a:spcAft>
            </a:pPr>
            <a:r>
              <a:rPr lang="cs-CZ" sz="1400" dirty="0"/>
              <a:t>Gauss, W. – Smetana, R. 2010. </a:t>
            </a:r>
            <a:r>
              <a:rPr lang="cs-CZ" sz="1400" i="1" dirty="0" err="1"/>
              <a:t>Aegina-Kolonna</a:t>
            </a:r>
            <a:r>
              <a:rPr lang="cs-CZ" sz="1400" i="1" dirty="0"/>
              <a:t> in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Middle</a:t>
            </a:r>
            <a:r>
              <a:rPr lang="cs-CZ" sz="1400" i="1" dirty="0"/>
              <a:t> Bronze Age</a:t>
            </a:r>
            <a:r>
              <a:rPr lang="cs-CZ" sz="1400" dirty="0"/>
              <a:t>. In Philippa-</a:t>
            </a:r>
            <a:r>
              <a:rPr lang="cs-CZ" sz="1400" dirty="0" err="1"/>
              <a:t>Touchais</a:t>
            </a:r>
            <a:r>
              <a:rPr lang="cs-CZ" sz="1400" dirty="0"/>
              <a:t>, A.  – </a:t>
            </a:r>
            <a:r>
              <a:rPr lang="cs-CZ" sz="1400" dirty="0" err="1"/>
              <a:t>Touchais</a:t>
            </a:r>
            <a:r>
              <a:rPr lang="cs-CZ" sz="1400" dirty="0"/>
              <a:t>, G. – </a:t>
            </a:r>
            <a:r>
              <a:rPr lang="cs-CZ" sz="1400" dirty="0" err="1"/>
              <a:t>Voutsaki</a:t>
            </a:r>
            <a:r>
              <a:rPr lang="cs-CZ" sz="1400" dirty="0"/>
              <a:t>, S. – </a:t>
            </a:r>
            <a:r>
              <a:rPr lang="cs-CZ" sz="1400" dirty="0" err="1"/>
              <a:t>Wright</a:t>
            </a:r>
            <a:r>
              <a:rPr lang="cs-CZ" sz="1400" dirty="0"/>
              <a:t>, J. C. (</a:t>
            </a:r>
            <a:r>
              <a:rPr lang="cs-CZ" sz="1400" dirty="0" err="1"/>
              <a:t>eds</a:t>
            </a:r>
            <a:r>
              <a:rPr lang="cs-CZ" sz="1400" dirty="0"/>
              <a:t>.). </a:t>
            </a:r>
            <a:r>
              <a:rPr lang="fr-FR" sz="1400" dirty="0"/>
              <a:t>Mesohelladica. </a:t>
            </a:r>
            <a:r>
              <a:rPr lang="fr-FR" sz="1400" i="1" dirty="0"/>
              <a:t>La Grèce continentale au Bronze Moyen. Bulletin de Correspondance Hellénique, Suppl. Vol. 52, </a:t>
            </a:r>
            <a:r>
              <a:rPr lang="fr-FR" sz="1400" dirty="0"/>
              <a:t>Bibliothèque des Écoles françaises d’Athènes et de Rome, Paris</a:t>
            </a:r>
            <a:r>
              <a:rPr lang="cs-CZ" sz="1400" dirty="0"/>
              <a:t>. (mám v PDF, případně možno najít na academia.edu - </a:t>
            </a:r>
            <a:r>
              <a:rPr lang="cs-CZ" sz="1400" dirty="0">
                <a:hlinkClick r:id="rId3"/>
              </a:rPr>
              <a:t>https://www.academia.edu/1095193/Aegina-Kolonna_in_the_Middle_Bronze_Age</a:t>
            </a:r>
            <a:r>
              <a:rPr lang="cs-CZ" sz="14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308467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88640"/>
            <a:ext cx="8640960" cy="317009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lvl="1" indent="-180000" fontAlgn="t">
              <a:buFontTx/>
              <a:buChar char="-"/>
            </a:pPr>
            <a:r>
              <a:rPr lang="cs-CZ" sz="2000" b="1" dirty="0"/>
              <a:t>během MH III a LH I byla starší sídla zvětšována a zakládána nová</a:t>
            </a:r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nová se obvykle objevují  ve vnitrozemských regionech, na svazích přímořských planin a vyvýšených údolích</a:t>
            </a:r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existující sídliště se konsolidují a opevňují</a:t>
            </a:r>
          </a:p>
          <a:p>
            <a:pPr marL="468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typické MH sídliště je umístěno na vrcholku kopce nebo vyvýšenině, v blízkosti zdroje pitné vody a obdělávatelné půdy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velikost sídlišť není přesně známa předpokládá se však, že raná sídliště zabírala plochu o asi 1-2 ha; na konci MH pak byla větší, ale stále nedosahovala velikosti současných sídlišť na Krétě</a:t>
            </a:r>
          </a:p>
        </p:txBody>
      </p:sp>
    </p:spTree>
    <p:extLst>
      <p:ext uri="{BB962C8B-B14F-4D97-AF65-F5344CB8AC3E}">
        <p14:creationId xmlns:p14="http://schemas.microsoft.com/office/powerpoint/2010/main" val="210725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115"/>
            <a:ext cx="7776864" cy="657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7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16632"/>
            <a:ext cx="8712968" cy="215443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někdy byly sídliště vnitřně uspořádány do několika odlišných oblastí - jak podle sociálních, tak funkčních hledisek -&gt; možný doklad začátku ekonomické, politické, sociální a náboženské centralizace </a:t>
            </a:r>
          </a:p>
          <a:p>
            <a:pPr fontAlgn="t">
              <a:buFontTx/>
              <a:buChar char="-"/>
            </a:pPr>
            <a:endParaRPr lang="cs-CZ" sz="1400" b="1" dirty="0"/>
          </a:p>
          <a:p>
            <a:pPr fontAlgn="t">
              <a:buFontTx/>
              <a:buChar char="-"/>
            </a:pPr>
            <a:r>
              <a:rPr lang="cs-CZ" sz="2000" b="1" dirty="0"/>
              <a:t> všeobecně jsou základním principem organizace sídlišť „rezidenční místa“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nejlépe doloženo v </a:t>
            </a:r>
            <a:r>
              <a:rPr lang="cs-CZ" sz="2000" b="1" dirty="0" err="1"/>
              <a:t>Asiné</a:t>
            </a:r>
            <a:r>
              <a:rPr lang="cs-CZ" sz="2000" b="1" dirty="0"/>
              <a:t> a Lerně, kde je doložena dlouhá kontinuita výstavby budov, které sloužily jako dlouhodobé rodinné domy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1520" y="2262575"/>
            <a:ext cx="4176464" cy="338554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endParaRPr lang="cs-CZ" sz="14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v rané fázi MH je organizace výstavby volnější, což se později mění - zvláště zřejmé je to v </a:t>
            </a:r>
            <a:r>
              <a:rPr lang="cs-CZ" sz="2000" b="1" dirty="0" err="1"/>
              <a:t>Asine</a:t>
            </a:r>
            <a:r>
              <a:rPr lang="cs-CZ" sz="2000" b="1" dirty="0"/>
              <a:t> a </a:t>
            </a:r>
            <a:r>
              <a:rPr lang="cs-CZ" sz="2000" b="1" dirty="0" err="1"/>
              <a:t>Malthi</a:t>
            </a:r>
            <a:endParaRPr lang="cs-CZ" sz="2000" b="1" dirty="0"/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v první polovině MH byly domy apsidální, volně-stojící budovy bez vzájemné organizační vazby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ranné domy jsou velikostně velmi homogenní a velikostí jen zřídka přesahují 50-60 m</a:t>
            </a:r>
            <a:r>
              <a:rPr lang="cs-CZ" sz="1400" b="1" dirty="0"/>
              <a:t>2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277" y="2276872"/>
            <a:ext cx="4293620" cy="44012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16632"/>
            <a:ext cx="8712968" cy="532453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540000" indent="-180000" fontAlgn="t">
              <a:buFontTx/>
              <a:buChar char="-"/>
            </a:pPr>
            <a:r>
              <a:rPr lang="cs-CZ" sz="2000" b="1" dirty="0"/>
              <a:t>v pozdější době dominují pravoúhlé domy, které mohly stát samostatně, být shlukovány do párů nebo vytvářet ucelené bloky o mnoha místnostech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/>
              <a:t>tento vývoj pravděpodobně odrážel potřebu větší organizace rostoucí komunity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/>
              <a:t>velikost domů výrazněji variuje – v MH III některé dosahují i 4 násobné velikosti oproti běžným MH domům (</a:t>
            </a:r>
            <a:r>
              <a:rPr lang="cs-CZ" sz="2000" b="1" dirty="0" err="1"/>
              <a:t>Asine</a:t>
            </a:r>
            <a:r>
              <a:rPr lang="cs-CZ" sz="2000" b="1" dirty="0"/>
              <a:t>)</a:t>
            </a:r>
          </a:p>
          <a:p>
            <a:pPr fontAlgn="t"/>
            <a:endParaRPr lang="cs-CZ" sz="2000" b="1" dirty="0"/>
          </a:p>
          <a:p>
            <a:pPr fontAlgn="t"/>
            <a:endParaRPr lang="cs-CZ" sz="2000" b="1" dirty="0"/>
          </a:p>
          <a:p>
            <a:pPr fontAlgn="t"/>
            <a:r>
              <a:rPr lang="cs-CZ" sz="2000" b="1" dirty="0"/>
              <a:t>Všeobecné charakteristiky</a:t>
            </a:r>
          </a:p>
          <a:p>
            <a:pPr fontAlgn="t"/>
            <a:endParaRPr lang="cs-CZ" sz="11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domy měly vpředu krytý vchod, někdy s podpěrou - dveře byly umístěny uprostřed zdí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děleny byly do dvou nebo třech místností, s ohništěm v centrální místnosti - vedle ohniště mohly být umístěny další podpěry; zadní místnosti mohly být používány jako skladiště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stěny byly postaveny z cihel na kamenném soklu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střecha byla sedlová; krytina – došky</a:t>
            </a:r>
          </a:p>
        </p:txBody>
      </p:sp>
    </p:spTree>
    <p:extLst>
      <p:ext uri="{BB962C8B-B14F-4D97-AF65-F5344CB8AC3E}">
        <p14:creationId xmlns:p14="http://schemas.microsoft.com/office/powerpoint/2010/main" val="3128897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1883"/>
            <a:ext cx="8928992" cy="581697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2200" b="1" dirty="0"/>
              <a:t>Lerna </a:t>
            </a:r>
            <a:r>
              <a:rPr lang="cs-CZ" baseline="-50000" dirty="0"/>
              <a:t>(37.551137, 22.718385)</a:t>
            </a:r>
          </a:p>
          <a:p>
            <a:pPr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osídlení z EH pokračuje i v MH – Lerna V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děleno na několik </a:t>
            </a:r>
            <a:r>
              <a:rPr lang="cs-CZ" sz="2000" b="1" dirty="0" err="1"/>
              <a:t>subfází</a:t>
            </a:r>
            <a:r>
              <a:rPr lang="cs-CZ" sz="2000" b="1" dirty="0"/>
              <a:t> – VA, VB až VE – nejlépe dochované pozůstatky spadají do fáze Va a VB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odkryto několik domů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v přechodném období EH III – MH I byly některé obnoveny (2 apsidální) -&gt; severní část; na severovýchodě odkryty další dva domy – Dům D a Dům </a:t>
            </a:r>
            <a:r>
              <a:rPr lang="cs-CZ" sz="2000" b="1" dirty="0" err="1"/>
              <a:t>pitha</a:t>
            </a:r>
            <a:r>
              <a:rPr lang="cs-CZ" sz="2000" b="1" dirty="0"/>
              <a:t> 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/>
              <a:t>nálezy naznačují větší prostor kolem domů, „dlážděné“ ulice a prostranství)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některé domy součástí větších celků</a:t>
            </a:r>
          </a:p>
          <a:p>
            <a:pPr marL="540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Lerna VI náleží do přechodného období MH III a LH I</a:t>
            </a:r>
          </a:p>
          <a:p>
            <a:pPr marL="637200" lvl="1" indent="-180000" fontAlgn="t">
              <a:buFontTx/>
              <a:buChar char="-"/>
            </a:pPr>
            <a:r>
              <a:rPr lang="cs-CZ" sz="2000" b="1" dirty="0"/>
              <a:t>nalezeny pozůstatky velkých domů na severovýchodě lokality</a:t>
            </a:r>
          </a:p>
          <a:p>
            <a:pPr marL="1094400" lvl="2" indent="-180000" fontAlgn="t">
              <a:buFontTx/>
              <a:buChar char="-"/>
            </a:pPr>
            <a:r>
              <a:rPr lang="cs-CZ" sz="2000" b="1" dirty="0"/>
              <a:t>minimálně v jeden z nich byl opatřen drenáží</a:t>
            </a:r>
          </a:p>
          <a:p>
            <a:pPr marL="360000"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domy byly postaveny stejným způsobem jako v předchozím období – zachovávají i stejný sídlištní plán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3107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73016"/>
            <a:ext cx="4643322" cy="31184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09" y="2492896"/>
            <a:ext cx="4932683" cy="301474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632"/>
            <a:ext cx="4932040" cy="3181870"/>
          </a:xfrm>
          <a:prstGeom prst="rect">
            <a:avLst/>
          </a:prstGeom>
        </p:spPr>
      </p:pic>
      <p:pic>
        <p:nvPicPr>
          <p:cNvPr id="7" name="Grafický objekt 6" descr="Tenká šipka: otočení po směru hod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049450" y="1055308"/>
            <a:ext cx="914400" cy="914400"/>
          </a:xfrm>
          <a:prstGeom prst="rect">
            <a:avLst/>
          </a:prstGeom>
        </p:spPr>
      </p:pic>
      <p:pic>
        <p:nvPicPr>
          <p:cNvPr id="8" name="Grafický objekt 7" descr="Tenká šipka: otočení po směru hod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5592250" y="57032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978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20242</TotalTime>
  <Words>2317</Words>
  <Application>Microsoft Office PowerPoint</Application>
  <PresentationFormat>Předvádění na obrazovce (4:3)</PresentationFormat>
  <Paragraphs>203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8" baseType="lpstr">
      <vt:lpstr>Arial</vt:lpstr>
      <vt:lpstr>Calibri</vt:lpstr>
      <vt:lpstr>Motiv sady Office</vt:lpstr>
      <vt:lpstr> Architektura Egeidy 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Toram 2</cp:lastModifiedBy>
  <cp:revision>1415</cp:revision>
  <dcterms:created xsi:type="dcterms:W3CDTF">2012-09-27T15:46:12Z</dcterms:created>
  <dcterms:modified xsi:type="dcterms:W3CDTF">2017-04-25T15:43:16Z</dcterms:modified>
</cp:coreProperties>
</file>