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94CFCB-85EC-4297-B6C8-3EF8E8626AA3}" type="datetimeFigureOut">
              <a:rPr lang="cs-CZ" smtClean="0"/>
              <a:t>28.2.2017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35600A-2C37-411F-A3C0-6F4F99AF8E7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nl.no/morfologi/grammatikk" TargetMode="External"/><Relationship Id="rId2" Type="http://schemas.openxmlformats.org/officeDocument/2006/relationships/hyperlink" Target="http://snl.no/fonolog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nl.no/leksikografi" TargetMode="External"/><Relationship Id="rId5" Type="http://schemas.openxmlformats.org/officeDocument/2006/relationships/hyperlink" Target="http://snl.no/semantikk/spr%C3%A5kvitenskap" TargetMode="External"/><Relationship Id="rId4" Type="http://schemas.openxmlformats.org/officeDocument/2006/relationships/hyperlink" Target="http://snl.no/syntaks/Ordf%C3%B8yningsl%C3%A6r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nl.no/indoeuropeiske_spr%C3%A5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Leksikologi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Fra Golden (1984): Hva vil det si å kunne et ord? I Hvenekilde, A. m.fl. </a:t>
            </a:r>
            <a:r>
              <a:rPr lang="nb-NO" i="1" dirty="0" smtClean="0">
                <a:solidFill>
                  <a:schemeClr val="tx1"/>
                </a:solidFill>
              </a:rPr>
              <a:t>«Kan jeg få ordene dine, lærer?»</a:t>
            </a:r>
            <a:r>
              <a:rPr lang="nb-NO" dirty="0" smtClean="0">
                <a:solidFill>
                  <a:schemeClr val="tx1"/>
                </a:solidFill>
              </a:rPr>
              <a:t> Oslo: Cappelen/LNU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80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Interpretace je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poznávacím procesem</a:t>
            </a:r>
          </a:p>
          <a:p>
            <a:pPr eaLnBrk="1" hangingPunct="1"/>
            <a:r>
              <a:rPr lang="cs-CZ" altLang="cs-CZ" smtClean="0"/>
              <a:t>racionalizací zážitků z četby (poslechu či vizuálního vnímání), hledající obecněji platné zákonitosti fungování textového světa </a:t>
            </a:r>
          </a:p>
          <a:p>
            <a:pPr eaLnBrk="1" hangingPunct="1"/>
            <a:r>
              <a:rPr lang="cs-CZ" altLang="cs-CZ" smtClean="0"/>
              <a:t>a způsoby jejich relativně adekvátního jazykového formulování.</a:t>
            </a:r>
          </a:p>
          <a:p>
            <a:pPr eaLnBrk="1" hangingPunct="1"/>
            <a:r>
              <a:rPr lang="cs-CZ" altLang="cs-CZ" smtClean="0"/>
              <a:t>Převzato od: Petr A. Bílek (2003)</a:t>
            </a:r>
          </a:p>
        </p:txBody>
      </p:sp>
    </p:spTree>
    <p:extLst>
      <p:ext uri="{BB962C8B-B14F-4D97-AF65-F5344CB8AC3E}">
        <p14:creationId xmlns:p14="http://schemas.microsoft.com/office/powerpoint/2010/main" val="399140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Lingvistikk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Språkvitenskap</a:t>
            </a:r>
            <a:r>
              <a:rPr lang="cs-CZ" dirty="0"/>
              <a:t>, </a:t>
            </a:r>
            <a:r>
              <a:rPr lang="cs-CZ" dirty="0" err="1"/>
              <a:t>studiet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språk</a:t>
            </a:r>
            <a:r>
              <a:rPr lang="cs-CZ" dirty="0"/>
              <a:t>, </a:t>
            </a:r>
            <a:r>
              <a:rPr lang="cs-CZ" dirty="0" err="1"/>
              <a:t>deres</a:t>
            </a:r>
            <a:r>
              <a:rPr lang="cs-CZ" dirty="0"/>
              <a:t> struktur, </a:t>
            </a:r>
            <a:r>
              <a:rPr lang="cs-CZ" dirty="0" err="1"/>
              <a:t>bruk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historie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deres</a:t>
            </a:r>
            <a:r>
              <a:rPr lang="cs-CZ" dirty="0"/>
              <a:t> </a:t>
            </a:r>
            <a:r>
              <a:rPr lang="cs-CZ" dirty="0" err="1"/>
              <a:t>forhold</a:t>
            </a:r>
            <a:r>
              <a:rPr lang="cs-CZ" dirty="0"/>
              <a:t> til </a:t>
            </a:r>
            <a:r>
              <a:rPr lang="cs-CZ" dirty="0" err="1"/>
              <a:t>andre</a:t>
            </a:r>
            <a:r>
              <a:rPr lang="cs-CZ" dirty="0"/>
              <a:t> </a:t>
            </a:r>
            <a:r>
              <a:rPr lang="cs-CZ" dirty="0" err="1"/>
              <a:t>samfunnsfenomener</a:t>
            </a:r>
            <a:r>
              <a:rPr lang="cs-CZ" dirty="0"/>
              <a:t>. </a:t>
            </a:r>
            <a:r>
              <a:rPr lang="cs-CZ" dirty="0" err="1"/>
              <a:t>Studiet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språk</a:t>
            </a:r>
            <a:r>
              <a:rPr lang="cs-CZ" dirty="0"/>
              <a:t> kan </a:t>
            </a:r>
            <a:r>
              <a:rPr lang="cs-CZ" dirty="0" err="1"/>
              <a:t>deles</a:t>
            </a:r>
            <a:r>
              <a:rPr lang="cs-CZ" dirty="0"/>
              <a:t> </a:t>
            </a:r>
            <a:r>
              <a:rPr lang="cs-CZ" dirty="0" err="1"/>
              <a:t>inn</a:t>
            </a:r>
            <a:r>
              <a:rPr lang="cs-CZ" dirty="0"/>
              <a:t> i </a:t>
            </a:r>
            <a:r>
              <a:rPr lang="cs-CZ" dirty="0" err="1"/>
              <a:t>flere</a:t>
            </a:r>
            <a:r>
              <a:rPr lang="cs-CZ" dirty="0"/>
              <a:t> </a:t>
            </a:r>
            <a:r>
              <a:rPr lang="cs-CZ" dirty="0" err="1"/>
              <a:t>underdisipliner</a:t>
            </a:r>
            <a:r>
              <a:rPr lang="cs-CZ" dirty="0"/>
              <a:t>: </a:t>
            </a:r>
            <a:r>
              <a:rPr lang="cs-CZ" i="1" dirty="0" err="1">
                <a:hlinkClick r:id="rId2"/>
              </a:rPr>
              <a:t>Fonologi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studiet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språklydene</a:t>
            </a:r>
            <a:r>
              <a:rPr lang="cs-CZ" dirty="0"/>
              <a:t>, </a:t>
            </a:r>
            <a:r>
              <a:rPr lang="cs-CZ" dirty="0" err="1"/>
              <a:t>ordtoner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intonasjon</a:t>
            </a:r>
            <a:r>
              <a:rPr lang="cs-CZ" dirty="0"/>
              <a:t> med </a:t>
            </a:r>
            <a:r>
              <a:rPr lang="cs-CZ" dirty="0" err="1"/>
              <a:t>hovedvekten</a:t>
            </a:r>
            <a:r>
              <a:rPr lang="cs-CZ" dirty="0"/>
              <a:t> </a:t>
            </a:r>
            <a:r>
              <a:rPr lang="cs-CZ" dirty="0" err="1"/>
              <a:t>på</a:t>
            </a:r>
            <a:r>
              <a:rPr lang="cs-CZ" dirty="0"/>
              <a:t> </a:t>
            </a:r>
            <a:r>
              <a:rPr lang="cs-CZ" dirty="0" err="1"/>
              <a:t>deres</a:t>
            </a:r>
            <a:r>
              <a:rPr lang="cs-CZ" dirty="0"/>
              <a:t> </a:t>
            </a:r>
            <a:r>
              <a:rPr lang="cs-CZ" dirty="0" err="1"/>
              <a:t>funksjon</a:t>
            </a:r>
            <a:r>
              <a:rPr lang="cs-CZ" dirty="0"/>
              <a:t> i </a:t>
            </a:r>
            <a:r>
              <a:rPr lang="cs-CZ" dirty="0" err="1"/>
              <a:t>språket</a:t>
            </a:r>
            <a:r>
              <a:rPr lang="cs-CZ" dirty="0"/>
              <a:t>, </a:t>
            </a:r>
            <a:r>
              <a:rPr lang="cs-CZ" i="1" dirty="0" err="1">
                <a:hlinkClick r:id="rId3"/>
              </a:rPr>
              <a:t>morfologi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studiet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språks</a:t>
            </a:r>
            <a:r>
              <a:rPr lang="cs-CZ" dirty="0"/>
              <a:t> </a:t>
            </a:r>
            <a:r>
              <a:rPr lang="cs-CZ" dirty="0" err="1"/>
              <a:t>formsystemer</a:t>
            </a:r>
            <a:r>
              <a:rPr lang="cs-CZ" dirty="0"/>
              <a:t> (</a:t>
            </a:r>
            <a:r>
              <a:rPr lang="cs-CZ" dirty="0" err="1"/>
              <a:t>bøyning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avledning</a:t>
            </a:r>
            <a:r>
              <a:rPr lang="cs-CZ" dirty="0"/>
              <a:t>), </a:t>
            </a:r>
            <a:r>
              <a:rPr lang="cs-CZ" i="1" dirty="0" err="1">
                <a:hlinkClick r:id="rId4"/>
              </a:rPr>
              <a:t>syntaks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studiet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setningenes</a:t>
            </a:r>
            <a:r>
              <a:rPr lang="cs-CZ" dirty="0"/>
              <a:t> </a:t>
            </a:r>
            <a:r>
              <a:rPr lang="cs-CZ" dirty="0" err="1"/>
              <a:t>oppbygning</a:t>
            </a:r>
            <a:r>
              <a:rPr lang="cs-CZ" dirty="0"/>
              <a:t>, </a:t>
            </a:r>
            <a:r>
              <a:rPr lang="cs-CZ" i="1" dirty="0" err="1">
                <a:hlinkClick r:id="rId5"/>
              </a:rPr>
              <a:t>semantikk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studiet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betydningen</a:t>
            </a:r>
            <a:r>
              <a:rPr lang="cs-CZ" dirty="0"/>
              <a:t> til </a:t>
            </a:r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setninger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 </a:t>
            </a:r>
            <a:r>
              <a:rPr lang="cs-CZ" i="1" dirty="0" err="1">
                <a:hlinkClick r:id="rId6"/>
              </a:rPr>
              <a:t>leksikologi</a:t>
            </a:r>
            <a:r>
              <a:rPr lang="cs-CZ" dirty="0"/>
              <a:t> 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studiet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ordforrådet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702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Diakron</a:t>
            </a:r>
            <a:r>
              <a:rPr lang="cs-CZ" dirty="0" smtClean="0"/>
              <a:t> X </a:t>
            </a:r>
            <a:r>
              <a:rPr lang="cs-CZ" dirty="0" err="1" smtClean="0"/>
              <a:t>synkron</a:t>
            </a:r>
            <a:r>
              <a:rPr lang="cs-CZ" dirty="0" smtClean="0"/>
              <a:t> </a:t>
            </a:r>
            <a:r>
              <a:rPr lang="cs-CZ" dirty="0" err="1" smtClean="0"/>
              <a:t>forskning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I diakron språkvitenskap legger man vekten på språket i utvikling og undersøker dets historie. Det kan enten være en språkhistorisk undersøkelse av ett enkelt språk (ofte nært forbundet med filologi), eller en sammenligning mellom beslektede språk, hvor man ved å sammenligne regelmessige korrespondanser kan rekonstruere et felles grunnspråk som ligger før overleveringen av skrevne tekster (jfr. </a:t>
            </a:r>
            <a:r>
              <a:rPr lang="nb-NO" dirty="0">
                <a:hlinkClick r:id="rId2"/>
              </a:rPr>
              <a:t>indoeuropeiske språk</a:t>
            </a:r>
            <a:r>
              <a:rPr lang="nb-NO" dirty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87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Synkron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Synkron språkvitenskap er studiet av språk eller deler av språk uten å ta hensyn til tidligere historiske trinn, f.eks. en grammatikk over moderne norsk. En synkron analyse kan være en beskrivelse av strukturen i et gitt språk eller av de generelle særdrag til et språk. Typologisk språkvitenskap er en synkron sammenligning av språkstrukturer.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11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b="1" dirty="0" smtClean="0"/>
              <a:t>Å kunne et ord er</a:t>
            </a:r>
            <a:r>
              <a:rPr lang="nb-NO" b="1" dirty="0" smtClean="0"/>
              <a:t> </a:t>
            </a:r>
            <a:r>
              <a:rPr lang="nb-NO" dirty="0" smtClean="0"/>
              <a:t/>
            </a:r>
            <a:br>
              <a:rPr lang="nb-NO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nb-NO" sz="2800" dirty="0" smtClean="0"/>
              <a:t>å </a:t>
            </a:r>
            <a:r>
              <a:rPr lang="nb-NO" sz="2800" dirty="0"/>
              <a:t>kunne kjenne igjen ordet i tale (eventuelt i skrift)</a:t>
            </a:r>
          </a:p>
          <a:p>
            <a:pPr fontAlgn="base"/>
            <a:r>
              <a:rPr lang="nb-NO" sz="2800" dirty="0"/>
              <a:t>å kunne produsere ordet i tale (eventuelt i skrift</a:t>
            </a:r>
          </a:p>
          <a:p>
            <a:pPr fontAlgn="base"/>
            <a:r>
              <a:rPr lang="nb-NO" sz="2800" dirty="0"/>
              <a:t>å kjenne til det innholdet som er knyttet til ordet</a:t>
            </a:r>
          </a:p>
          <a:p>
            <a:pPr fontAlgn="base"/>
            <a:r>
              <a:rPr lang="nb-NO" sz="2800" dirty="0"/>
              <a:t>å kjenne til det nettverk av assosiasjoner som knyttes mellom ordet og andre ord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77037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Å kunne et ord 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nb-NO" dirty="0" smtClean="0"/>
              <a:t>å kjenne til de positive eller negative bibetydningene av ordet</a:t>
            </a:r>
          </a:p>
          <a:p>
            <a:pPr fontAlgn="base"/>
            <a:r>
              <a:rPr lang="nb-NO" dirty="0" smtClean="0"/>
              <a:t>å kjenne til ordets stilistiske og sosiale bruksmåter</a:t>
            </a:r>
          </a:p>
          <a:p>
            <a:pPr fontAlgn="base"/>
            <a:r>
              <a:rPr lang="nb-NO" dirty="0" smtClean="0"/>
              <a:t>å kjenne til ordet syntaktiske og morfologiske oppførsel</a:t>
            </a:r>
          </a:p>
          <a:p>
            <a:pPr fontAlgn="base"/>
            <a:r>
              <a:rPr lang="nb-NO" dirty="0" smtClean="0"/>
              <a:t>å kjenne til ordets semantiske komponenter</a:t>
            </a:r>
          </a:p>
          <a:p>
            <a:pPr fontAlgn="base"/>
            <a:r>
              <a:rPr lang="nb-NO" dirty="0" smtClean="0"/>
              <a:t>å kjenne til ordets avledningsmuligheter</a:t>
            </a:r>
          </a:p>
          <a:p>
            <a:pPr fontAlgn="base"/>
            <a:r>
              <a:rPr lang="nb-NO" dirty="0" smtClean="0"/>
              <a:t>å kjenne til hvilke andre ord som ofte brukes sammen med ord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09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UNESCO: definice (2004)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LITERACY IS THE ABILITY TO IDENTIFY</a:t>
            </a:r>
            <a:r>
              <a:rPr lang="cs-CZ" altLang="cs-CZ" smtClean="0"/>
              <a:t>, </a:t>
            </a:r>
            <a:r>
              <a:rPr lang="cs-CZ" altLang="cs-CZ" smtClean="0"/>
              <a:t>UNDERSTAND, INTERPRETE, </a:t>
            </a:r>
            <a:r>
              <a:rPr lang="cs-CZ" altLang="cs-CZ" dirty="0" smtClean="0"/>
              <a:t>CREATE, COMMUNICATE, COMPUTE AND USE PRINTED AND WRITTEN MATERIALS ASSOCIATED WITH VARYING CONTEXTS.</a:t>
            </a:r>
          </a:p>
        </p:txBody>
      </p:sp>
    </p:spTree>
    <p:extLst>
      <p:ext uri="{BB962C8B-B14F-4D97-AF65-F5344CB8AC3E}">
        <p14:creationId xmlns:p14="http://schemas.microsoft.com/office/powerpoint/2010/main" val="1548203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UNESCO: definice (2004)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LITERACY INVOLVES A CONTINUUM OF LEARNING TO ENABLE AN INDIVIDUAL TO ACHIEVE HIS OR HER GOALS, TO DEVELOPE HIS OR HER KNOWLEDGE AND POTENTIAL, AND PARTICIPATE FULLY IN THE WIDER SOCIETY.</a:t>
            </a:r>
          </a:p>
        </p:txBody>
      </p:sp>
    </p:spTree>
    <p:extLst>
      <p:ext uri="{BB962C8B-B14F-4D97-AF65-F5344CB8AC3E}">
        <p14:creationId xmlns:p14="http://schemas.microsoft.com/office/powerpoint/2010/main" val="93690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Interpretace  textu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 mentálním aktem, který vychází z impulzů daných  jednak předchozí zkušeností  s jazykem a jeho používáním, a to především ve světě textů více či méně podobných textu interpretovanému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Jednak z impulsů nabídnutých rozpoznáním  pravidel daného textového světa, vyplývajícím ze snahy mu porozumět a  toto porozumění opět jazykově vyjádřit.</a:t>
            </a:r>
          </a:p>
        </p:txBody>
      </p:sp>
    </p:spTree>
    <p:extLst>
      <p:ext uri="{BB962C8B-B14F-4D97-AF65-F5344CB8AC3E}">
        <p14:creationId xmlns:p14="http://schemas.microsoft.com/office/powerpoint/2010/main" val="8853450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448</Words>
  <Application>Microsoft Office PowerPoint</Application>
  <PresentationFormat>Předvádění na obrazovce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Leksikologi</vt:lpstr>
      <vt:lpstr>Lingvistikk</vt:lpstr>
      <vt:lpstr>Diakron X synkron forskning</vt:lpstr>
      <vt:lpstr>Synkron</vt:lpstr>
      <vt:lpstr>Å kunne et ord er  </vt:lpstr>
      <vt:lpstr>Å kunne et ord er</vt:lpstr>
      <vt:lpstr>UNESCO: definice (2004)</vt:lpstr>
      <vt:lpstr>UNESCO: definice (2004)</vt:lpstr>
      <vt:lpstr>Interpretace  textu </vt:lpstr>
      <vt:lpstr>Interpretace 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</dc:title>
  <dc:creator>user</dc:creator>
  <cp:lastModifiedBy>user</cp:lastModifiedBy>
  <cp:revision>4</cp:revision>
  <dcterms:created xsi:type="dcterms:W3CDTF">2017-02-28T06:36:01Z</dcterms:created>
  <dcterms:modified xsi:type="dcterms:W3CDTF">2017-02-28T06:56:03Z</dcterms:modified>
</cp:coreProperties>
</file>