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9" r:id="rId3"/>
    <p:sldId id="273" r:id="rId4"/>
    <p:sldId id="274" r:id="rId5"/>
    <p:sldId id="275" r:id="rId6"/>
    <p:sldId id="260" r:id="rId7"/>
    <p:sldId id="265" r:id="rId8"/>
    <p:sldId id="262" r:id="rId9"/>
    <p:sldId id="257" r:id="rId10"/>
    <p:sldId id="258" r:id="rId11"/>
    <p:sldId id="270" r:id="rId12"/>
    <p:sldId id="261" r:id="rId13"/>
    <p:sldId id="266" r:id="rId14"/>
    <p:sldId id="272" r:id="rId15"/>
    <p:sldId id="276" r:id="rId16"/>
    <p:sldId id="277" r:id="rId17"/>
    <p:sldId id="278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3835" autoAdjust="0"/>
  </p:normalViewPr>
  <p:slideViewPr>
    <p:cSldViewPr>
      <p:cViewPr varScale="1">
        <p:scale>
          <a:sx n="84" d="100"/>
          <a:sy n="84" d="100"/>
        </p:scale>
        <p:origin x="-239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1854C6-633C-491F-BA61-DBA2ED20FF72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0DC501-214D-4B70-A0DF-1ED4C71F91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1855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DC501-214D-4B70-A0DF-1ED4C71F916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3511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DC501-214D-4B70-A0DF-1ED4C71F9161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1186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69994F-8E38-4378-BF9C-68774BB10195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76229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DC501-214D-4B70-A0DF-1ED4C71F9161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84806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DC501-214D-4B70-A0DF-1ED4C71F9161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2176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DC501-214D-4B70-A0DF-1ED4C71F9161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71909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DC501-214D-4B70-A0DF-1ED4C71F9161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71909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DC501-214D-4B70-A0DF-1ED4C71F9161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7190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69994F-8E38-4378-BF9C-68774BB1019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067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69994F-8E38-4378-BF9C-68774BB10195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067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69994F-8E38-4378-BF9C-68774BB10195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067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69994F-8E38-4378-BF9C-68774BB10195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067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69994F-8E38-4378-BF9C-68774BB10195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50230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DC501-214D-4B70-A0DF-1ED4C71F916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2726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A6B8A-CC82-4779-8B7B-E51FD25B86F2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0182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DC501-214D-4B70-A0DF-1ED4C71F9161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118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46072-785A-4403-B356-1AD806B131C2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42C3E-867D-482A-A71E-CBED7AE52E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6534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46072-785A-4403-B356-1AD806B131C2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42C3E-867D-482A-A71E-CBED7AE52E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475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46072-785A-4403-B356-1AD806B131C2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42C3E-867D-482A-A71E-CBED7AE52E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4759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46072-785A-4403-B356-1AD806B131C2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42C3E-867D-482A-A71E-CBED7AE52E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2660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46072-785A-4403-B356-1AD806B131C2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42C3E-867D-482A-A71E-CBED7AE52E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6371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46072-785A-4403-B356-1AD806B131C2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42C3E-867D-482A-A71E-CBED7AE52E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9186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46072-785A-4403-B356-1AD806B131C2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42C3E-867D-482A-A71E-CBED7AE52E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2431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46072-785A-4403-B356-1AD806B131C2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42C3E-867D-482A-A71E-CBED7AE52E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3924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46072-785A-4403-B356-1AD806B131C2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42C3E-867D-482A-A71E-CBED7AE52E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6060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46072-785A-4403-B356-1AD806B131C2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42C3E-867D-482A-A71E-CBED7AE52E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7812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46072-785A-4403-B356-1AD806B131C2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42C3E-867D-482A-A71E-CBED7AE52E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6336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46072-785A-4403-B356-1AD806B131C2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42C3E-867D-482A-A71E-CBED7AE52E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3711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OJ305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TYPOLOGIE JAZYKŮ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43608" y="3886200"/>
            <a:ext cx="7056784" cy="1752600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MORFONOLOGICKÁ TYPOLOGIE</a:t>
            </a:r>
          </a:p>
          <a:p>
            <a:r>
              <a:rPr lang="cs-CZ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MORFÉMATICKÁ </a:t>
            </a:r>
            <a:r>
              <a:rPr lang="cs-CZ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ANALÝZA</a:t>
            </a: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32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Morfologie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morfém, morf, </a:t>
            </a:r>
            <a:r>
              <a:rPr lang="cs-CZ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semém</a:t>
            </a:r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gramém</a:t>
            </a:r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afixy</a:t>
            </a:r>
            <a:endParaRPr lang="cs-CZ" b="1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Autofit/>
          </a:bodyPr>
          <a:lstStyle/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utorem pojmů morfologie v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lingv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je August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Schleicher</a:t>
            </a:r>
            <a:endParaRPr lang="cs-CZ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je to morfém?</a:t>
            </a: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orfém - základní jazyková jednotky, nejmenší dělitelná část slova, která nese gramatický nebo sémantický význam</a:t>
            </a: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orf – realizace morfému</a:t>
            </a:r>
          </a:p>
          <a:p>
            <a:pPr lvl="1"/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émem – nejmenší část slova nesoucí sémantický význam</a:t>
            </a:r>
          </a:p>
          <a:p>
            <a:pPr lvl="1"/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ramém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nejmenší část slova nesoucí gramatický význam</a:t>
            </a:r>
          </a:p>
        </p:txBody>
      </p:sp>
    </p:spTree>
    <p:extLst>
      <p:ext uri="{BB962C8B-B14F-4D97-AF65-F5344CB8AC3E}">
        <p14:creationId xmlns:p14="http://schemas.microsoft.com/office/powerpoint/2010/main" val="3988512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922114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Morfologie</a:t>
            </a:r>
            <a:endParaRPr lang="cs-CZ" b="1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Autofit/>
          </a:bodyPr>
          <a:lstStyle/>
          <a:p>
            <a:r>
              <a:rPr lang="cs-CZ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kořen – morfém, které nese základní význam, nelze dále dělit, slovotvorný základ</a:t>
            </a:r>
          </a:p>
          <a:p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 = obvykle tvarotvorný základ (u sloves se může lišit např. kmen participií)</a:t>
            </a:r>
          </a:p>
          <a:p>
            <a:r>
              <a:rPr lang="cs-CZ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kmen – část slovního tvaru, k němuž se pojít koncovky, tj. flektivní sufixy (afixy)</a:t>
            </a:r>
          </a:p>
          <a:p>
            <a:pPr lvl="1"/>
            <a:r>
              <a:rPr lang="cs-CZ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ednoduchý/odvozovací </a:t>
            </a:r>
            <a:r>
              <a:rPr lang="cs-CZ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totožný s </a:t>
            </a:r>
            <a:r>
              <a:rPr lang="cs-CZ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kořenem, od něj se odvozuje </a:t>
            </a:r>
            <a:r>
              <a:rPr lang="cs-CZ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2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měst</a:t>
            </a:r>
            <a:r>
              <a:rPr lang="cs-CZ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-o</a:t>
            </a:r>
          </a:p>
          <a:p>
            <a:pPr lvl="1"/>
            <a:r>
              <a:rPr lang="cs-CZ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odvozený – </a:t>
            </a:r>
            <a:r>
              <a:rPr lang="cs-CZ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vzniká </a:t>
            </a:r>
            <a:r>
              <a:rPr lang="cs-CZ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derivací – </a:t>
            </a:r>
            <a:r>
              <a:rPr lang="cs-CZ" sz="2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měst-</a:t>
            </a:r>
            <a:r>
              <a:rPr lang="cs-CZ" sz="21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</a:t>
            </a:r>
            <a:r>
              <a:rPr lang="cs-CZ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-ý</a:t>
            </a:r>
          </a:p>
          <a:p>
            <a:r>
              <a:rPr lang="cs-CZ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afix – morfém, který se pojí s kořenem nebo kmenem slova; derivační X flektivní afixy</a:t>
            </a:r>
          </a:p>
          <a:p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oncovka – tvarotvorný morfém; morfologická i slovnědruhová charakteristika</a:t>
            </a:r>
            <a:endParaRPr lang="cs-CZ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821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Afixy v češtině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cirkumfix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nej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radix(+)-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ejší</a:t>
            </a: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prefix – slovesný vid; po-, v češtině zejména derivace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nfix – -l- hořet - hořlavý; typické zejména pro aglutinaci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ufix – derivační i flektivní</a:t>
            </a:r>
          </a:p>
          <a:p>
            <a:pPr lvl="1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oncovka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interfix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o –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mordobílý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obvykle při kompozici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ostfix - -hle, -ť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07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Morfématický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rozbor/analýza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ozklad slova na morfémy/morfy</a:t>
            </a:r>
          </a:p>
          <a:p>
            <a:r>
              <a:rPr lang="cs-CZ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morfémová stavba slova </a:t>
            </a:r>
          </a:p>
          <a:p>
            <a:r>
              <a:rPr lang="cs-CZ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jakých morfémů se slovo skládá</a:t>
            </a:r>
          </a:p>
          <a:p>
            <a:r>
              <a:rPr 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etoda komutace/substituce (morfů/morfémů/alomorfů)</a:t>
            </a:r>
          </a:p>
          <a:p>
            <a:r>
              <a:rPr 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labičné dělení</a:t>
            </a:r>
          </a:p>
          <a:p>
            <a:endParaRPr lang="cs-CZ" sz="2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charakter kořene</a:t>
            </a:r>
          </a:p>
          <a:p>
            <a:r>
              <a:rPr 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harakter afixů</a:t>
            </a:r>
          </a:p>
          <a:p>
            <a:pPr lvl="1"/>
            <a:r>
              <a:rPr 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orfonologický</a:t>
            </a:r>
          </a:p>
          <a:p>
            <a:pPr lvl="1"/>
            <a:r>
              <a:rPr 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cs-CZ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ramatický</a:t>
            </a:r>
          </a:p>
          <a:p>
            <a:pPr lvl="1"/>
            <a:r>
              <a:rPr lang="cs-CZ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sz="2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ématický</a:t>
            </a:r>
            <a:r>
              <a:rPr lang="cs-CZ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derivační</a:t>
            </a:r>
            <a:endParaRPr lang="cs-CZ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08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Morfématický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rozbor/analýza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tvary: žena, ženy, ženě, ženu, ženo, ženou, ženy, žen, ženám, ženách, ženami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vary: paní, paní, paní,… </a:t>
            </a:r>
          </a:p>
          <a:p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lovo a slovní tvar nejsou nejmenší jednotky nesoucí význam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lovo může obsahovat více jednotek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kořen, afixy, kmen, koncovka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40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Morfématický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rozbor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EVLERIMIZIN</a:t>
            </a: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EV-LER-IM-IZ-IN</a:t>
            </a:r>
            <a:endParaRPr lang="cs-CZ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118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Morfématický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rozbor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DEFENDO</a:t>
            </a: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DE-FEND-O</a:t>
            </a:r>
            <a:endParaRPr lang="cs-CZ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822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Morfématický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rozbor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 DEN DAMPF-SCHIFF-EN</a:t>
            </a:r>
            <a:endParaRPr lang="cs-CZ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76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Morfonologická typologie jazyků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 je to typologie?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 je to morfonologie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morfonologie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fonologická stavba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morfémů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morfonologie - pomezní disciplína zabývající se vztahem fonologie a morfonologie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 je to foném?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je to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morfoném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foném – nejmenší zvuková jednotka jazyka, která má rozlišovací funkci</a:t>
            </a:r>
          </a:p>
          <a:p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orfoném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množina alternujících fonémů v rámci morfému při flexi a derivaci; paradigma alternujících fonémů v rámci morfému</a:t>
            </a:r>
          </a:p>
          <a:p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885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Morfonologické alternace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orfonologické/fonologické alternace – paradigma alternujících fonémů</a:t>
            </a: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alternace – střídání hlásek</a:t>
            </a:r>
          </a:p>
          <a:p>
            <a:pPr lvl="1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okalické</a:t>
            </a:r>
          </a:p>
          <a:p>
            <a:pPr lvl="2"/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vantitativní</a:t>
            </a:r>
          </a:p>
          <a:p>
            <a:pPr lvl="2"/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valitativní</a:t>
            </a:r>
          </a:p>
          <a:p>
            <a:pPr lvl="2"/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vantitativně-kvalitativní</a:t>
            </a:r>
          </a:p>
          <a:p>
            <a:pPr lvl="1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onsonantické</a:t>
            </a:r>
          </a:p>
          <a:p>
            <a:pPr lvl="2"/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árové X nepárové</a:t>
            </a:r>
          </a:p>
          <a:p>
            <a:pPr lvl="1"/>
            <a:r>
              <a:rPr lang="cs-CZ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znikové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zánikové</a:t>
            </a:r>
          </a:p>
          <a:p>
            <a:pPr lvl="1"/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vokalicko-konsonantické</a:t>
            </a:r>
          </a:p>
          <a:p>
            <a:pPr lvl="1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yntagmatické X paradigmatické</a:t>
            </a:r>
          </a:p>
          <a:p>
            <a:pPr lvl="1"/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ablaut, umlaut</a:t>
            </a: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161" y="3861048"/>
            <a:ext cx="30099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075080" y="5170546"/>
            <a:ext cx="1717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Šefčík 2005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171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Vokalická harmonie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 asimilace hlásek, kdy se vokál afixu přizpůsobí vokálu v kořeni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ralské jazyky, altajské jazyky, korejština, tibetština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charakteristická pro aglutinující jazyky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aké souhlásková harmonie, ojediněle tónová</a:t>
            </a: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např.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lg</a:t>
            </a:r>
            <a:r>
              <a:rPr lang="cs-CZ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zt</a:t>
            </a:r>
            <a:r>
              <a:rPr lang="cs-CZ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pracujete</a:t>
            </a:r>
          </a:p>
          <a:p>
            <a:r>
              <a:rPr lang="cs-CZ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rv</a:t>
            </a:r>
            <a:r>
              <a:rPr lang="cs-CZ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</a:t>
            </a:r>
            <a:r>
              <a:rPr lang="cs-CZ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u lékaře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771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Morfonologické alternace v češtině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51" y="1412776"/>
            <a:ext cx="5648627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246" y="2780928"/>
            <a:ext cx="7126819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221576"/>
            <a:ext cx="5976383" cy="1176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7087124" y="5905134"/>
            <a:ext cx="1717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Šefčík 2005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70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Charakter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slabiky/kořene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(morfonologická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typologie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jazyků)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4997152"/>
          </a:xfrm>
        </p:spPr>
        <p:txBody>
          <a:bodyPr>
            <a:normAutofit lnSpcReduction="10000"/>
          </a:bodyPr>
          <a:lstStyle/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harakter kořene/kmene</a:t>
            </a:r>
          </a:p>
          <a:p>
            <a:pPr lvl="1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je to slovní kořen X kmen?</a:t>
            </a:r>
          </a:p>
          <a:p>
            <a:pPr lvl="1"/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afixy – </a:t>
            </a:r>
            <a:r>
              <a:rPr 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cirkumfix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prefix, infix, sufix (koncovky), +</a:t>
            </a:r>
            <a:r>
              <a:rPr 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interfix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(postfix)</a:t>
            </a: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dle </a:t>
            </a:r>
            <a:r>
              <a:rPr lang="cs-CZ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fonemického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složení morfů, zejména kořenů – v jazyce určitý vzorec - Erhart</a:t>
            </a:r>
          </a:p>
          <a:p>
            <a:pPr lvl="1"/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CCC – semitohamitské jazyky</a:t>
            </a:r>
          </a:p>
          <a:p>
            <a:pPr lvl="1"/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CVCV – uralské jazyky</a:t>
            </a:r>
          </a:p>
          <a:p>
            <a:pPr lvl="1"/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CVC - čeština</a:t>
            </a:r>
          </a:p>
          <a:p>
            <a:pPr lvl="1"/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CV + slabičná intonace – jazyky JV Asie</a:t>
            </a: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dle morfonologických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alternací – ablaut apod.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05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Indoevropský a semitohamitský kořen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Karel Petráček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467544" y="1844823"/>
            <a:ext cx="4029844" cy="330051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indoevropský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přítomnost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vokalismu</a:t>
            </a:r>
          </a:p>
          <a:p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slovotvorná funkce tohoto </a:t>
            </a:r>
            <a:r>
              <a:rPr lang="cs-CZ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elementu</a:t>
            </a:r>
          </a:p>
          <a:p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počet konsonantních </a:t>
            </a:r>
            <a:r>
              <a:rPr lang="cs-CZ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elementů 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CvC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-/CC-,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CvC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-C/CC-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vC</a:t>
            </a:r>
            <a:r>
              <a:rPr lang="cs-CZ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sylabická struktura </a:t>
            </a:r>
            <a:r>
              <a:rPr lang="cs-CZ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kořene</a:t>
            </a:r>
          </a:p>
          <a:p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vnitřní struktura </a:t>
            </a:r>
            <a:r>
              <a:rPr lang="cs-CZ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kořene</a:t>
            </a:r>
          </a:p>
          <a:p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role </a:t>
            </a:r>
            <a:r>
              <a:rPr lang="cs-CZ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sonant</a:t>
            </a:r>
          </a:p>
          <a:p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role „laryngál</a:t>
            </a:r>
            <a:r>
              <a:rPr lang="cs-CZ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apofonie (vnitřní flexe)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>
          <a:xfrm>
            <a:off x="4644009" y="1844823"/>
            <a:ext cx="4042792" cy="330051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semitohamistský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134446"/>
          </a:xfrm>
        </p:spPr>
        <p:txBody>
          <a:bodyPr>
            <a:normAutofit fontScale="925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 vokálu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gramatická funkce v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kmeni</a:t>
            </a: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CCC (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CvC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konsonantická struktura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inkompatibilita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konsonantů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zanedbána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dlišná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odlišná</a:t>
            </a: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52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Morfonologická typologie jazyků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Vachek – tendence v přechodu od syntetičnosti k analytičnosti, angličtina i čeština</a:t>
            </a:r>
          </a:p>
          <a:p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de.jazyky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kořen – C(Ø,CC)-V-(VV,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VL,VN,abl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.)-C(C) (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Benveniste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CVC)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afixy:</a:t>
            </a:r>
          </a:p>
          <a:p>
            <a:pPr lvl="1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derivační – C, CV, CVC, CVCC</a:t>
            </a:r>
          </a:p>
          <a:p>
            <a:pPr lvl="1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lektivní – C, V, CV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ména – R-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lovesa –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R+S</a:t>
            </a: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+S</a:t>
            </a: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+S</a:t>
            </a:r>
            <a:r>
              <a:rPr lang="cs-CZ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R+S</a:t>
            </a: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+S</a:t>
            </a:r>
            <a:r>
              <a:rPr lang="cs-CZ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+S</a:t>
            </a: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+S</a:t>
            </a: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68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Morfologická typologie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 je to morfologie?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orfologie=flexe a derivace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je to flexe?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je to derivace?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flexe=ohýbání, tedy skloňování a časování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erivace=odvozování slov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orfologie=věda zabývající se deklinací,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kongujací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derivací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orfologie studuje strukturu slov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170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7396</TotalTime>
  <Words>697</Words>
  <Application>Microsoft Office PowerPoint</Application>
  <PresentationFormat>Předvádění na obrazovce (4:3)</PresentationFormat>
  <Paragraphs>161</Paragraphs>
  <Slides>17</Slides>
  <Notes>16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OJ305 TYPOLOGIE JAZYKŮ</vt:lpstr>
      <vt:lpstr>Morfonologická typologie jazyků</vt:lpstr>
      <vt:lpstr>Morfonologické alternace</vt:lpstr>
      <vt:lpstr>Vokalická harmonie</vt:lpstr>
      <vt:lpstr>Morfonologické alternace v češtině</vt:lpstr>
      <vt:lpstr>Charakter slabiky/kořene (morfonologická typologie jazyků)</vt:lpstr>
      <vt:lpstr>Indoevropský a semitohamitský kořen Karel Petráček</vt:lpstr>
      <vt:lpstr>Morfonologická typologie jazyků</vt:lpstr>
      <vt:lpstr>Morfologická typologie</vt:lpstr>
      <vt:lpstr>Morfologie morfém, morf, semém, gramém, afixy</vt:lpstr>
      <vt:lpstr>Morfologie</vt:lpstr>
      <vt:lpstr>Afixy v češtině</vt:lpstr>
      <vt:lpstr>Morfématický rozbor/analýza</vt:lpstr>
      <vt:lpstr>Morfématický rozbor/analýza</vt:lpstr>
      <vt:lpstr>Morfématický rozbor</vt:lpstr>
      <vt:lpstr>Morfématický rozbor</vt:lpstr>
      <vt:lpstr>Morfématický rozbor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OJ305 TYPOLOGIE JAZYKŮ</dc:title>
  <dc:creator>Blanka Čapková</dc:creator>
  <cp:lastModifiedBy>Blanka Čapková</cp:lastModifiedBy>
  <cp:revision>61</cp:revision>
  <dcterms:created xsi:type="dcterms:W3CDTF">2016-03-03T16:06:39Z</dcterms:created>
  <dcterms:modified xsi:type="dcterms:W3CDTF">2016-04-05T08:21:06Z</dcterms:modified>
</cp:coreProperties>
</file>