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9" r:id="rId5"/>
    <p:sldId id="270" r:id="rId6"/>
    <p:sldId id="271" r:id="rId7"/>
    <p:sldId id="268" r:id="rId8"/>
    <p:sldId id="305" r:id="rId9"/>
    <p:sldId id="307" r:id="rId10"/>
    <p:sldId id="308" r:id="rId11"/>
    <p:sldId id="306" r:id="rId12"/>
    <p:sldId id="302" r:id="rId13"/>
    <p:sldId id="304" r:id="rId14"/>
    <p:sldId id="272" r:id="rId15"/>
    <p:sldId id="279" r:id="rId16"/>
    <p:sldId id="273" r:id="rId17"/>
    <p:sldId id="310" r:id="rId18"/>
    <p:sldId id="309" r:id="rId19"/>
    <p:sldId id="311" r:id="rId20"/>
    <p:sldId id="274" r:id="rId21"/>
    <p:sldId id="258" r:id="rId22"/>
    <p:sldId id="275" r:id="rId23"/>
    <p:sldId id="276" r:id="rId24"/>
    <p:sldId id="259" r:id="rId25"/>
    <p:sldId id="277" r:id="rId26"/>
    <p:sldId id="260" r:id="rId27"/>
    <p:sldId id="278" r:id="rId28"/>
    <p:sldId id="261" r:id="rId29"/>
    <p:sldId id="281" r:id="rId30"/>
    <p:sldId id="280" r:id="rId31"/>
    <p:sldId id="282" r:id="rId32"/>
    <p:sldId id="283" r:id="rId33"/>
    <p:sldId id="284" r:id="rId34"/>
    <p:sldId id="285" r:id="rId35"/>
    <p:sldId id="286" r:id="rId36"/>
    <p:sldId id="262" r:id="rId37"/>
    <p:sldId id="263" r:id="rId38"/>
    <p:sldId id="287" r:id="rId39"/>
    <p:sldId id="288" r:id="rId40"/>
    <p:sldId id="289" r:id="rId41"/>
    <p:sldId id="294" r:id="rId42"/>
    <p:sldId id="295" r:id="rId43"/>
    <p:sldId id="290" r:id="rId44"/>
    <p:sldId id="303" r:id="rId45"/>
    <p:sldId id="291" r:id="rId46"/>
    <p:sldId id="296" r:id="rId47"/>
    <p:sldId id="297" r:id="rId48"/>
    <p:sldId id="292" r:id="rId49"/>
    <p:sldId id="298" r:id="rId50"/>
    <p:sldId id="299" r:id="rId51"/>
    <p:sldId id="300" r:id="rId52"/>
    <p:sldId id="301" r:id="rId53"/>
    <p:sldId id="264" r:id="rId5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97" autoAdjust="0"/>
    <p:restoredTop sz="94660"/>
  </p:normalViewPr>
  <p:slideViewPr>
    <p:cSldViewPr>
      <p:cViewPr>
        <p:scale>
          <a:sx n="22" d="100"/>
          <a:sy n="22" d="100"/>
        </p:scale>
        <p:origin x="-3202" y="-141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0B0A-990B-45C8-A804-A9388F6EA6B0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0022-6114-461D-8613-A7C491F6832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0B0A-990B-45C8-A804-A9388F6EA6B0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0022-6114-461D-8613-A7C491F6832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0B0A-990B-45C8-A804-A9388F6EA6B0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0022-6114-461D-8613-A7C491F6832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0B0A-990B-45C8-A804-A9388F6EA6B0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0022-6114-461D-8613-A7C491F6832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0B0A-990B-45C8-A804-A9388F6EA6B0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0022-6114-461D-8613-A7C491F6832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0B0A-990B-45C8-A804-A9388F6EA6B0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0022-6114-461D-8613-A7C491F6832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0B0A-990B-45C8-A804-A9388F6EA6B0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0022-6114-461D-8613-A7C491F6832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0B0A-990B-45C8-A804-A9388F6EA6B0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0022-6114-461D-8613-A7C491F6832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0B0A-990B-45C8-A804-A9388F6EA6B0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0022-6114-461D-8613-A7C491F6832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0B0A-990B-45C8-A804-A9388F6EA6B0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0022-6114-461D-8613-A7C491F6832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0B0A-990B-45C8-A804-A9388F6EA6B0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0022-6114-461D-8613-A7C491F6832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00B0A-990B-45C8-A804-A9388F6EA6B0}" type="datetimeFigureOut">
              <a:rPr lang="cs-CZ" smtClean="0"/>
              <a:t>09.03.2017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40022-6114-461D-8613-A7C491F6832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Mor" TargetMode="External"/><Relationship Id="rId3" Type="http://schemas.openxmlformats.org/officeDocument/2006/relationships/hyperlink" Target="https://cs.wikipedia.org/wiki/Anunnaki" TargetMode="External"/><Relationship Id="rId7" Type="http://schemas.openxmlformats.org/officeDocument/2006/relationships/hyperlink" Target="https://cs.wikipedia.org/wiki/Enlil" TargetMode="External"/><Relationship Id="rId2" Type="http://schemas.openxmlformats.org/officeDocument/2006/relationships/hyperlink" Target="https://cs.wikipedia.org/wiki/Anun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Enki" TargetMode="External"/><Relationship Id="rId11" Type="http://schemas.openxmlformats.org/officeDocument/2006/relationships/hyperlink" Target="https://cs.wikipedia.org/wiki/Namtar" TargetMode="External"/><Relationship Id="rId5" Type="http://schemas.openxmlformats.org/officeDocument/2006/relationships/hyperlink" Target="https://cs.wikipedia.org/w/index.php?title=B%C3%A9let-il%C3%AD&amp;action=edit&amp;redlink=1" TargetMode="External"/><Relationship Id="rId10" Type="http://schemas.openxmlformats.org/officeDocument/2006/relationships/hyperlink" Target="https://cs.wikipedia.org/wiki/I%C5%A1kur" TargetMode="External"/><Relationship Id="rId4" Type="http://schemas.openxmlformats.org/officeDocument/2006/relationships/hyperlink" Target="https://cs.wikipedia.org/wiki/Igigi" TargetMode="External"/><Relationship Id="rId9" Type="http://schemas.openxmlformats.org/officeDocument/2006/relationships/hyperlink" Target="https://cs.wikipedia.org/wiki/Utnapi%C5%A1tim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osizneias.com/wp-content/uploads/2015/02/Mideast-Israel-Babylo_sh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5571" y="0"/>
            <a:ext cx="10289571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57224" y="4929198"/>
            <a:ext cx="7772400" cy="1470025"/>
          </a:xfrm>
        </p:spPr>
        <p:txBody>
          <a:bodyPr/>
          <a:lstStyle/>
          <a:p>
            <a:pPr algn="r"/>
            <a:r>
              <a:rPr lang="cs-CZ" dirty="0" err="1" smtClean="0">
                <a:solidFill>
                  <a:schemeClr val="bg1"/>
                </a:solidFill>
                <a:latin typeface="Arial Rounded MT Bold" pitchFamily="34" charset="0"/>
              </a:rPr>
              <a:t>Literatúra</a:t>
            </a:r>
            <a:r>
              <a:rPr lang="cs-CZ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br>
              <a:rPr lang="cs-CZ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cs-CZ" dirty="0" smtClean="0">
                <a:solidFill>
                  <a:schemeClr val="bg1"/>
                </a:solidFill>
                <a:latin typeface="Arial Rounded MT Bold" pitchFamily="34" charset="0"/>
              </a:rPr>
              <a:t>starého Orientu</a:t>
            </a:r>
            <a:endParaRPr lang="cs-CZ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7586" name="Picture 2" descr="Výsledok vyhľadávania obrázkov pre dopyt erid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000240"/>
            <a:ext cx="5857875" cy="294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5538" name="Picture 2" descr="Výsledok vyhľadávania obrázkov pre dopyt eridu tem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3750495" cy="2500330"/>
          </a:xfrm>
          <a:prstGeom prst="rect">
            <a:avLst/>
          </a:prstGeom>
          <a:noFill/>
        </p:spPr>
      </p:pic>
      <p:pic>
        <p:nvPicPr>
          <p:cNvPr id="65540" name="Picture 4" descr="Výsledok vyhľadávania obrázkov pre dopyt erid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357562"/>
            <a:ext cx="5238750" cy="2990850"/>
          </a:xfrm>
          <a:prstGeom prst="rect">
            <a:avLst/>
          </a:prstGeom>
          <a:noFill/>
        </p:spPr>
      </p:pic>
      <p:pic>
        <p:nvPicPr>
          <p:cNvPr id="65542" name="Picture 6" descr="Výsledok vyhľadávania obrázkov pre dopyt erid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714356"/>
            <a:ext cx="3876384" cy="2479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Inanna</a:t>
            </a:r>
            <a:r>
              <a:rPr lang="sk-SK" dirty="0" smtClean="0"/>
              <a:t> a </a:t>
            </a:r>
            <a:r>
              <a:rPr lang="sk-SK" dirty="0" err="1" smtClean="0"/>
              <a:t>Ebich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Bohyně hrůzostrašných božských sil, oděná v teroru, jedoucí na velkých božských silách, </a:t>
            </a:r>
            <a:r>
              <a:rPr lang="cs-CZ" dirty="0" err="1" smtClean="0"/>
              <a:t>Inana</a:t>
            </a:r>
            <a:r>
              <a:rPr lang="cs-CZ" dirty="0" smtClean="0"/>
              <a:t>, úžasná se zbraní a-</a:t>
            </a:r>
            <a:r>
              <a:rPr lang="cs-CZ" dirty="0" err="1" smtClean="0"/>
              <a:t>an</a:t>
            </a:r>
            <a:r>
              <a:rPr lang="cs-CZ" dirty="0" smtClean="0"/>
              <a:t>-</a:t>
            </a:r>
            <a:r>
              <a:rPr lang="cs-CZ" dirty="0" err="1" smtClean="0"/>
              <a:t>ka</a:t>
            </a:r>
            <a:r>
              <a:rPr lang="cs-CZ" dirty="0" smtClean="0"/>
              <a:t>, promočená krví, ženoucí se velkými bitvami, se štítem spočívajícím na zemi, pokrytým /nebo pokrytá bouří a záplavou, velká paní </a:t>
            </a:r>
            <a:r>
              <a:rPr lang="cs-CZ" dirty="0" err="1" smtClean="0"/>
              <a:t>Inano</a:t>
            </a:r>
            <a:r>
              <a:rPr lang="cs-CZ" dirty="0" smtClean="0"/>
              <a:t>, znající dobře jak plánovat konflikty, zničíš mocné země šípem a silou a podmaníš si je.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8370" name="Picture 2" descr="Výsledok vyhľadávania obrázkov pre dopyt inanna w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85728"/>
            <a:ext cx="3090397" cy="2928958"/>
          </a:xfrm>
          <a:prstGeom prst="rect">
            <a:avLst/>
          </a:prstGeom>
          <a:noFill/>
        </p:spPr>
      </p:pic>
      <p:pic>
        <p:nvPicPr>
          <p:cNvPr id="58372" name="Picture 4" descr="Výsledok vyhľadávania obrázkov pre dopyt inanna hulupp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571876"/>
            <a:ext cx="4981583" cy="2793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err="1" smtClean="0"/>
              <a:t>Nanna</a:t>
            </a:r>
            <a:r>
              <a:rPr lang="cs-CZ" b="1" dirty="0" smtClean="0"/>
              <a:t> (</a:t>
            </a:r>
            <a:r>
              <a:rPr lang="cs-CZ" b="1" dirty="0" err="1" smtClean="0"/>
              <a:t>Sín</a:t>
            </a:r>
            <a:r>
              <a:rPr lang="cs-CZ" b="1" dirty="0" smtClean="0"/>
              <a:t>):</a:t>
            </a:r>
            <a:r>
              <a:rPr lang="cs-CZ" dirty="0" smtClean="0"/>
              <a:t> </a:t>
            </a:r>
            <a:r>
              <a:rPr lang="cs-CZ" dirty="0" err="1" smtClean="0"/>
              <a:t>Nanna</a:t>
            </a:r>
            <a:r>
              <a:rPr lang="cs-CZ" dirty="0" smtClean="0"/>
              <a:t> a jeho loď, metafora na </a:t>
            </a:r>
            <a:r>
              <a:rPr lang="cs-CZ" dirty="0" err="1" smtClean="0"/>
              <a:t>vzťahy</a:t>
            </a:r>
            <a:r>
              <a:rPr lang="cs-CZ" dirty="0" smtClean="0"/>
              <a:t> </a:t>
            </a:r>
            <a:r>
              <a:rPr lang="cs-CZ" dirty="0" err="1" smtClean="0"/>
              <a:t>mestských</a:t>
            </a:r>
            <a:r>
              <a:rPr lang="cs-CZ" dirty="0" smtClean="0"/>
              <a:t> </a:t>
            </a:r>
            <a:r>
              <a:rPr lang="cs-CZ" dirty="0" err="1" smtClean="0"/>
              <a:t>štátov</a:t>
            </a:r>
            <a:endParaRPr lang="cs-CZ" dirty="0" smtClean="0"/>
          </a:p>
          <a:p>
            <a:r>
              <a:rPr lang="cs-CZ" b="1" dirty="0" err="1" smtClean="0"/>
              <a:t>Ninurtovský</a:t>
            </a:r>
            <a:r>
              <a:rPr lang="cs-CZ" b="1" dirty="0" smtClean="0"/>
              <a:t> cyklus:</a:t>
            </a:r>
            <a:r>
              <a:rPr lang="cs-CZ" dirty="0" smtClean="0"/>
              <a:t> mýtus LUGALE - </a:t>
            </a:r>
            <a:r>
              <a:rPr lang="cs-CZ" dirty="0" err="1" smtClean="0"/>
              <a:t>civilizačný</a:t>
            </a:r>
            <a:r>
              <a:rPr lang="cs-CZ" dirty="0" smtClean="0"/>
              <a:t> mýtus, popisuje </a:t>
            </a:r>
            <a:r>
              <a:rPr lang="cs-CZ" dirty="0" err="1" smtClean="0"/>
              <a:t>skrotenie</a:t>
            </a:r>
            <a:r>
              <a:rPr lang="cs-CZ" dirty="0" smtClean="0"/>
              <a:t> divokých, </a:t>
            </a:r>
            <a:r>
              <a:rPr lang="cs-CZ" dirty="0" err="1" smtClean="0"/>
              <a:t>neznámych</a:t>
            </a:r>
            <a:r>
              <a:rPr lang="cs-CZ" dirty="0" smtClean="0"/>
              <a:t> h</a:t>
            </a:r>
            <a:r>
              <a:rPr lang="sk-SK" dirty="0" err="1" smtClean="0"/>
              <a:t>ôr</a:t>
            </a:r>
            <a:r>
              <a:rPr lang="sk-SK" dirty="0" smtClean="0"/>
              <a:t>, zosobnená zbraň </a:t>
            </a:r>
            <a:r>
              <a:rPr lang="sk-SK" dirty="0" err="1" smtClean="0"/>
              <a:t>Šarur</a:t>
            </a:r>
            <a:r>
              <a:rPr lang="sk-SK" dirty="0" smtClean="0"/>
              <a:t>, démon </a:t>
            </a:r>
            <a:r>
              <a:rPr lang="sk-SK" dirty="0" err="1" smtClean="0"/>
              <a:t>Asakku</a:t>
            </a:r>
            <a:r>
              <a:rPr lang="sk-SK" dirty="0" smtClean="0"/>
              <a:t>, vynález poľnohospodárstva (</a:t>
            </a:r>
            <a:r>
              <a:rPr lang="sk-SK" dirty="0" err="1" smtClean="0"/>
              <a:t>zemědělství</a:t>
            </a:r>
            <a:r>
              <a:rPr lang="sk-SK" dirty="0" smtClean="0"/>
              <a:t>), téma určovania osudov</a:t>
            </a:r>
          </a:p>
          <a:p>
            <a:r>
              <a:rPr lang="sk-SK" dirty="0" smtClean="0"/>
              <a:t>Mýtus ANGIM: </a:t>
            </a:r>
            <a:r>
              <a:rPr lang="sk-SK" dirty="0" err="1" smtClean="0"/>
              <a:t>Ninurta</a:t>
            </a:r>
            <a:r>
              <a:rPr lang="sk-SK" dirty="0" smtClean="0"/>
              <a:t> sa vracia z hôr a vstupuje do </a:t>
            </a:r>
            <a:r>
              <a:rPr lang="sk-SK" dirty="0" err="1" smtClean="0"/>
              <a:t>Nippuru</a:t>
            </a:r>
            <a:r>
              <a:rPr lang="sk-SK" dirty="0" smtClean="0"/>
              <a:t>, kde skladá počesť a trofeje </a:t>
            </a:r>
            <a:r>
              <a:rPr lang="sk-SK" dirty="0" err="1" smtClean="0"/>
              <a:t>Enlilovi</a:t>
            </a:r>
            <a:r>
              <a:rPr lang="sk-SK" dirty="0" smtClean="0"/>
              <a:t>, oslava, odchod k rodine, </a:t>
            </a:r>
            <a:r>
              <a:rPr lang="sk-SK" dirty="0" err="1" smtClean="0"/>
              <a:t>legitimizácia</a:t>
            </a:r>
            <a:r>
              <a:rPr lang="sk-SK" dirty="0" smtClean="0"/>
              <a:t> kultu</a:t>
            </a:r>
          </a:p>
          <a:p>
            <a:r>
              <a:rPr lang="sk-SK" dirty="0" smtClean="0"/>
              <a:t>Mýtus o ANZUOVI: víťazstvo nad nebeským orlom, Tabuľky osudu</a:t>
            </a:r>
          </a:p>
          <a:p>
            <a:r>
              <a:rPr lang="sk-SK" dirty="0" smtClean="0"/>
              <a:t>Mýtus NINURTA A KORYTNAČKA (</a:t>
            </a:r>
            <a:r>
              <a:rPr lang="sk-SK" dirty="0" err="1" smtClean="0"/>
              <a:t>želva</a:t>
            </a:r>
            <a:r>
              <a:rPr lang="sk-SK" dirty="0" smtClean="0"/>
              <a:t>)</a:t>
            </a:r>
          </a:p>
          <a:p>
            <a:r>
              <a:rPr lang="sk-SK" dirty="0" smtClean="0"/>
              <a:t>NINURTOVA CESTA K ENKIMU – prvýkrát popis korunovácie</a:t>
            </a:r>
          </a:p>
          <a:p>
            <a:endParaRPr lang="sk-SK" dirty="0" smtClean="0"/>
          </a:p>
          <a:p>
            <a:endParaRPr lang="cs-CZ" dirty="0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Mýty o </a:t>
            </a:r>
            <a:r>
              <a:rPr lang="cs-CZ" dirty="0" err="1" smtClean="0"/>
              <a:t>božstvách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3794" name="Picture 2" descr="https://upload.wikimedia.org/wikipedia/commons/thumb/c/c3/Chaos_Monster_and_Sun_God.png/1280px-Chaos_Monster_and_Sun_God.png?1489092064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898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Mýty o </a:t>
            </a:r>
            <a:r>
              <a:rPr lang="cs-CZ" dirty="0" err="1" smtClean="0"/>
              <a:t>božstvách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Dumuzi</a:t>
            </a:r>
            <a:r>
              <a:rPr lang="sk-SK" dirty="0" smtClean="0"/>
              <a:t> a </a:t>
            </a:r>
            <a:r>
              <a:rPr lang="sk-SK" dirty="0" err="1" smtClean="0"/>
              <a:t>Geštinanna</a:t>
            </a:r>
            <a:r>
              <a:rPr lang="sk-SK" dirty="0" smtClean="0"/>
              <a:t>, </a:t>
            </a:r>
            <a:r>
              <a:rPr lang="sk-SK" dirty="0" err="1" smtClean="0"/>
              <a:t>Dumuziho</a:t>
            </a:r>
            <a:r>
              <a:rPr lang="sk-SK" dirty="0" smtClean="0"/>
              <a:t> sen</a:t>
            </a:r>
          </a:p>
          <a:p>
            <a:r>
              <a:rPr lang="sk-SK" dirty="0" smtClean="0"/>
              <a:t>Svadba boha MARTUA: </a:t>
            </a:r>
            <a:r>
              <a:rPr lang="sk-SK" dirty="0" err="1" smtClean="0"/>
              <a:t>posumeršťovanie</a:t>
            </a:r>
            <a:r>
              <a:rPr lang="sk-SK" dirty="0" smtClean="0"/>
              <a:t> prichádzajúcich skupín obyvateľstva, ktoré sa v zemi chcelo usadiť, výber partnerky, usadlý spôsob života, kopanie studní, vs. kočovný/necivilizovaný život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9634" name="Picture 2" descr="Výsledok vyhľadávania obrázkov pre dopyt iran noma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8610" name="Picture 2" descr="Výsledok vyhľadávania obrázkov pre dopyt iran noma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0"/>
            <a:ext cx="102972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0658" name="Picture 2" descr="Výsledok vyhľadávania obrázkov pre dopyt iran noma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9552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Výsledok vyhľadávania obrázkov pre dopyt cuneiform writing"/>
          <p:cNvPicPr>
            <a:picLocks noChangeAspect="1" noChangeArrowheads="1"/>
          </p:cNvPicPr>
          <p:nvPr/>
        </p:nvPicPr>
        <p:blipFill>
          <a:blip r:embed="rId2"/>
          <a:srcRect r="251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5286388"/>
            <a:ext cx="8229600" cy="1143000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Prečo vzniklo písmo?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7650" name="Picture 2" descr="Výsledok vyhľadávania obrázkov pre dopyt superheroes"/>
          <p:cNvPicPr>
            <a:picLocks noChangeAspect="1" noChangeArrowheads="1"/>
          </p:cNvPicPr>
          <p:nvPr/>
        </p:nvPicPr>
        <p:blipFill>
          <a:blip r:embed="rId2"/>
          <a:srcRect l="15625" r="17709"/>
          <a:stretch>
            <a:fillRect/>
          </a:stretch>
        </p:blipFill>
        <p:spPr bwMode="auto">
          <a:xfrm>
            <a:off x="0" y="0"/>
            <a:ext cx="9144000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Hrdinské eposy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Vladár: </a:t>
            </a:r>
            <a:r>
              <a:rPr lang="sk-SK" dirty="0" err="1" smtClean="0"/>
              <a:t>Etana</a:t>
            </a:r>
            <a:r>
              <a:rPr lang="sk-SK" dirty="0" smtClean="0"/>
              <a:t>, </a:t>
            </a:r>
            <a:r>
              <a:rPr lang="sk-SK" dirty="0" err="1" smtClean="0"/>
              <a:t>Enmerkar</a:t>
            </a:r>
            <a:endParaRPr lang="sk-SK" dirty="0" smtClean="0"/>
          </a:p>
          <a:p>
            <a:r>
              <a:rPr lang="sk-SK" dirty="0" smtClean="0"/>
              <a:t>Vladár a poloboh</a:t>
            </a:r>
            <a:r>
              <a:rPr lang="cs-CZ" dirty="0" smtClean="0"/>
              <a:t>: </a:t>
            </a:r>
            <a:r>
              <a:rPr lang="cs-CZ" dirty="0" err="1" smtClean="0"/>
              <a:t>Gilgameš</a:t>
            </a:r>
            <a:r>
              <a:rPr lang="cs-CZ" dirty="0" smtClean="0"/>
              <a:t>, </a:t>
            </a:r>
            <a:r>
              <a:rPr lang="cs-CZ" dirty="0" err="1" smtClean="0"/>
              <a:t>Lugalbanda</a:t>
            </a:r>
            <a:endParaRPr lang="cs-CZ" dirty="0" smtClean="0"/>
          </a:p>
          <a:p>
            <a:r>
              <a:rPr lang="cs-CZ" dirty="0" err="1" smtClean="0"/>
              <a:t>Nesmrteľný</a:t>
            </a:r>
            <a:r>
              <a:rPr lang="cs-CZ" dirty="0" smtClean="0"/>
              <a:t> </a:t>
            </a:r>
            <a:r>
              <a:rPr lang="cs-CZ" dirty="0" err="1" smtClean="0"/>
              <a:t>človek</a:t>
            </a:r>
            <a:r>
              <a:rPr lang="cs-CZ" dirty="0" smtClean="0"/>
              <a:t>: </a:t>
            </a:r>
            <a:r>
              <a:rPr lang="cs-CZ" dirty="0" err="1" smtClean="0"/>
              <a:t>Utanapištim</a:t>
            </a:r>
            <a:r>
              <a:rPr lang="cs-CZ" dirty="0" smtClean="0"/>
              <a:t> </a:t>
            </a:r>
            <a:r>
              <a:rPr lang="cs-CZ" smtClean="0"/>
              <a:t>(Ziusudra, Atrachasís)</a:t>
            </a: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2770" name="Picture 2" descr="Výsledok vyhľadávania obrázkov pre dopyt deadpo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66874"/>
            <a:ext cx="9144000" cy="5191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14974"/>
          </a:xfrm>
        </p:spPr>
        <p:txBody>
          <a:bodyPr>
            <a:normAutofit fontScale="85000" lnSpcReduction="20000"/>
          </a:bodyPr>
          <a:lstStyle/>
          <a:p>
            <a:r>
              <a:rPr lang="sk-SK" dirty="0" smtClean="0"/>
              <a:t>Rozprávanie o bájnych vládcoch </a:t>
            </a:r>
            <a:r>
              <a:rPr lang="cs-CZ" dirty="0" err="1" smtClean="0"/>
              <a:t>Uruku</a:t>
            </a:r>
            <a:r>
              <a:rPr lang="cs-CZ" dirty="0" smtClean="0"/>
              <a:t> (</a:t>
            </a:r>
            <a:r>
              <a:rPr lang="cs-CZ" dirty="0" err="1" smtClean="0"/>
              <a:t>Enmerkar</a:t>
            </a:r>
            <a:r>
              <a:rPr lang="cs-CZ" dirty="0" smtClean="0"/>
              <a:t>) a horského </a:t>
            </a:r>
            <a:r>
              <a:rPr lang="cs-CZ" dirty="0" err="1" smtClean="0"/>
              <a:t>kraja</a:t>
            </a:r>
            <a:r>
              <a:rPr lang="cs-CZ" dirty="0" smtClean="0"/>
              <a:t> </a:t>
            </a:r>
            <a:r>
              <a:rPr lang="cs-CZ" dirty="0" err="1" smtClean="0"/>
              <a:t>menom</a:t>
            </a:r>
            <a:r>
              <a:rPr lang="cs-CZ" dirty="0" smtClean="0"/>
              <a:t> </a:t>
            </a:r>
            <a:r>
              <a:rPr lang="cs-CZ" dirty="0" err="1" smtClean="0"/>
              <a:t>Aratta</a:t>
            </a:r>
            <a:r>
              <a:rPr lang="cs-CZ" dirty="0" smtClean="0"/>
              <a:t> (</a:t>
            </a:r>
            <a:r>
              <a:rPr lang="cs-CZ" dirty="0" err="1" smtClean="0"/>
              <a:t>Ensuchkešdanna</a:t>
            </a:r>
            <a:r>
              <a:rPr lang="cs-CZ" dirty="0" smtClean="0"/>
              <a:t>) </a:t>
            </a:r>
          </a:p>
          <a:p>
            <a:r>
              <a:rPr lang="sk-SK" dirty="0" smtClean="0"/>
              <a:t>Dohromady 4 eposy</a:t>
            </a:r>
          </a:p>
          <a:p>
            <a:r>
              <a:rPr lang="sk-SK" dirty="0" smtClean="0"/>
              <a:t>Dodnes nevieme, kde </a:t>
            </a:r>
            <a:r>
              <a:rPr lang="sk-SK" dirty="0" err="1" smtClean="0"/>
              <a:t>Aratta</a:t>
            </a:r>
            <a:r>
              <a:rPr lang="sk-SK" dirty="0" smtClean="0"/>
              <a:t> ležala – šlo zrejme o bájnu </a:t>
            </a:r>
            <a:r>
              <a:rPr lang="sk-SK" dirty="0"/>
              <a:t>z</a:t>
            </a:r>
            <a:r>
              <a:rPr lang="sk-SK" dirty="0" smtClean="0"/>
              <a:t>em hojnosti a bohatstva (oplývala drahými kovmi a kameňmi)</a:t>
            </a:r>
          </a:p>
          <a:p>
            <a:r>
              <a:rPr lang="sk-SK" dirty="0" err="1" smtClean="0"/>
              <a:t>Uruk</a:t>
            </a:r>
            <a:r>
              <a:rPr lang="sk-SK" dirty="0" smtClean="0"/>
              <a:t> mal zase dostatok poľnohospodárskej úrody</a:t>
            </a:r>
          </a:p>
          <a:p>
            <a:r>
              <a:rPr lang="sk-SK" dirty="0" smtClean="0"/>
              <a:t>Ide o spor dôvtipu, nie hrubej sily </a:t>
            </a:r>
          </a:p>
          <a:p>
            <a:r>
              <a:rPr lang="sk-SK" dirty="0" smtClean="0"/>
              <a:t>Vládca </a:t>
            </a:r>
            <a:r>
              <a:rPr lang="sk-SK" dirty="0" err="1" smtClean="0"/>
              <a:t>Aratty</a:t>
            </a:r>
            <a:r>
              <a:rPr lang="sk-SK" dirty="0" smtClean="0"/>
              <a:t> ukladá </a:t>
            </a:r>
            <a:r>
              <a:rPr lang="sk-SK" dirty="0" err="1" smtClean="0"/>
              <a:t>Enmerkarovi</a:t>
            </a:r>
            <a:r>
              <a:rPr lang="sk-SK" dirty="0" smtClean="0"/>
              <a:t> zdanlivo nesplniteľné úlohy</a:t>
            </a:r>
          </a:p>
          <a:p>
            <a:r>
              <a:rPr lang="sk-SK" dirty="0" smtClean="0"/>
              <a:t>Epos zmieňuje vynález písma </a:t>
            </a:r>
            <a:r>
              <a:rPr lang="sk-SK" dirty="0"/>
              <a:t>(</a:t>
            </a:r>
            <a:r>
              <a:rPr lang="sk-SK" dirty="0" smtClean="0"/>
              <a:t>napísanie odkazu na hlinenú tabuľku) a tiež to, že si ľudia nerozumejú, pretože hovoria mnohými jazykmi, postavenie chrámov v </a:t>
            </a:r>
            <a:r>
              <a:rPr lang="sk-SK" dirty="0" err="1" smtClean="0"/>
              <a:t>Uruku</a:t>
            </a:r>
            <a:r>
              <a:rPr lang="sk-SK" dirty="0" smtClean="0"/>
              <a:t> a </a:t>
            </a:r>
            <a:r>
              <a:rPr lang="sk-SK" dirty="0" err="1" smtClean="0"/>
              <a:t>Eridu</a:t>
            </a:r>
            <a:endParaRPr lang="sk-SK" dirty="0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Enmerkar</a:t>
            </a:r>
            <a:r>
              <a:rPr lang="sk-SK" dirty="0" smtClean="0"/>
              <a:t> a vládca </a:t>
            </a:r>
            <a:r>
              <a:rPr lang="sk-SK" dirty="0" err="1" smtClean="0"/>
              <a:t>Arraty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Enmerkar</a:t>
            </a:r>
            <a:r>
              <a:rPr lang="sk-SK" dirty="0" smtClean="0"/>
              <a:t> a vládca </a:t>
            </a:r>
            <a:r>
              <a:rPr lang="sk-SK" dirty="0" err="1" smtClean="0"/>
              <a:t>Arraty</a:t>
            </a:r>
            <a:endParaRPr lang="cs-CZ" dirty="0"/>
          </a:p>
        </p:txBody>
      </p:sp>
      <p:pic>
        <p:nvPicPr>
          <p:cNvPr id="1028" name="Picture 4" descr="Image result for eanna uru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5939416" cy="4286280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1000100" y="6000768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Kramer, Samuel Noah (1968). "The "Babel of Tongues": A Sumerian Version". </a:t>
            </a:r>
            <a:r>
              <a:rPr lang="en-US" i="1" dirty="0"/>
              <a:t>Journal of the American Oriental Society</a:t>
            </a:r>
            <a:r>
              <a:rPr lang="en-US" dirty="0"/>
              <a:t>. </a:t>
            </a:r>
            <a:r>
              <a:rPr lang="en-US" b="1" dirty="0"/>
              <a:t>88</a:t>
            </a:r>
            <a:r>
              <a:rPr lang="en-US" dirty="0"/>
              <a:t> (1). pp. 108–111.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Etanov</a:t>
            </a:r>
            <a:r>
              <a:rPr lang="sk-SK" dirty="0" smtClean="0"/>
              <a:t> let do nebies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Datuje sa do obdobia </a:t>
            </a:r>
            <a:r>
              <a:rPr lang="sk-SK" dirty="0" err="1" smtClean="0"/>
              <a:t>staroakkadskej</a:t>
            </a:r>
            <a:r>
              <a:rPr lang="sk-SK" dirty="0" smtClean="0"/>
              <a:t> dynastie (2334-2154 </a:t>
            </a:r>
            <a:r>
              <a:rPr lang="sk-SK" dirty="0" err="1" smtClean="0"/>
              <a:t>pr.n.l</a:t>
            </a:r>
            <a:r>
              <a:rPr lang="sk-SK" dirty="0" smtClean="0"/>
              <a:t>)</a:t>
            </a:r>
          </a:p>
          <a:p>
            <a:r>
              <a:rPr lang="sk-SK" dirty="0" smtClean="0"/>
              <a:t>Spravodlivý vládca mesta </a:t>
            </a:r>
            <a:r>
              <a:rPr lang="sk-SK" dirty="0" err="1" smtClean="0"/>
              <a:t>Kiš</a:t>
            </a:r>
            <a:r>
              <a:rPr lang="sk-SK" dirty="0" smtClean="0"/>
              <a:t>, ktorý nemôže mať deti, hľadá kúzelnú rastlinu, aby si zaistil dediča</a:t>
            </a:r>
          </a:p>
          <a:p>
            <a:r>
              <a:rPr lang="sk-SK" dirty="0" smtClean="0"/>
              <a:t>Priateľstvo orla a hada – prvky bájky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Etanov</a:t>
            </a:r>
            <a:r>
              <a:rPr lang="sk-SK" dirty="0" smtClean="0"/>
              <a:t> let do nebies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29190" y="1600200"/>
            <a:ext cx="375761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"Pane, vynes svůj výrok: dej mi rostlinu zrození!</a:t>
            </a:r>
            <a:br>
              <a:rPr lang="cs-CZ" i="1" dirty="0" smtClean="0"/>
            </a:br>
            <a:r>
              <a:rPr lang="cs-CZ" i="1" dirty="0" smtClean="0"/>
              <a:t>Ukaž mi rostlinu zrození, zbav mne mého břemene, založ mi jméno!“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74754" name="Picture 2" descr="Image result for etana fly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643182"/>
            <a:ext cx="4232524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Lugalbanda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85000" lnSpcReduction="20000"/>
          </a:bodyPr>
          <a:lstStyle/>
          <a:p>
            <a:r>
              <a:rPr lang="sk-SK" dirty="0" err="1" smtClean="0"/>
              <a:t>Lugalbanda</a:t>
            </a:r>
            <a:r>
              <a:rPr lang="sk-SK" dirty="0" smtClean="0"/>
              <a:t> v horskej </a:t>
            </a:r>
            <a:r>
              <a:rPr lang="sk-SK" dirty="0" err="1" smtClean="0"/>
              <a:t>sluji</a:t>
            </a:r>
            <a:r>
              <a:rPr lang="sk-SK" dirty="0" smtClean="0"/>
              <a:t> (</a:t>
            </a:r>
            <a:r>
              <a:rPr lang="sk-SK" dirty="0" err="1" smtClean="0"/>
              <a:t>Lugalbanda</a:t>
            </a:r>
            <a:r>
              <a:rPr lang="sk-SK" dirty="0" smtClean="0"/>
              <a:t> I) a </a:t>
            </a:r>
            <a:r>
              <a:rPr lang="sk-SK" dirty="0" err="1" smtClean="0"/>
              <a:t>Lugalbandov</a:t>
            </a:r>
            <a:r>
              <a:rPr lang="sk-SK" dirty="0" smtClean="0"/>
              <a:t> návrat (</a:t>
            </a:r>
            <a:r>
              <a:rPr lang="sk-SK" dirty="0" err="1" smtClean="0"/>
              <a:t>Lugalbanda</a:t>
            </a:r>
            <a:r>
              <a:rPr lang="sk-SK" dirty="0" smtClean="0"/>
              <a:t> II) – „</a:t>
            </a:r>
            <a:r>
              <a:rPr lang="sk-SK" dirty="0" err="1" smtClean="0"/>
              <a:t>Robinson</a:t>
            </a:r>
            <a:r>
              <a:rPr lang="sk-SK" dirty="0" smtClean="0"/>
              <a:t>“ svojej doby</a:t>
            </a:r>
          </a:p>
          <a:p>
            <a:r>
              <a:rPr lang="sk-SK" dirty="0" smtClean="0"/>
              <a:t>Jeho druhovia ho nechajú zraneného a samého v pustine, vďaka úcte k </a:t>
            </a:r>
            <a:r>
              <a:rPr lang="sk-SK" dirty="0" err="1" smtClean="0"/>
              <a:t>sumerským</a:t>
            </a:r>
            <a:r>
              <a:rPr lang="sk-SK" dirty="0" smtClean="0"/>
              <a:t> božstvám a dômyslu sa naučí prežiť</a:t>
            </a:r>
          </a:p>
          <a:p>
            <a:r>
              <a:rPr lang="sk-SK" dirty="0" smtClean="0"/>
              <a:t>V druhom epose sa hrdina stará o mláďatá bájneho orla </a:t>
            </a:r>
            <a:r>
              <a:rPr lang="sk-SK" dirty="0" err="1" smtClean="0"/>
              <a:t>Anzua</a:t>
            </a:r>
            <a:r>
              <a:rPr lang="sk-SK" dirty="0" smtClean="0"/>
              <a:t>, orol ho za to obdaruje schopnosťou bežať nadprirodzenou rýchlosťou, </a:t>
            </a:r>
            <a:r>
              <a:rPr lang="sk-SK" dirty="0" err="1" smtClean="0"/>
              <a:t>Lugalbanda</a:t>
            </a:r>
            <a:r>
              <a:rPr lang="sk-SK" dirty="0" smtClean="0"/>
              <a:t> na ceste predbehne svojich druhov, ktorí stále nedošli do cieľa ťaženia (do </a:t>
            </a:r>
            <a:r>
              <a:rPr lang="sk-SK" dirty="0" err="1" smtClean="0"/>
              <a:t>Aratty</a:t>
            </a:r>
            <a:r>
              <a:rPr lang="sk-SK" dirty="0" smtClean="0"/>
              <a:t>), prevezme rolu ako </a:t>
            </a:r>
            <a:r>
              <a:rPr lang="sk-SK" dirty="0" err="1" smtClean="0"/>
              <a:t>Enmerkarov</a:t>
            </a:r>
            <a:r>
              <a:rPr lang="sk-SK" dirty="0" smtClean="0"/>
              <a:t> kuriér</a:t>
            </a:r>
          </a:p>
          <a:p>
            <a:r>
              <a:rPr lang="sk-SK" dirty="0" err="1" smtClean="0"/>
              <a:t>Lugalbandovská</a:t>
            </a:r>
            <a:r>
              <a:rPr lang="sk-SK" dirty="0" smtClean="0"/>
              <a:t> téma sa dožila spracovania pre </a:t>
            </a:r>
            <a:r>
              <a:rPr lang="sk-SK" dirty="0" err="1" smtClean="0"/>
              <a:t>Aššurbanipalovu</a:t>
            </a:r>
            <a:r>
              <a:rPr lang="sk-SK" dirty="0" smtClean="0"/>
              <a:t> knižnicu (668-627 </a:t>
            </a:r>
            <a:r>
              <a:rPr lang="sk-SK" dirty="0" err="1" smtClean="0"/>
              <a:t>pr.n.l</a:t>
            </a:r>
            <a:r>
              <a:rPr lang="sk-SK" dirty="0" smtClean="0"/>
              <a:t>.) v </a:t>
            </a:r>
            <a:r>
              <a:rPr lang="sk-SK" dirty="0" err="1" smtClean="0"/>
              <a:t>Ninive</a:t>
            </a: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Epos o </a:t>
            </a:r>
            <a:r>
              <a:rPr lang="sk-SK" dirty="0" err="1" smtClean="0"/>
              <a:t>Gilgamešovi</a:t>
            </a:r>
            <a:endParaRPr lang="cs-CZ" dirty="0"/>
          </a:p>
        </p:txBody>
      </p:sp>
      <p:pic>
        <p:nvPicPr>
          <p:cNvPr id="101378" name="Picture 2" descr="Súvisiaci obráz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500174"/>
            <a:ext cx="3157305" cy="2357454"/>
          </a:xfrm>
          <a:prstGeom prst="rect">
            <a:avLst/>
          </a:prstGeom>
          <a:noFill/>
        </p:spPr>
      </p:pic>
      <p:pic>
        <p:nvPicPr>
          <p:cNvPr id="101380" name="Picture 4" descr="Súvisiaci obrázok"/>
          <p:cNvPicPr>
            <a:picLocks noChangeAspect="1" noChangeArrowheads="1"/>
          </p:cNvPicPr>
          <p:nvPr/>
        </p:nvPicPr>
        <p:blipFill>
          <a:blip r:embed="rId3"/>
          <a:srcRect l="16000" r="23999"/>
          <a:stretch>
            <a:fillRect/>
          </a:stretch>
        </p:blipFill>
        <p:spPr bwMode="auto">
          <a:xfrm>
            <a:off x="642910" y="1500174"/>
            <a:ext cx="2236019" cy="4968896"/>
          </a:xfrm>
          <a:prstGeom prst="rect">
            <a:avLst/>
          </a:prstGeom>
          <a:noFill/>
        </p:spPr>
      </p:pic>
      <p:pic>
        <p:nvPicPr>
          <p:cNvPr id="101382" name="Picture 6" descr="Výsledok vyhľadávania obrázkov pre dopyt gilgamesh humbab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5299" y="2538414"/>
            <a:ext cx="4618701" cy="4319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Epos o </a:t>
            </a:r>
            <a:r>
              <a:rPr lang="sk-SK" dirty="0" err="1" smtClean="0"/>
              <a:t>Gilgamešovi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Budí zo </a:t>
            </a:r>
            <a:r>
              <a:rPr lang="sk-SK" dirty="0" err="1" smtClean="0"/>
              <a:t>sumerskej</a:t>
            </a:r>
            <a:r>
              <a:rPr lang="sk-SK" dirty="0" smtClean="0"/>
              <a:t> literatúry asi najväčší záujem, je to cyklus hrdinských piesní, ktoré spája postava bájneho kráľa a poloboha </a:t>
            </a:r>
            <a:r>
              <a:rPr lang="sk-SK" dirty="0" err="1" smtClean="0"/>
              <a:t>Gilgameša</a:t>
            </a:r>
            <a:r>
              <a:rPr lang="sk-SK" dirty="0" smtClean="0"/>
              <a:t> </a:t>
            </a:r>
          </a:p>
          <a:p>
            <a:r>
              <a:rPr lang="sk-SK" dirty="0" smtClean="0"/>
              <a:t>Začiatok: </a:t>
            </a:r>
            <a:r>
              <a:rPr lang="sk-SK" b="1" dirty="0" err="1" smtClean="0"/>
              <a:t>Gilgameš</a:t>
            </a:r>
            <a:r>
              <a:rPr lang="sk-SK" b="1" dirty="0" smtClean="0"/>
              <a:t> a nebeský býk </a:t>
            </a:r>
            <a:r>
              <a:rPr lang="sk-SK" dirty="0" smtClean="0"/>
              <a:t>(býka naňho pošle </a:t>
            </a:r>
            <a:r>
              <a:rPr lang="sk-SK" dirty="0" err="1" smtClean="0"/>
              <a:t>An</a:t>
            </a:r>
            <a:r>
              <a:rPr lang="sk-SK" dirty="0" smtClean="0"/>
              <a:t> na popud urazenej bohyne </a:t>
            </a:r>
            <a:r>
              <a:rPr lang="sk-SK" dirty="0" err="1" smtClean="0"/>
              <a:t>Inanny</a:t>
            </a:r>
            <a:r>
              <a:rPr lang="sk-SK" dirty="0" smtClean="0"/>
              <a:t>, pretože </a:t>
            </a:r>
            <a:r>
              <a:rPr lang="sk-SK" dirty="0" err="1" smtClean="0"/>
              <a:t>Gilgameš</a:t>
            </a:r>
            <a:r>
              <a:rPr lang="sk-SK" dirty="0" smtClean="0"/>
              <a:t> odmietol jej náklonnosť), býka poráža a vyhráva  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Ktoré jazyky sa zapisovali </a:t>
            </a:r>
            <a:r>
              <a:rPr lang="sk-SK" dirty="0" err="1" smtClean="0"/>
              <a:t>klinopisom</a:t>
            </a:r>
            <a:r>
              <a:rPr lang="sk-SK" dirty="0" smtClean="0"/>
              <a:t>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9634" name="Picture 2" descr="Výsledok vyhľadávania obrázkov pre dopyt sumeria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7215206" cy="4115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Gilgameš</a:t>
            </a:r>
            <a:r>
              <a:rPr lang="sk-SK" dirty="0" smtClean="0"/>
              <a:t> a </a:t>
            </a:r>
            <a:r>
              <a:rPr lang="sk-SK" dirty="0" err="1" smtClean="0"/>
              <a:t>Chuvava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57686" y="1600200"/>
            <a:ext cx="4572032" cy="5114948"/>
          </a:xfrm>
        </p:spPr>
        <p:txBody>
          <a:bodyPr>
            <a:normAutofit fontScale="70000" lnSpcReduction="20000"/>
          </a:bodyPr>
          <a:lstStyle/>
          <a:p>
            <a:r>
              <a:rPr lang="sk-SK" dirty="0" err="1" smtClean="0"/>
              <a:t>Gilgameš</a:t>
            </a:r>
            <a:r>
              <a:rPr lang="sk-SK" dirty="0" smtClean="0"/>
              <a:t> je ctižiadostivý, vypravuje sa do ďalekých hôr, aby si získal meno</a:t>
            </a:r>
          </a:p>
          <a:p>
            <a:r>
              <a:rPr lang="sk-SK" dirty="0" smtClean="0"/>
              <a:t>Jeho druhovia z </a:t>
            </a:r>
            <a:r>
              <a:rPr lang="sk-SK" dirty="0" err="1" smtClean="0"/>
              <a:t>Uruku</a:t>
            </a:r>
            <a:r>
              <a:rPr lang="sk-SK" dirty="0" smtClean="0"/>
              <a:t> začnú </a:t>
            </a:r>
            <a:r>
              <a:rPr lang="sk-SK" dirty="0" err="1" smtClean="0"/>
              <a:t>kácať</a:t>
            </a:r>
            <a:r>
              <a:rPr lang="sk-SK" dirty="0" smtClean="0"/>
              <a:t> vzácne </a:t>
            </a:r>
            <a:r>
              <a:rPr lang="sk-SK" dirty="0" err="1" smtClean="0"/>
              <a:t>cédry</a:t>
            </a:r>
            <a:endParaRPr lang="sk-SK" dirty="0" smtClean="0"/>
          </a:p>
          <a:p>
            <a:r>
              <a:rPr lang="sk-SK" dirty="0" err="1" smtClean="0"/>
              <a:t>Gilgameš</a:t>
            </a:r>
            <a:r>
              <a:rPr lang="sk-SK" dirty="0" smtClean="0"/>
              <a:t> ľsťou premôže vládcu kraja – obra </a:t>
            </a:r>
            <a:r>
              <a:rPr lang="sk-SK" dirty="0" err="1" smtClean="0"/>
              <a:t>Chuvavu</a:t>
            </a:r>
            <a:endParaRPr lang="sk-SK" dirty="0" smtClean="0"/>
          </a:p>
          <a:p>
            <a:r>
              <a:rPr lang="sk-SK" dirty="0" smtClean="0"/>
              <a:t>Spúta ho a na radu svojho druha </a:t>
            </a:r>
            <a:r>
              <a:rPr lang="sk-SK" dirty="0" err="1" smtClean="0"/>
              <a:t>Enkidua</a:t>
            </a:r>
            <a:r>
              <a:rPr lang="sk-SK" dirty="0" smtClean="0"/>
              <a:t> ho zabije</a:t>
            </a:r>
          </a:p>
          <a:p>
            <a:r>
              <a:rPr lang="sk-SK" dirty="0" smtClean="0"/>
              <a:t>Hlavu </a:t>
            </a:r>
            <a:r>
              <a:rPr lang="sk-SK" dirty="0" err="1" smtClean="0"/>
              <a:t>Chuvavu</a:t>
            </a:r>
            <a:r>
              <a:rPr lang="sk-SK" dirty="0" smtClean="0"/>
              <a:t> prinesú hrdinovia bohu </a:t>
            </a:r>
            <a:r>
              <a:rPr lang="sk-SK" dirty="0" err="1" smtClean="0"/>
              <a:t>Enlilovi</a:t>
            </a:r>
            <a:r>
              <a:rPr lang="sk-SK" dirty="0" smtClean="0"/>
              <a:t> do </a:t>
            </a:r>
            <a:r>
              <a:rPr lang="sk-SK" dirty="0" err="1" smtClean="0"/>
              <a:t>Nippuru</a:t>
            </a:r>
            <a:r>
              <a:rPr lang="sk-SK" dirty="0" smtClean="0"/>
              <a:t>, ale ten im vytýka, že zbavili života niekoho, kto im bol rovný</a:t>
            </a:r>
            <a:endParaRPr lang="cs-CZ" dirty="0" smtClean="0"/>
          </a:p>
          <a:p>
            <a:r>
              <a:rPr lang="sk-SK" dirty="0" err="1" smtClean="0"/>
              <a:t>Gilgameš</a:t>
            </a:r>
            <a:r>
              <a:rPr lang="sk-SK" dirty="0" smtClean="0"/>
              <a:t> sa dozvedá, že nie je nesmrteľný</a:t>
            </a:r>
          </a:p>
        </p:txBody>
      </p:sp>
      <p:pic>
        <p:nvPicPr>
          <p:cNvPr id="37890" name="Picture 2" descr="Výsledok vyhľadávania obrázkov pre dopyt lugalban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3810000" cy="4686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8914" name="Picture 2" descr="Výsledok vyhľadávania obrázkov pre dopyt lebanese ced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3115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Gilgameš</a:t>
            </a:r>
            <a:r>
              <a:rPr lang="sk-SK" dirty="0" smtClean="0"/>
              <a:t>, </a:t>
            </a:r>
            <a:r>
              <a:rPr lang="sk-SK" dirty="0" err="1" smtClean="0"/>
              <a:t>Enkidu</a:t>
            </a:r>
            <a:r>
              <a:rPr lang="sk-SK" dirty="0" smtClean="0"/>
              <a:t> a podsvetie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Bohyňa </a:t>
            </a:r>
            <a:r>
              <a:rPr lang="sk-SK" dirty="0" err="1" smtClean="0"/>
              <a:t>Inanna</a:t>
            </a:r>
            <a:r>
              <a:rPr lang="sk-SK" dirty="0" smtClean="0"/>
              <a:t> si chce nechať zhotoviť lôžko z dreva stromu </a:t>
            </a:r>
            <a:r>
              <a:rPr lang="sk-SK" i="1" dirty="0" err="1" smtClean="0"/>
              <a:t>chuluppu</a:t>
            </a:r>
            <a:endParaRPr lang="sk-SK" i="1" dirty="0" smtClean="0"/>
          </a:p>
          <a:p>
            <a:r>
              <a:rPr lang="sk-SK" dirty="0" err="1" smtClean="0"/>
              <a:t>Gilgameš</a:t>
            </a:r>
            <a:r>
              <a:rPr lang="sk-SK" dirty="0" smtClean="0"/>
              <a:t> sa tejto úlohy ujme, z dreva si okrem toho zhotoví dva predmety – </a:t>
            </a:r>
            <a:r>
              <a:rPr lang="sk-SK" dirty="0" err="1" smtClean="0"/>
              <a:t>pukku</a:t>
            </a:r>
            <a:r>
              <a:rPr lang="sk-SK" dirty="0" smtClean="0"/>
              <a:t> a </a:t>
            </a:r>
            <a:r>
              <a:rPr lang="sk-SK" dirty="0" err="1" smtClean="0"/>
              <a:t>mekku</a:t>
            </a:r>
            <a:r>
              <a:rPr lang="sk-SK" dirty="0" smtClean="0"/>
              <a:t> (snáď ide o loptu a pálku)</a:t>
            </a:r>
          </a:p>
          <a:p>
            <a:r>
              <a:rPr lang="sk-SK" dirty="0" err="1" smtClean="0"/>
              <a:t>Hraje</a:t>
            </a:r>
            <a:r>
              <a:rPr lang="sk-SK" dirty="0" smtClean="0"/>
              <a:t> s nimi hru, ktorá obťažuje občanov </a:t>
            </a:r>
            <a:r>
              <a:rPr lang="sk-SK" dirty="0" err="1" smtClean="0"/>
              <a:t>Uruku</a:t>
            </a:r>
            <a:endParaRPr lang="sk-SK" dirty="0" smtClean="0"/>
          </a:p>
          <a:p>
            <a:r>
              <a:rPr lang="sk-SK" dirty="0" smtClean="0"/>
              <a:t>Nakoniec oba predmety prepadnú do podsvetia</a:t>
            </a: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r>
              <a:rPr lang="sk-SK" dirty="0" smtClean="0"/>
              <a:t>Po predmety sa vypraví </a:t>
            </a:r>
            <a:r>
              <a:rPr lang="sk-SK" dirty="0" err="1" smtClean="0"/>
              <a:t>Gilgamešov</a:t>
            </a:r>
            <a:r>
              <a:rPr lang="sk-SK" dirty="0" smtClean="0"/>
              <a:t> verný druh </a:t>
            </a:r>
            <a:r>
              <a:rPr lang="sk-SK" dirty="0" err="1" smtClean="0"/>
              <a:t>Enkidu</a:t>
            </a:r>
            <a:r>
              <a:rPr lang="sk-SK" dirty="0" smtClean="0"/>
              <a:t> </a:t>
            </a:r>
          </a:p>
          <a:p>
            <a:r>
              <a:rPr lang="sk-SK" dirty="0" smtClean="0"/>
              <a:t>Nedbá na </a:t>
            </a:r>
            <a:r>
              <a:rPr lang="sk-SK" dirty="0" err="1" smtClean="0"/>
              <a:t>Gilgamešove</a:t>
            </a:r>
            <a:r>
              <a:rPr lang="sk-SK" dirty="0" smtClean="0"/>
              <a:t> inštrukcie (v podsvetí sa musí všetko robiť naopak)</a:t>
            </a:r>
          </a:p>
          <a:p>
            <a:r>
              <a:rPr lang="sk-SK" dirty="0" smtClean="0"/>
              <a:t>Nemôže sa vrátiť späť do života</a:t>
            </a:r>
          </a:p>
          <a:p>
            <a:r>
              <a:rPr lang="sk-SK" dirty="0" err="1" smtClean="0"/>
              <a:t>Gilgameš</a:t>
            </a:r>
            <a:r>
              <a:rPr lang="sk-SK" dirty="0" smtClean="0"/>
              <a:t> vyvolá jeho ducha, ktorý mu vylíči pochmúrny posmrtný život</a:t>
            </a:r>
            <a:endParaRPr lang="sk-SK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Gilgamešova</a:t>
            </a:r>
            <a:r>
              <a:rPr lang="sk-SK" dirty="0" smtClean="0"/>
              <a:t> smrť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Pochmúrne ladený epos</a:t>
            </a:r>
          </a:p>
          <a:p>
            <a:r>
              <a:rPr lang="sk-SK" dirty="0" smtClean="0"/>
              <a:t>Starý a chorý </a:t>
            </a:r>
            <a:r>
              <a:rPr lang="sk-SK" dirty="0" err="1" smtClean="0"/>
              <a:t>Gilgameš</a:t>
            </a:r>
            <a:r>
              <a:rPr lang="sk-SK" dirty="0" smtClean="0"/>
              <a:t> na lôžku prežíva svoju vlastnú smrť, dostáva sa mu správ o jeho pohrebe a smútočných obradoch, ktoré po jeho skone prebehnú</a:t>
            </a:r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Gilgameš</a:t>
            </a:r>
            <a:r>
              <a:rPr lang="sk-SK" dirty="0" smtClean="0"/>
              <a:t> a </a:t>
            </a:r>
            <a:r>
              <a:rPr lang="sk-SK" dirty="0" err="1" smtClean="0"/>
              <a:t>Agga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err="1" smtClean="0"/>
              <a:t>Kišský</a:t>
            </a:r>
            <a:r>
              <a:rPr lang="sk-SK" dirty="0" smtClean="0"/>
              <a:t> kráľ </a:t>
            </a:r>
            <a:r>
              <a:rPr lang="sk-SK" dirty="0" err="1" smtClean="0"/>
              <a:t>Agga</a:t>
            </a:r>
            <a:r>
              <a:rPr lang="sk-SK" dirty="0" smtClean="0"/>
              <a:t> žiada od </a:t>
            </a:r>
            <a:r>
              <a:rPr lang="sk-SK" dirty="0" err="1" smtClean="0"/>
              <a:t>Gilgameša</a:t>
            </a:r>
            <a:r>
              <a:rPr lang="sk-SK" dirty="0" smtClean="0"/>
              <a:t>, pána </a:t>
            </a:r>
            <a:r>
              <a:rPr lang="sk-SK" dirty="0" err="1" smtClean="0"/>
              <a:t>Uruku</a:t>
            </a:r>
            <a:r>
              <a:rPr lang="sk-SK" dirty="0" smtClean="0"/>
              <a:t>, poddanstvo</a:t>
            </a:r>
          </a:p>
          <a:p>
            <a:r>
              <a:rPr lang="sk-SK" dirty="0" err="1" smtClean="0"/>
              <a:t>Gilgamešš</a:t>
            </a:r>
            <a:r>
              <a:rPr lang="sk-SK" dirty="0" smtClean="0"/>
              <a:t> predkladá </a:t>
            </a:r>
            <a:r>
              <a:rPr lang="sk-SK" dirty="0" err="1" smtClean="0"/>
              <a:t>starešinom</a:t>
            </a:r>
            <a:r>
              <a:rPr lang="sk-SK" dirty="0" smtClean="0"/>
              <a:t> </a:t>
            </a:r>
            <a:r>
              <a:rPr lang="sk-SK" dirty="0" err="1" smtClean="0"/>
              <a:t>Uruku</a:t>
            </a:r>
            <a:r>
              <a:rPr lang="sk-SK" dirty="0" smtClean="0"/>
              <a:t> návrh postaviť sa </a:t>
            </a:r>
            <a:r>
              <a:rPr lang="sk-SK" dirty="0" err="1" smtClean="0"/>
              <a:t>Kiši</a:t>
            </a:r>
            <a:r>
              <a:rPr lang="sk-SK" dirty="0" smtClean="0"/>
              <a:t> so zbraňou v ruke, starší vzburu odmietajú, </a:t>
            </a:r>
            <a:r>
              <a:rPr lang="sk-SK" dirty="0" err="1" smtClean="0"/>
              <a:t>Gilgameš</a:t>
            </a:r>
            <a:r>
              <a:rPr lang="sk-SK" dirty="0" smtClean="0"/>
              <a:t> sa potom radí so zhromaždením „dospelých“ (</a:t>
            </a:r>
            <a:r>
              <a:rPr lang="sk-SK" dirty="0" err="1" smtClean="0"/>
              <a:t>guruš</a:t>
            </a:r>
            <a:r>
              <a:rPr lang="sk-SK" dirty="0" smtClean="0"/>
              <a:t>) a tí mu plán schvália</a:t>
            </a:r>
          </a:p>
          <a:p>
            <a:r>
              <a:rPr lang="sk-SK" dirty="0" err="1" smtClean="0"/>
              <a:t>Aggovo</a:t>
            </a:r>
            <a:r>
              <a:rPr lang="sk-SK" dirty="0" smtClean="0"/>
              <a:t> vojsko </a:t>
            </a:r>
            <a:r>
              <a:rPr lang="sk-SK" dirty="0" err="1" smtClean="0"/>
              <a:t>Uruk</a:t>
            </a:r>
            <a:r>
              <a:rPr lang="sk-SK" dirty="0" smtClean="0"/>
              <a:t> oblieha, po sérii osobných súbojov </a:t>
            </a:r>
            <a:r>
              <a:rPr lang="sk-SK" dirty="0" err="1" smtClean="0"/>
              <a:t>Enkidu</a:t>
            </a:r>
            <a:r>
              <a:rPr lang="sk-SK" dirty="0" smtClean="0"/>
              <a:t> zajme samotného </a:t>
            </a:r>
            <a:r>
              <a:rPr lang="sk-SK" dirty="0" err="1" smtClean="0"/>
              <a:t>Aggu</a:t>
            </a:r>
            <a:endParaRPr lang="sk-SK" dirty="0" smtClean="0"/>
          </a:p>
          <a:p>
            <a:r>
              <a:rPr lang="sk-SK" dirty="0" err="1" smtClean="0"/>
              <a:t>Gilgameš</a:t>
            </a:r>
            <a:r>
              <a:rPr lang="sk-SK" dirty="0" smtClean="0"/>
              <a:t> potom zajatému </a:t>
            </a:r>
            <a:r>
              <a:rPr lang="sk-SK" dirty="0" err="1" smtClean="0"/>
              <a:t>Aggovi</a:t>
            </a:r>
            <a:r>
              <a:rPr lang="sk-SK" dirty="0" smtClean="0"/>
              <a:t> daruje slobodu</a:t>
            </a: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Legenda o potope sveta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43372" y="1600200"/>
            <a:ext cx="4786346" cy="497207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err="1" smtClean="0"/>
              <a:t>Utnapištim</a:t>
            </a:r>
            <a:r>
              <a:rPr lang="cs-CZ" dirty="0" smtClean="0"/>
              <a:t> (též </a:t>
            </a:r>
            <a:r>
              <a:rPr lang="cs-CZ" dirty="0" err="1" smtClean="0"/>
              <a:t>Utanapištimu</a:t>
            </a:r>
            <a:r>
              <a:rPr lang="cs-CZ" dirty="0" smtClean="0"/>
              <a:t>, </a:t>
            </a:r>
            <a:r>
              <a:rPr lang="cs-CZ" dirty="0" err="1" smtClean="0"/>
              <a:t>Uta</a:t>
            </a:r>
            <a:r>
              <a:rPr lang="cs-CZ" dirty="0" smtClean="0"/>
              <a:t>-</a:t>
            </a:r>
            <a:r>
              <a:rPr lang="cs-CZ" dirty="0" err="1" smtClean="0"/>
              <a:t>naištim</a:t>
            </a:r>
            <a:r>
              <a:rPr lang="cs-CZ" dirty="0" smtClean="0"/>
              <a:t>, </a:t>
            </a:r>
            <a:r>
              <a:rPr lang="cs-CZ" dirty="0" err="1" smtClean="0"/>
              <a:t>Atrachasís</a:t>
            </a:r>
            <a:r>
              <a:rPr lang="cs-CZ" dirty="0" smtClean="0"/>
              <a:t>, </a:t>
            </a:r>
            <a:r>
              <a:rPr lang="cs-CZ" dirty="0" err="1" smtClean="0"/>
              <a:t>Ziusudra</a:t>
            </a:r>
            <a:r>
              <a:rPr lang="cs-CZ" dirty="0" smtClean="0"/>
              <a:t>, </a:t>
            </a:r>
            <a:r>
              <a:rPr lang="cs-CZ" dirty="0" err="1" smtClean="0"/>
              <a:t>Zi</a:t>
            </a:r>
            <a:r>
              <a:rPr lang="cs-CZ" dirty="0" smtClean="0"/>
              <a:t>´</a:t>
            </a:r>
            <a:r>
              <a:rPr lang="cs-CZ" dirty="0" err="1" smtClean="0"/>
              <a:t>usudra</a:t>
            </a:r>
            <a:r>
              <a:rPr lang="cs-CZ" dirty="0" smtClean="0"/>
              <a:t>) v sumersko-akkadské mytologii značí </a:t>
            </a:r>
            <a:r>
              <a:rPr lang="cs-CZ" dirty="0" err="1" smtClean="0"/>
              <a:t>mýtického</a:t>
            </a:r>
            <a:r>
              <a:rPr lang="cs-CZ" dirty="0" smtClean="0"/>
              <a:t> člověka, který přežil potopu.</a:t>
            </a:r>
          </a:p>
          <a:p>
            <a:r>
              <a:rPr lang="cs-CZ" dirty="0" smtClean="0"/>
              <a:t>Tento člověk je jakousi obdobou biblického Noeho. V mýtu o </a:t>
            </a:r>
            <a:r>
              <a:rPr lang="cs-CZ" dirty="0" err="1" smtClean="0"/>
              <a:t>Atrachasísovi</a:t>
            </a:r>
            <a:r>
              <a:rPr lang="cs-CZ" dirty="0" smtClean="0"/>
              <a:t> na základě Enkiho rady zažehná mor a poté na jeho radu postaví loď, na které přežije potopu světa.</a:t>
            </a:r>
          </a:p>
        </p:txBody>
      </p:sp>
      <p:pic>
        <p:nvPicPr>
          <p:cNvPr id="104450" name="Picture 2" descr="Výsledok vyhľadávania obrázkov pre dopyt flood bi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85992"/>
            <a:ext cx="3637835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Mýtus o </a:t>
            </a:r>
            <a:r>
              <a:rPr lang="sk-SK" dirty="0" err="1" smtClean="0"/>
              <a:t>Atrachasísovi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28736"/>
            <a:ext cx="8686800" cy="5214974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Mýtus začíná konfliktem mezi vyššími bohy (</a:t>
            </a:r>
            <a:r>
              <a:rPr lang="cs-CZ" dirty="0" err="1" smtClean="0">
                <a:hlinkClick r:id="rId2" tooltip="Anunna"/>
              </a:rPr>
              <a:t>Anunna</a:t>
            </a:r>
            <a:r>
              <a:rPr lang="cs-CZ" dirty="0" smtClean="0"/>
              <a:t>, </a:t>
            </a:r>
            <a:r>
              <a:rPr lang="cs-CZ" dirty="0" err="1" smtClean="0">
                <a:hlinkClick r:id="rId3" tooltip="Anunnaki"/>
              </a:rPr>
              <a:t>Anunnaki</a:t>
            </a:r>
            <a:r>
              <a:rPr lang="cs-CZ" dirty="0" smtClean="0"/>
              <a:t>, kteří nutí nižší bohy (</a:t>
            </a:r>
            <a:r>
              <a:rPr lang="cs-CZ" dirty="0" err="1" smtClean="0">
                <a:hlinkClick r:id="rId4" tooltip="Igigi"/>
              </a:rPr>
              <a:t>Igigi</a:t>
            </a:r>
            <a:r>
              <a:rPr lang="cs-CZ" dirty="0" smtClean="0"/>
              <a:t>) vykonávat všechnu těžkou práci, a nižšími bohy. Vyšší bohové se rozhodnou, že stvoří člověka, aby bohové (nižší) nemuseli dělat. Na radě bohů se rozhodli, že to učiní bohyně </a:t>
            </a:r>
            <a:r>
              <a:rPr lang="cs-CZ" dirty="0" err="1" smtClean="0">
                <a:hlinkClick r:id="rId5" tooltip="Bélet-ilí (stránka neexistuje)"/>
              </a:rPr>
              <a:t>Bélet</a:t>
            </a:r>
            <a:r>
              <a:rPr lang="cs-CZ" dirty="0" smtClean="0">
                <a:hlinkClick r:id="rId5" tooltip="Bélet-ilí (stránka neexistuje)"/>
              </a:rPr>
              <a:t>-</a:t>
            </a:r>
            <a:r>
              <a:rPr lang="cs-CZ" dirty="0" err="1" smtClean="0">
                <a:hlinkClick r:id="rId5" tooltip="Bélet-ilí (stránka neexistuje)"/>
              </a:rPr>
              <a:t>ilí</a:t>
            </a:r>
            <a:r>
              <a:rPr lang="cs-CZ" dirty="0" smtClean="0"/>
              <a:t> (též mami a mama) s </a:t>
            </a:r>
            <a:r>
              <a:rPr lang="cs-CZ" dirty="0" err="1" smtClean="0">
                <a:hlinkClick r:id="rId6" tooltip="Enki"/>
              </a:rPr>
              <a:t>Enkim</a:t>
            </a:r>
            <a:r>
              <a:rPr lang="cs-CZ" dirty="0" smtClean="0"/>
              <a:t>, člověka stvoří z hlíny, masa a krve boha </a:t>
            </a:r>
            <a:r>
              <a:rPr lang="cs-CZ" dirty="0" err="1" smtClean="0"/>
              <a:t>Wé</a:t>
            </a:r>
            <a:r>
              <a:rPr lang="cs-CZ" dirty="0" smtClean="0"/>
              <a:t>-</a:t>
            </a:r>
            <a:r>
              <a:rPr lang="cs-CZ" dirty="0" err="1" smtClean="0"/>
              <a:t>ilu</a:t>
            </a:r>
            <a:r>
              <a:rPr lang="cs-CZ" dirty="0" smtClean="0"/>
              <a:t>, který byl předtím zabit (motiv zabití boha se objevuje prakticky ve všech sumerských verzích o stvoření člověka a ani v jiných mytologiích není výjimečný).</a:t>
            </a:r>
          </a:p>
          <a:p>
            <a:r>
              <a:rPr lang="cs-CZ" dirty="0" smtClean="0"/>
              <a:t>Lidstvo se však příliš rychle rozmnoží, začne rušit boha </a:t>
            </a:r>
            <a:r>
              <a:rPr lang="cs-CZ" dirty="0" err="1" smtClean="0">
                <a:hlinkClick r:id="rId7" tooltip="Enlil"/>
              </a:rPr>
              <a:t>Enlila</a:t>
            </a:r>
            <a:r>
              <a:rPr lang="cs-CZ" dirty="0" smtClean="0"/>
              <a:t>, který se je rozhodne zničit. Nejprve na lidstvo sešle </a:t>
            </a:r>
            <a:r>
              <a:rPr lang="cs-CZ" dirty="0" smtClean="0">
                <a:hlinkClick r:id="rId8" tooltip="Mor"/>
              </a:rPr>
              <a:t>mor</a:t>
            </a:r>
            <a:r>
              <a:rPr lang="cs-CZ" dirty="0" smtClean="0"/>
              <a:t>, ale </a:t>
            </a:r>
            <a:r>
              <a:rPr lang="cs-CZ" dirty="0" err="1" smtClean="0">
                <a:hlinkClick r:id="rId6" tooltip="Enki"/>
              </a:rPr>
              <a:t>Enki</a:t>
            </a:r>
            <a:r>
              <a:rPr lang="cs-CZ" dirty="0" smtClean="0"/>
              <a:t> poradí </a:t>
            </a:r>
            <a:r>
              <a:rPr lang="cs-CZ" dirty="0" err="1" smtClean="0">
                <a:hlinkClick r:id="rId9" tooltip="Utnapištim"/>
              </a:rPr>
              <a:t>Atrachasísovi</a:t>
            </a:r>
            <a:r>
              <a:rPr lang="cs-CZ" dirty="0" smtClean="0"/>
              <a:t>, že má obětovat </a:t>
            </a:r>
            <a:r>
              <a:rPr lang="cs-CZ" dirty="0" err="1" smtClean="0"/>
              <a:t>Addadovi</a:t>
            </a:r>
            <a:r>
              <a:rPr lang="cs-CZ" dirty="0" smtClean="0"/>
              <a:t> (</a:t>
            </a:r>
            <a:r>
              <a:rPr lang="cs-CZ" dirty="0" err="1" smtClean="0">
                <a:hlinkClick r:id="rId10" tooltip="Iškur"/>
              </a:rPr>
              <a:t>Iškur</a:t>
            </a:r>
            <a:r>
              <a:rPr lang="cs-CZ" dirty="0" smtClean="0"/>
              <a:t>) a </a:t>
            </a:r>
            <a:r>
              <a:rPr lang="cs-CZ" dirty="0" err="1" smtClean="0">
                <a:hlinkClick r:id="rId11" tooltip="Namtar"/>
              </a:rPr>
              <a:t>Namtarovi</a:t>
            </a:r>
            <a:r>
              <a:rPr lang="cs-CZ" dirty="0" smtClean="0"/>
              <a:t>, čímž se nebezpečí moru zažehná. </a:t>
            </a:r>
            <a:r>
              <a:rPr lang="cs-CZ" dirty="0" err="1" smtClean="0"/>
              <a:t>Enlil</a:t>
            </a:r>
            <a:r>
              <a:rPr lang="cs-CZ" dirty="0" smtClean="0"/>
              <a:t> poté zvolí možnost potopy, ale již zakáže bohům vyzradit to lidem. </a:t>
            </a:r>
            <a:r>
              <a:rPr lang="cs-CZ" dirty="0" err="1" smtClean="0"/>
              <a:t>Enki</a:t>
            </a:r>
            <a:r>
              <a:rPr lang="cs-CZ" dirty="0" smtClean="0"/>
              <a:t> však pošle </a:t>
            </a:r>
            <a:r>
              <a:rPr lang="cs-CZ" dirty="0" err="1" smtClean="0"/>
              <a:t>Atrachasísovi</a:t>
            </a:r>
            <a:r>
              <a:rPr lang="cs-CZ" dirty="0" smtClean="0"/>
              <a:t> vzkaz po rákosové chýši, </a:t>
            </a:r>
            <a:r>
              <a:rPr lang="cs-CZ" dirty="0" err="1" smtClean="0"/>
              <a:t>Atrachasís</a:t>
            </a:r>
            <a:r>
              <a:rPr lang="cs-CZ" dirty="0" smtClean="0"/>
              <a:t> pak podle návodu vybuduje loď ve tvaru kostky, na kterou nalodí ženu, děti, příbuzné, vše živé po jednom páru a jednoho řemeslníka od každého řemesla. Po šesti dnech a sedmi nocích přestane pršet a loď přistane na hoře </a:t>
            </a:r>
            <a:r>
              <a:rPr lang="cs-CZ" dirty="0" err="1" smtClean="0"/>
              <a:t>Nisir</a:t>
            </a:r>
            <a:r>
              <a:rPr lang="cs-CZ" dirty="0" smtClean="0"/>
              <a:t> v Kurdistánu. </a:t>
            </a:r>
            <a:r>
              <a:rPr lang="cs-CZ" dirty="0" err="1" smtClean="0"/>
              <a:t>Atrachasís</a:t>
            </a:r>
            <a:r>
              <a:rPr lang="cs-CZ" dirty="0" smtClean="0"/>
              <a:t> vypouští ptactvo, když zjistí, že vody opadly, obětuje bohům a </a:t>
            </a:r>
            <a:r>
              <a:rPr lang="cs-CZ" dirty="0" err="1" smtClean="0"/>
              <a:t>Enlil</a:t>
            </a:r>
            <a:r>
              <a:rPr lang="cs-CZ" dirty="0" smtClean="0"/>
              <a:t> jej poté učiní bohům podobným nesmrtelností, aby se srovnal s tím, že nějaký člověk přežil.</a:t>
            </a:r>
          </a:p>
          <a:p>
            <a:r>
              <a:rPr lang="cs-CZ" dirty="0" err="1" smtClean="0"/>
              <a:t>Enki</a:t>
            </a:r>
            <a:r>
              <a:rPr lang="cs-CZ" dirty="0" smtClean="0"/>
              <a:t> poté zabraňuje dalšímu přemnožení lidstva a mezi lidi vypustí démona </a:t>
            </a:r>
            <a:r>
              <a:rPr lang="cs-CZ" dirty="0" err="1" smtClean="0"/>
              <a:t>Lamaštu</a:t>
            </a:r>
            <a:r>
              <a:rPr lang="cs-CZ" dirty="0" smtClean="0"/>
              <a:t>, který způsobuje dětskou úmrtnost.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Hymny/kráľovské hymny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Najstaršie texty tohto žánru pochádzajú z </a:t>
            </a:r>
            <a:r>
              <a:rPr lang="sk-SK" dirty="0" err="1" smtClean="0"/>
              <a:t>Fáry</a:t>
            </a:r>
            <a:r>
              <a:rPr lang="sk-SK" dirty="0"/>
              <a:t> </a:t>
            </a:r>
            <a:r>
              <a:rPr lang="sk-SK" dirty="0" smtClean="0"/>
              <a:t>(</a:t>
            </a:r>
            <a:r>
              <a:rPr lang="sk-SK" dirty="0" err="1" smtClean="0"/>
              <a:t>sumerský</a:t>
            </a:r>
            <a:r>
              <a:rPr lang="sk-SK" dirty="0" smtClean="0"/>
              <a:t> </a:t>
            </a:r>
            <a:r>
              <a:rPr lang="sk-SK" dirty="0" err="1" smtClean="0"/>
              <a:t>Šuruppak</a:t>
            </a:r>
            <a:r>
              <a:rPr lang="sk-SK" dirty="0" smtClean="0"/>
              <a:t>, 27.-26. storočie </a:t>
            </a:r>
            <a:r>
              <a:rPr lang="sk-SK" dirty="0" err="1" smtClean="0"/>
              <a:t>p.n.l</a:t>
            </a:r>
            <a:r>
              <a:rPr lang="sk-SK" dirty="0" smtClean="0"/>
              <a:t>.)</a:t>
            </a:r>
            <a:r>
              <a:rPr lang="cs-CZ" dirty="0" smtClean="0"/>
              <a:t> – oslavné hymny na </a:t>
            </a:r>
            <a:r>
              <a:rPr lang="cs-CZ" dirty="0" err="1" smtClean="0"/>
              <a:t>bohyňu</a:t>
            </a:r>
            <a:r>
              <a:rPr lang="cs-CZ" dirty="0" smtClean="0"/>
              <a:t> Sud a jej chrám, hymny o </a:t>
            </a:r>
            <a:r>
              <a:rPr lang="cs-CZ" dirty="0" err="1" smtClean="0"/>
              <a:t>božstve</a:t>
            </a:r>
            <a:r>
              <a:rPr lang="cs-CZ" dirty="0" smtClean="0"/>
              <a:t> </a:t>
            </a:r>
            <a:r>
              <a:rPr lang="cs-CZ" dirty="0" err="1" smtClean="0"/>
              <a:t>Amaušumgal</a:t>
            </a:r>
            <a:r>
              <a:rPr lang="cs-CZ" dirty="0" smtClean="0"/>
              <a:t> (možno raná obdoba </a:t>
            </a:r>
            <a:r>
              <a:rPr lang="cs-CZ" dirty="0" err="1" smtClean="0"/>
              <a:t>Dumuziho</a:t>
            </a:r>
            <a:r>
              <a:rPr lang="cs-CZ" dirty="0" smtClean="0"/>
              <a:t>)</a:t>
            </a:r>
            <a:endParaRPr lang="sk-SK" dirty="0" smtClean="0"/>
          </a:p>
          <a:p>
            <a:r>
              <a:rPr lang="sk-SK" dirty="0" smtClean="0"/>
              <a:t>Texty z Abú </a:t>
            </a:r>
            <a:r>
              <a:rPr lang="sk-SK" dirty="0" err="1" smtClean="0"/>
              <a:t>Salabichu</a:t>
            </a:r>
            <a:r>
              <a:rPr lang="sk-SK" dirty="0" smtClean="0"/>
              <a:t>: oslavy bohyne </a:t>
            </a:r>
            <a:r>
              <a:rPr lang="sk-SK" dirty="0" err="1" smtClean="0"/>
              <a:t>Inanny</a:t>
            </a:r>
            <a:r>
              <a:rPr lang="sk-SK" dirty="0" smtClean="0"/>
              <a:t>, slnečného boha </a:t>
            </a:r>
            <a:r>
              <a:rPr lang="sk-SK" dirty="0" err="1" smtClean="0"/>
              <a:t>Utu</a:t>
            </a:r>
            <a:r>
              <a:rPr lang="sk-SK" dirty="0" smtClean="0"/>
              <a:t>, bohyne obilného klasu </a:t>
            </a:r>
            <a:r>
              <a:rPr lang="sk-SK" dirty="0" err="1" smtClean="0"/>
              <a:t>Ašnan</a:t>
            </a:r>
            <a:r>
              <a:rPr lang="sk-SK" dirty="0" smtClean="0"/>
              <a:t> a jej 7 detí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UD.GAL.NUN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Básnické skladby oslavujúce božstvá, písané špecifickým „šifrovaným“ rukopisom – graficky zámerne odlíšeným od bežného písma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Akí</a:t>
            </a:r>
            <a:r>
              <a:rPr lang="cs-CZ" dirty="0" smtClean="0"/>
              <a:t> </a:t>
            </a:r>
            <a:r>
              <a:rPr lang="cs-CZ" dirty="0" err="1" smtClean="0"/>
              <a:t>boli</a:t>
            </a:r>
            <a:r>
              <a:rPr lang="cs-CZ" dirty="0" smtClean="0"/>
              <a:t> </a:t>
            </a:r>
            <a:r>
              <a:rPr lang="cs-CZ" dirty="0" err="1" smtClean="0"/>
              <a:t>sumerskí</a:t>
            </a:r>
            <a:r>
              <a:rPr lang="cs-CZ" dirty="0" smtClean="0"/>
              <a:t> </a:t>
            </a:r>
            <a:r>
              <a:rPr lang="cs-CZ" dirty="0" err="1" smtClean="0"/>
              <a:t>bohovia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ok vyhľadávania obrázkov pre dopyt i am god me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6"/>
            <a:ext cx="6096000" cy="4076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Hymny o chrámoch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Veľmi bežné už v rane dynastickom období (26.-24. storočie </a:t>
            </a:r>
            <a:r>
              <a:rPr lang="sk-SK" dirty="0" err="1" smtClean="0"/>
              <a:t>p.n.l</a:t>
            </a:r>
            <a:r>
              <a:rPr lang="sk-SK" dirty="0" smtClean="0"/>
              <a:t>.), z Abú </a:t>
            </a:r>
            <a:r>
              <a:rPr lang="sk-SK" dirty="0" err="1" smtClean="0"/>
              <a:t>Salabíchu</a:t>
            </a:r>
            <a:endParaRPr lang="sk-SK" dirty="0"/>
          </a:p>
          <a:p>
            <a:r>
              <a:rPr lang="sk-SK" dirty="0" smtClean="0"/>
              <a:t>Uvedené sú vždy miestnym menom a končia menom tamojšieho božstva a formulkou „</a:t>
            </a:r>
            <a:r>
              <a:rPr lang="sk-SK" dirty="0" err="1" smtClean="0"/>
              <a:t>zami</a:t>
            </a:r>
            <a:r>
              <a:rPr lang="sk-SK" dirty="0" smtClean="0"/>
              <a:t>“ (chvála)</a:t>
            </a:r>
          </a:p>
          <a:p>
            <a:r>
              <a:rPr lang="sk-SK" dirty="0" smtClean="0"/>
              <a:t>Tieto hymny možno boli prednášané počas pútí alebo procesií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2226" name="Picture 2" descr="Výsledok vyhľadávania obrázkov pre dopyt abu salabik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285023" cy="6286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3250" name="Picture 2" descr="https://upload.wikimedia.org/wikipedia/commons/d/da/Basse_Mesopotamie_D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64766"/>
            <a:ext cx="9501222" cy="6793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Hymny na božstvá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Väčšina vznikla po roku 2004 </a:t>
            </a:r>
            <a:r>
              <a:rPr lang="sk-SK" dirty="0" err="1" smtClean="0"/>
              <a:t>pr.n.l</a:t>
            </a:r>
            <a:r>
              <a:rPr lang="sk-SK" dirty="0" smtClean="0"/>
              <a:t>.</a:t>
            </a:r>
          </a:p>
          <a:p>
            <a:r>
              <a:rPr lang="sk-SK" dirty="0" smtClean="0"/>
              <a:t>Priazeň spisovateľov mali hlavne: </a:t>
            </a:r>
            <a:r>
              <a:rPr lang="sk-SK" dirty="0" err="1" smtClean="0"/>
              <a:t>Inanna</a:t>
            </a:r>
            <a:r>
              <a:rPr lang="sk-SK" dirty="0" smtClean="0"/>
              <a:t>, </a:t>
            </a:r>
            <a:r>
              <a:rPr lang="sk-SK" dirty="0" err="1" smtClean="0"/>
              <a:t>Ninurta</a:t>
            </a:r>
            <a:r>
              <a:rPr lang="sk-SK" dirty="0" smtClean="0"/>
              <a:t>, menej </a:t>
            </a:r>
            <a:r>
              <a:rPr lang="sk-SK" dirty="0" err="1" smtClean="0"/>
              <a:t>Enlil</a:t>
            </a:r>
            <a:endParaRPr lang="sk-SK" dirty="0"/>
          </a:p>
          <a:p>
            <a:r>
              <a:rPr lang="sk-SK" dirty="0" smtClean="0"/>
              <a:t>Oslovovanie bohov: prídomkom a osobným menom</a:t>
            </a:r>
          </a:p>
          <a:p>
            <a:r>
              <a:rPr lang="sk-SK" dirty="0" smtClean="0"/>
              <a:t>Hymnus pivnej bohyne </a:t>
            </a:r>
            <a:r>
              <a:rPr lang="sk-SK" dirty="0" err="1" smtClean="0"/>
              <a:t>Ninkasi</a:t>
            </a:r>
            <a:r>
              <a:rPr lang="sk-SK" dirty="0" smtClean="0"/>
              <a:t> – „</a:t>
            </a:r>
            <a:r>
              <a:rPr lang="sk-SK" dirty="0" err="1" smtClean="0"/>
              <a:t>sumerská</a:t>
            </a:r>
            <a:r>
              <a:rPr lang="sk-SK" dirty="0" smtClean="0"/>
              <a:t> pijanská pieseň“ </a:t>
            </a:r>
          </a:p>
          <a:p>
            <a:r>
              <a:rPr lang="sk-SK" dirty="0" smtClean="0"/>
              <a:t>Oslavné hymny na bohov a kráľov boli bežnou súčasťou učebných plánov – prepisovali sa v pisárskych školách</a:t>
            </a:r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Jsem rozložen kolem jezera piva, zatímco se cítím báječně, zatímco se cítím báječně, zatímco popíjím pivo, jsem v blažené náladě, zatímco piji nápoj, jsem rozjařený, s radostí v srdci, a se spokojenými játry - moje srdce je srdce naplněné radostí! Obléknu mé spokojené játra rouchem vhodným pro královnu! Srdce </a:t>
            </a:r>
            <a:r>
              <a:rPr lang="cs-CZ" dirty="0" err="1" smtClean="0"/>
              <a:t>Inanny</a:t>
            </a:r>
            <a:r>
              <a:rPr lang="cs-CZ" dirty="0" smtClean="0"/>
              <a:t> je znovu šťastné, srdce </a:t>
            </a:r>
            <a:r>
              <a:rPr lang="cs-CZ" dirty="0" err="1" smtClean="0"/>
              <a:t>Inanny</a:t>
            </a:r>
            <a:r>
              <a:rPr lang="cs-CZ" dirty="0" smtClean="0"/>
              <a:t> je znovu šťastné.</a:t>
            </a:r>
            <a:endParaRPr 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Kráľovské hymny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err="1" smtClean="0"/>
              <a:t>Ur-Nammuova</a:t>
            </a:r>
            <a:r>
              <a:rPr lang="sk-SK" dirty="0" smtClean="0"/>
              <a:t> smrť  - panovník 3. </a:t>
            </a:r>
            <a:r>
              <a:rPr lang="sk-SK" dirty="0" err="1" smtClean="0"/>
              <a:t>urskej</a:t>
            </a:r>
            <a:r>
              <a:rPr lang="sk-SK" dirty="0" smtClean="0"/>
              <a:t> dynastie (2112-2095 </a:t>
            </a:r>
            <a:r>
              <a:rPr lang="sk-SK" dirty="0" err="1" smtClean="0"/>
              <a:t>pr.n.l</a:t>
            </a:r>
            <a:r>
              <a:rPr lang="sk-SK" dirty="0" smtClean="0"/>
              <a:t>.) – padol v bitke</a:t>
            </a:r>
          </a:p>
          <a:p>
            <a:r>
              <a:rPr lang="sk-SK" dirty="0" err="1" smtClean="0"/>
              <a:t>Šulgi</a:t>
            </a:r>
            <a:r>
              <a:rPr lang="sk-SK" dirty="0" smtClean="0"/>
              <a:t>: tiež 3. </a:t>
            </a:r>
            <a:r>
              <a:rPr lang="sk-SK" dirty="0" err="1" smtClean="0"/>
              <a:t>urská</a:t>
            </a:r>
            <a:r>
              <a:rPr lang="sk-SK" dirty="0" smtClean="0"/>
              <a:t> dynastia (2094-2047 </a:t>
            </a:r>
            <a:r>
              <a:rPr lang="sk-SK" dirty="0" err="1" smtClean="0"/>
              <a:t>pr.n.l</a:t>
            </a:r>
            <a:r>
              <a:rPr lang="sk-SK" dirty="0" smtClean="0"/>
              <a:t>.) – špeciálna dvorská poézia, ktorá vyzdvihuje jeho úžasné vlastnosti: kráľ je hrdina, udatný od narodený, mocný lev, počatý drakom, vládca 4 svetových strán, pastier </a:t>
            </a:r>
            <a:r>
              <a:rPr lang="sk-SK" dirty="0" err="1" smtClean="0"/>
              <a:t>čiernohlavcov</a:t>
            </a:r>
            <a:r>
              <a:rPr lang="sk-SK" dirty="0" smtClean="0"/>
              <a:t>, vznešený BOH zrodený bohyňou </a:t>
            </a:r>
            <a:r>
              <a:rPr lang="sk-SK" dirty="0" err="1" smtClean="0"/>
              <a:t>Ninsun</a:t>
            </a:r>
            <a:endParaRPr lang="sk-SK" dirty="0" smtClean="0"/>
          </a:p>
          <a:p>
            <a:r>
              <a:rPr lang="sk-SK" dirty="0" smtClean="0"/>
              <a:t>Ďalšie hymny: </a:t>
            </a:r>
            <a:r>
              <a:rPr lang="sk-SK" dirty="0" err="1" smtClean="0"/>
              <a:t>Išme-Dagán</a:t>
            </a:r>
            <a:r>
              <a:rPr lang="sk-SK" dirty="0" smtClean="0"/>
              <a:t> z </a:t>
            </a:r>
            <a:r>
              <a:rPr lang="sk-SK" dirty="0" err="1" smtClean="0"/>
              <a:t>Isinu</a:t>
            </a:r>
            <a:r>
              <a:rPr lang="sk-SK" dirty="0" smtClean="0"/>
              <a:t>, </a:t>
            </a:r>
            <a:r>
              <a:rPr lang="sk-SK" dirty="0" err="1" smtClean="0"/>
              <a:t>Rím-Sín</a:t>
            </a:r>
            <a:r>
              <a:rPr lang="sk-SK" dirty="0" smtClean="0"/>
              <a:t> z </a:t>
            </a:r>
            <a:r>
              <a:rPr lang="sk-SK" dirty="0" err="1" smtClean="0"/>
              <a:t>Larsy</a:t>
            </a:r>
            <a:endParaRPr 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4274" name="Picture 2" descr="Výsledok vyhľadávania obrázkov pre dopyt ur-namm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4688165" cy="4786322"/>
          </a:xfrm>
          <a:prstGeom prst="rect">
            <a:avLst/>
          </a:prstGeom>
          <a:noFill/>
        </p:spPr>
      </p:pic>
      <p:pic>
        <p:nvPicPr>
          <p:cNvPr id="54276" name="Picture 4" descr="Výsledok vyhľadávania obrázkov pre dopyt ur-namm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4519" y="571480"/>
            <a:ext cx="4059481" cy="6019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5298" name="Picture 2" descr="Výsledok vyhľadávania obrázkov pre dopyt ur-namm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12950"/>
            <a:ext cx="2671766" cy="6445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Fiktívne kráľovské autobiografie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/>
              <a:t>Zámerne lichotivé texty</a:t>
            </a:r>
          </a:p>
          <a:p>
            <a:r>
              <a:rPr lang="sk-SK" dirty="0" smtClean="0"/>
              <a:t>Najväčší propagátor: </a:t>
            </a:r>
            <a:r>
              <a:rPr lang="sk-SK" dirty="0" err="1" smtClean="0"/>
              <a:t>Šulgi</a:t>
            </a:r>
            <a:r>
              <a:rPr lang="sk-SK" dirty="0" smtClean="0"/>
              <a:t> (3. </a:t>
            </a:r>
            <a:r>
              <a:rPr lang="sk-SK" dirty="0" err="1" smtClean="0"/>
              <a:t>urská</a:t>
            </a:r>
            <a:r>
              <a:rPr lang="sk-SK" dirty="0" smtClean="0"/>
              <a:t> dynastia)</a:t>
            </a:r>
          </a:p>
          <a:p>
            <a:r>
              <a:rPr lang="sk-SK" dirty="0" smtClean="0"/>
              <a:t>Viaže sa k nemu celkom 21 „pochvalných slov“ </a:t>
            </a:r>
          </a:p>
          <a:p>
            <a:r>
              <a:rPr lang="sk-SK" dirty="0" smtClean="0"/>
              <a:t>Popisujú jeho božské počatie, zrodenie, výchova, ale aj atletická postava a olympijské športové výkony, excelentný študent, vedel čítať aj písať literárne texty, po smrti sa vzniesol na nebesá</a:t>
            </a:r>
          </a:p>
          <a:p>
            <a:r>
              <a:rPr lang="sk-SK" dirty="0" smtClean="0"/>
              <a:t>Otec, ktorý sa stará o svoj ľud, lovec, bojovník, hudobné a jazykové nadanie, vykladá veštecké znamenia... </a:t>
            </a:r>
          </a:p>
          <a:p>
            <a:r>
              <a:rPr lang="sk-SK" dirty="0" smtClean="0"/>
              <a:t>Uchvátil srdce bohyne </a:t>
            </a:r>
            <a:r>
              <a:rPr lang="sk-SK" dirty="0" err="1" smtClean="0"/>
              <a:t>Inanny</a:t>
            </a:r>
            <a:r>
              <a:rPr lang="sk-SK" dirty="0" smtClean="0"/>
              <a:t>, ktorá mu sľubuje svoju intímnu priazeň </a:t>
            </a:r>
          </a:p>
          <a:p>
            <a:r>
              <a:rPr lang="sk-SK" dirty="0" smtClean="0"/>
              <a:t>Panovník sa tu stavia do roly božstva – prvýkrát v histórii</a:t>
            </a:r>
          </a:p>
          <a:p>
            <a:r>
              <a:rPr lang="sk-SK" dirty="0" smtClean="0"/>
              <a:t>Podobne sa prezentoval aj </a:t>
            </a:r>
            <a:r>
              <a:rPr lang="sk-SK" dirty="0" err="1" smtClean="0"/>
              <a:t>Sargon</a:t>
            </a:r>
            <a:r>
              <a:rPr lang="sk-SK" dirty="0" smtClean="0"/>
              <a:t> </a:t>
            </a:r>
            <a:r>
              <a:rPr lang="sk-SK" dirty="0" err="1" smtClean="0"/>
              <a:t>Akkadský</a:t>
            </a:r>
            <a:r>
              <a:rPr lang="sk-SK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Historiografické texty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Útok vladára </a:t>
            </a:r>
            <a:r>
              <a:rPr lang="sk-SK" dirty="0" err="1" smtClean="0"/>
              <a:t>Ummy</a:t>
            </a:r>
            <a:r>
              <a:rPr lang="sk-SK" dirty="0" smtClean="0"/>
              <a:t> – </a:t>
            </a:r>
            <a:r>
              <a:rPr lang="sk-SK" dirty="0" err="1" smtClean="0"/>
              <a:t>Lugalzagesiho</a:t>
            </a:r>
            <a:r>
              <a:rPr lang="sk-SK" dirty="0" smtClean="0"/>
              <a:t> na mesto </a:t>
            </a:r>
            <a:r>
              <a:rPr lang="sk-SK" dirty="0" err="1" smtClean="0"/>
              <a:t>Lagaš</a:t>
            </a:r>
            <a:r>
              <a:rPr lang="sk-SK" dirty="0" smtClean="0"/>
              <a:t> za vlády panovníka </a:t>
            </a:r>
            <a:r>
              <a:rPr lang="sk-SK" dirty="0" err="1" smtClean="0"/>
              <a:t>Uruinimginu</a:t>
            </a:r>
            <a:r>
              <a:rPr lang="sk-SK" dirty="0" smtClean="0"/>
              <a:t> (2351-2342 </a:t>
            </a:r>
            <a:r>
              <a:rPr lang="sk-SK" dirty="0" err="1" smtClean="0"/>
              <a:t>pr.n.l</a:t>
            </a:r>
            <a:r>
              <a:rPr lang="sk-SK" dirty="0" smtClean="0"/>
              <a:t>.) – súpis škôd spôsobených </a:t>
            </a:r>
            <a:r>
              <a:rPr lang="sk-SK" dirty="0" err="1" smtClean="0"/>
              <a:t>ummským</a:t>
            </a:r>
            <a:r>
              <a:rPr lang="sk-SK" dirty="0" smtClean="0"/>
              <a:t> vojskom na majetku </a:t>
            </a:r>
            <a:r>
              <a:rPr lang="sk-SK" dirty="0" err="1" smtClean="0"/>
              <a:t>lagašských</a:t>
            </a:r>
            <a:r>
              <a:rPr lang="sk-SK" dirty="0" smtClean="0"/>
              <a:t> </a:t>
            </a:r>
            <a:r>
              <a:rPr lang="sk-SK" dirty="0" err="1" smtClean="0"/>
              <a:t>svätyní</a:t>
            </a:r>
            <a:r>
              <a:rPr lang="sk-SK" dirty="0" smtClean="0"/>
              <a:t> </a:t>
            </a:r>
          </a:p>
          <a:p>
            <a:r>
              <a:rPr lang="sk-SK" dirty="0" smtClean="0"/>
              <a:t>Víťazstvo </a:t>
            </a:r>
            <a:r>
              <a:rPr lang="sk-SK" dirty="0" err="1" smtClean="0"/>
              <a:t>uruckého</a:t>
            </a:r>
            <a:r>
              <a:rPr lang="sk-SK" dirty="0" smtClean="0"/>
              <a:t> kráľa </a:t>
            </a:r>
            <a:r>
              <a:rPr lang="sk-SK" dirty="0" err="1" smtClean="0"/>
              <a:t>Utuchegala</a:t>
            </a:r>
            <a:r>
              <a:rPr lang="sk-SK" dirty="0" smtClean="0"/>
              <a:t> (2123-2113 </a:t>
            </a:r>
            <a:r>
              <a:rPr lang="sk-SK" dirty="0" err="1" smtClean="0"/>
              <a:t>pr.n.l</a:t>
            </a:r>
            <a:r>
              <a:rPr lang="sk-SK" dirty="0" smtClean="0"/>
              <a:t>.) nad kočovnými </a:t>
            </a:r>
            <a:r>
              <a:rPr lang="sk-SK" dirty="0" err="1" smtClean="0"/>
              <a:t>Gutejcami</a:t>
            </a:r>
            <a:r>
              <a:rPr lang="sk-SK" dirty="0" smtClean="0"/>
              <a:t> – Víťazstvo </a:t>
            </a:r>
            <a:r>
              <a:rPr lang="sk-SK" dirty="0" err="1" smtClean="0"/>
              <a:t>Utuchegalovo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Boh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Anunnaki</a:t>
            </a:r>
            <a:endParaRPr lang="cs-CZ" b="1" dirty="0" smtClean="0"/>
          </a:p>
          <a:p>
            <a:r>
              <a:rPr lang="cs-CZ" dirty="0" err="1" smtClean="0"/>
              <a:t>Enlil</a:t>
            </a:r>
            <a:r>
              <a:rPr lang="cs-CZ" dirty="0"/>
              <a:t> </a:t>
            </a:r>
            <a:r>
              <a:rPr lang="cs-CZ" dirty="0" smtClean="0"/>
              <a:t>a Ninlil (Sud)</a:t>
            </a:r>
          </a:p>
          <a:p>
            <a:r>
              <a:rPr lang="cs-CZ" dirty="0" err="1" smtClean="0"/>
              <a:t>Enki</a:t>
            </a:r>
            <a:r>
              <a:rPr lang="cs-CZ" dirty="0" smtClean="0"/>
              <a:t> (</a:t>
            </a:r>
            <a:r>
              <a:rPr lang="cs-CZ" dirty="0" err="1" smtClean="0"/>
              <a:t>boh</a:t>
            </a:r>
            <a:r>
              <a:rPr lang="cs-CZ" dirty="0" smtClean="0"/>
              <a:t> </a:t>
            </a:r>
            <a:r>
              <a:rPr lang="cs-CZ" dirty="0" err="1" smtClean="0"/>
              <a:t>múdrosti</a:t>
            </a:r>
            <a:r>
              <a:rPr lang="cs-CZ" dirty="0" smtClean="0"/>
              <a:t>) a </a:t>
            </a:r>
            <a:r>
              <a:rPr lang="cs-CZ" dirty="0" err="1" smtClean="0"/>
              <a:t>Ninchursag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Inanna</a:t>
            </a:r>
            <a:r>
              <a:rPr lang="cs-CZ" dirty="0" smtClean="0"/>
              <a:t> a </a:t>
            </a:r>
            <a:r>
              <a:rPr lang="cs-CZ" dirty="0" err="1" smtClean="0"/>
              <a:t>Dumuzi</a:t>
            </a:r>
            <a:r>
              <a:rPr lang="cs-CZ" dirty="0" smtClean="0"/>
              <a:t> (</a:t>
            </a:r>
            <a:r>
              <a:rPr lang="cs-CZ" dirty="0" err="1" smtClean="0"/>
              <a:t>Tammuz</a:t>
            </a:r>
            <a:r>
              <a:rPr lang="cs-CZ" dirty="0" smtClean="0"/>
              <a:t>) </a:t>
            </a:r>
          </a:p>
          <a:p>
            <a:r>
              <a:rPr lang="cs-CZ" dirty="0" err="1" smtClean="0"/>
              <a:t>Ereškigal</a:t>
            </a:r>
            <a:r>
              <a:rPr lang="cs-CZ" dirty="0" smtClean="0"/>
              <a:t> a </a:t>
            </a:r>
            <a:r>
              <a:rPr lang="cs-CZ" dirty="0" err="1" smtClean="0"/>
              <a:t>Gugalana</a:t>
            </a:r>
            <a:r>
              <a:rPr lang="cs-CZ" dirty="0" smtClean="0"/>
              <a:t> – </a:t>
            </a:r>
            <a:r>
              <a:rPr lang="cs-CZ" dirty="0" err="1" smtClean="0"/>
              <a:t>bohyňa</a:t>
            </a:r>
            <a:r>
              <a:rPr lang="cs-CZ" dirty="0" smtClean="0"/>
              <a:t> </a:t>
            </a:r>
            <a:r>
              <a:rPr lang="cs-CZ" dirty="0" err="1" smtClean="0"/>
              <a:t>podsvetia</a:t>
            </a:r>
            <a:endParaRPr lang="cs-CZ" dirty="0" smtClean="0"/>
          </a:p>
          <a:p>
            <a:r>
              <a:rPr lang="cs-CZ" dirty="0" err="1" smtClean="0"/>
              <a:t>Nanna</a:t>
            </a:r>
            <a:r>
              <a:rPr lang="cs-CZ" dirty="0" smtClean="0"/>
              <a:t> (</a:t>
            </a:r>
            <a:r>
              <a:rPr lang="cs-CZ" dirty="0" err="1" smtClean="0"/>
              <a:t>Sín</a:t>
            </a:r>
            <a:r>
              <a:rPr lang="cs-CZ" dirty="0" smtClean="0"/>
              <a:t>) – syn </a:t>
            </a:r>
            <a:r>
              <a:rPr lang="cs-CZ" dirty="0" err="1" smtClean="0"/>
              <a:t>Enlila</a:t>
            </a:r>
            <a:r>
              <a:rPr lang="cs-CZ" dirty="0" smtClean="0"/>
              <a:t>, </a:t>
            </a:r>
            <a:r>
              <a:rPr lang="cs-CZ" dirty="0" err="1" smtClean="0"/>
              <a:t>boh</a:t>
            </a:r>
            <a:r>
              <a:rPr lang="cs-CZ" dirty="0" smtClean="0"/>
              <a:t> </a:t>
            </a:r>
            <a:r>
              <a:rPr lang="cs-CZ" dirty="0" err="1" smtClean="0"/>
              <a:t>mesiaca</a:t>
            </a:r>
            <a:endParaRPr lang="cs-CZ" dirty="0" smtClean="0"/>
          </a:p>
          <a:p>
            <a:r>
              <a:rPr lang="cs-CZ" dirty="0" err="1" smtClean="0"/>
              <a:t>Utu</a:t>
            </a:r>
            <a:r>
              <a:rPr lang="cs-CZ" dirty="0" smtClean="0"/>
              <a:t> (</a:t>
            </a:r>
            <a:r>
              <a:rPr lang="cs-CZ" dirty="0" err="1" smtClean="0"/>
              <a:t>Šamaš</a:t>
            </a:r>
            <a:r>
              <a:rPr lang="cs-CZ" dirty="0" smtClean="0"/>
              <a:t>) – </a:t>
            </a:r>
            <a:r>
              <a:rPr lang="cs-CZ" dirty="0" err="1" smtClean="0"/>
              <a:t>Inannin</a:t>
            </a:r>
            <a:r>
              <a:rPr lang="cs-CZ" dirty="0" smtClean="0"/>
              <a:t> brat, </a:t>
            </a:r>
            <a:r>
              <a:rPr lang="cs-CZ" dirty="0" err="1" smtClean="0"/>
              <a:t>boh</a:t>
            </a:r>
            <a:r>
              <a:rPr lang="cs-CZ" dirty="0" smtClean="0"/>
              <a:t> </a:t>
            </a:r>
            <a:r>
              <a:rPr lang="cs-CZ" dirty="0" err="1" smtClean="0"/>
              <a:t>slnka</a:t>
            </a:r>
            <a:endParaRPr lang="cs-CZ" dirty="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6322" name="Picture 2" descr="Výsledok vyhľadávania obrázkov pre dopyt umma laga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917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Múdroslovné</a:t>
            </a:r>
            <a:r>
              <a:rPr lang="sk-SK" dirty="0" smtClean="0"/>
              <a:t> texty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77500" lnSpcReduction="20000"/>
          </a:bodyPr>
          <a:lstStyle/>
          <a:p>
            <a:r>
              <a:rPr lang="sk-SK" i="1" dirty="0" smtClean="0"/>
              <a:t>Rady otca synovi: </a:t>
            </a:r>
            <a:r>
              <a:rPr lang="sk-SK" dirty="0" smtClean="0"/>
              <a:t>texty z Abú </a:t>
            </a:r>
            <a:r>
              <a:rPr lang="sk-SK" dirty="0" err="1" smtClean="0"/>
              <a:t>Salabíkhu</a:t>
            </a:r>
            <a:r>
              <a:rPr lang="sk-SK" dirty="0" smtClean="0"/>
              <a:t>, jeden z najdlhšie existujúcich klinopisných textov </a:t>
            </a:r>
          </a:p>
          <a:p>
            <a:r>
              <a:rPr lang="sk-SK" i="1" dirty="0" smtClean="0"/>
              <a:t>Naučenia </a:t>
            </a:r>
            <a:r>
              <a:rPr lang="sk-SK" i="1" dirty="0" err="1" smtClean="0"/>
              <a:t>Ur-Ninurtove</a:t>
            </a:r>
            <a:r>
              <a:rPr lang="sk-SK" dirty="0" smtClean="0"/>
              <a:t>: obecné odporúčania, ako sa chovať v spoločnosti a ako si počínať v živote </a:t>
            </a:r>
          </a:p>
          <a:p>
            <a:r>
              <a:rPr lang="sk-SK" dirty="0" smtClean="0"/>
              <a:t>Autor odporúča: miernosť, rešpekt sociálnych noriem, uvážlivosť, zodpovedný vzťah k životu</a:t>
            </a:r>
          </a:p>
          <a:p>
            <a:r>
              <a:rPr lang="sk-SK" dirty="0" smtClean="0"/>
              <a:t>Iné texty: </a:t>
            </a:r>
            <a:r>
              <a:rPr lang="sk-SK" i="1" dirty="0" smtClean="0"/>
              <a:t>Nič nie je drahocenné </a:t>
            </a:r>
            <a:r>
              <a:rPr lang="sk-SK" dirty="0" smtClean="0"/>
              <a:t>- kritika ľudskej malichernosti</a:t>
            </a:r>
          </a:p>
          <a:p>
            <a:r>
              <a:rPr lang="sk-SK" dirty="0" smtClean="0"/>
              <a:t>Balada o dávnych kráľoch – oplakávanie hrdinských čias, ktoré dávno pominuli a ostáva biedny každodenný život plný sklamaní, preludov a mámení</a:t>
            </a:r>
          </a:p>
          <a:p>
            <a:r>
              <a:rPr lang="sk-SK" i="1" dirty="0" smtClean="0"/>
              <a:t>Naučenia roľníkove </a:t>
            </a:r>
            <a:r>
              <a:rPr lang="sk-SK" dirty="0" smtClean="0"/>
              <a:t>– o tom, ako postupovať pri obrábaní polí</a:t>
            </a:r>
          </a:p>
          <a:p>
            <a:r>
              <a:rPr lang="sk-SK" dirty="0" smtClean="0"/>
              <a:t>Tieto texty sa čítali a vyučovali v škole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Tvé nástroje musí být připraveny. Části postroje musí být spojeny. Tvůj nový bič musí být pověšen na hřebík – vázání svého starého biče dej opravit dělníkům. Tvoje </a:t>
            </a:r>
            <a:r>
              <a:rPr lang="cs-CZ" dirty="0" err="1" smtClean="0"/>
              <a:t>tesla</a:t>
            </a:r>
            <a:r>
              <a:rPr lang="cs-CZ" dirty="0" smtClean="0"/>
              <a:t>, vrták a pila, tvoje nářadí a tvoje síla, by měli být v dobrém pořádku. (The </a:t>
            </a:r>
            <a:r>
              <a:rPr lang="cs-CZ" dirty="0" err="1" smtClean="0"/>
              <a:t>farmer</a:t>
            </a:r>
            <a:r>
              <a:rPr lang="cs-CZ" dirty="0" smtClean="0"/>
              <a:t>´s </a:t>
            </a:r>
            <a:r>
              <a:rPr lang="cs-CZ" dirty="0" err="1" smtClean="0"/>
              <a:t>instructions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406" name="Picture 6" descr="Výsledok vyhľadávania obrázkov pre dopyt sumerian be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85992"/>
            <a:ext cx="4762500" cy="2962276"/>
          </a:xfrm>
          <a:prstGeom prst="rect">
            <a:avLst/>
          </a:prstGeom>
          <a:noFill/>
        </p:spPr>
      </p:pic>
      <p:pic>
        <p:nvPicPr>
          <p:cNvPr id="102408" name="Picture 8" descr="Výsledok vyhľadávania obrázkov pre dopyt sumerian be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714488"/>
            <a:ext cx="3361381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r="6997"/>
          <a:stretch>
            <a:fillRect/>
          </a:stretch>
        </p:blipFill>
        <p:spPr bwMode="auto">
          <a:xfrm>
            <a:off x="285720" y="1571612"/>
            <a:ext cx="8715436" cy="40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Mýty o </a:t>
            </a:r>
            <a:r>
              <a:rPr lang="cs-CZ" dirty="0" err="1" smtClean="0"/>
              <a:t>božstvách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 smtClean="0"/>
              <a:t>Enlil</a:t>
            </a:r>
            <a:r>
              <a:rPr lang="sk-SK" b="1" dirty="0" smtClean="0"/>
              <a:t>: </a:t>
            </a:r>
            <a:r>
              <a:rPr lang="sk-SK" dirty="0" err="1" smtClean="0"/>
              <a:t>Enlil</a:t>
            </a:r>
            <a:r>
              <a:rPr lang="sk-SK" dirty="0" smtClean="0"/>
              <a:t> a Ninlil, </a:t>
            </a:r>
            <a:r>
              <a:rPr lang="sk-SK" dirty="0" err="1" smtClean="0"/>
              <a:t>Enlil</a:t>
            </a:r>
            <a:r>
              <a:rPr lang="sk-SK" dirty="0" smtClean="0"/>
              <a:t> a Sud </a:t>
            </a:r>
          </a:p>
          <a:p>
            <a:r>
              <a:rPr lang="sk-SK" b="1" dirty="0" err="1" smtClean="0"/>
              <a:t>Enki</a:t>
            </a:r>
            <a:r>
              <a:rPr lang="sk-SK" dirty="0" smtClean="0"/>
              <a:t>: </a:t>
            </a:r>
            <a:r>
              <a:rPr lang="sk-SK" dirty="0" err="1" smtClean="0"/>
              <a:t>Enki</a:t>
            </a:r>
            <a:r>
              <a:rPr lang="sk-SK" dirty="0" smtClean="0"/>
              <a:t> a </a:t>
            </a:r>
            <a:r>
              <a:rPr lang="sk-SK" dirty="0" err="1" smtClean="0"/>
              <a:t>Ninchursag</a:t>
            </a:r>
            <a:r>
              <a:rPr lang="sk-SK" dirty="0" smtClean="0"/>
              <a:t>, </a:t>
            </a:r>
            <a:r>
              <a:rPr lang="sk-SK" dirty="0" err="1" smtClean="0"/>
              <a:t>Enki</a:t>
            </a:r>
            <a:r>
              <a:rPr lang="sk-SK" dirty="0" smtClean="0"/>
              <a:t> a </a:t>
            </a:r>
            <a:r>
              <a:rPr lang="sk-SK" dirty="0" err="1" smtClean="0"/>
              <a:t>Ninmach</a:t>
            </a:r>
            <a:r>
              <a:rPr lang="sk-SK" dirty="0" smtClean="0"/>
              <a:t>, </a:t>
            </a:r>
            <a:r>
              <a:rPr lang="sk-SK" dirty="0" err="1" smtClean="0"/>
              <a:t>Enki</a:t>
            </a:r>
            <a:r>
              <a:rPr lang="sk-SK" dirty="0" smtClean="0"/>
              <a:t> a poriadok sveta (kočovníci Martu, krajiny </a:t>
            </a:r>
            <a:r>
              <a:rPr lang="sk-SK" dirty="0" err="1" smtClean="0"/>
              <a:t>Magan</a:t>
            </a:r>
            <a:r>
              <a:rPr lang="sk-SK" dirty="0" smtClean="0"/>
              <a:t>, </a:t>
            </a:r>
            <a:r>
              <a:rPr lang="sk-SK" dirty="0" err="1" smtClean="0"/>
              <a:t>Meluchcha</a:t>
            </a:r>
            <a:r>
              <a:rPr lang="sk-SK" dirty="0" smtClean="0"/>
              <a:t>, </a:t>
            </a:r>
            <a:r>
              <a:rPr lang="sk-SK" dirty="0" err="1" smtClean="0"/>
              <a:t>Elam</a:t>
            </a:r>
            <a:r>
              <a:rPr lang="sk-SK" dirty="0" smtClean="0"/>
              <a:t> a </a:t>
            </a:r>
            <a:r>
              <a:rPr lang="sk-SK" dirty="0" err="1" smtClean="0"/>
              <a:t>Marchaš</a:t>
            </a:r>
            <a:r>
              <a:rPr lang="sk-SK" dirty="0" smtClean="0"/>
              <a:t>), Enkiho cesta do </a:t>
            </a:r>
            <a:r>
              <a:rPr lang="sk-SK" dirty="0" err="1" smtClean="0"/>
              <a:t>Nippuru</a:t>
            </a:r>
            <a:r>
              <a:rPr lang="sk-SK" dirty="0" smtClean="0"/>
              <a:t> (stavba chrámu v </a:t>
            </a:r>
            <a:r>
              <a:rPr lang="sk-SK" dirty="0" err="1" smtClean="0"/>
              <a:t>Eridu</a:t>
            </a:r>
            <a:r>
              <a:rPr lang="sk-SK" dirty="0" smtClean="0"/>
              <a:t>) </a:t>
            </a:r>
          </a:p>
          <a:p>
            <a:r>
              <a:rPr lang="sk-SK" b="1" dirty="0" err="1" smtClean="0"/>
              <a:t>Inanna</a:t>
            </a:r>
            <a:r>
              <a:rPr lang="sk-SK" dirty="0" smtClean="0"/>
              <a:t>: </a:t>
            </a:r>
            <a:r>
              <a:rPr lang="sk-SK" dirty="0" err="1" smtClean="0"/>
              <a:t>Inanna</a:t>
            </a:r>
            <a:r>
              <a:rPr lang="sk-SK" dirty="0" smtClean="0"/>
              <a:t> a </a:t>
            </a:r>
            <a:r>
              <a:rPr lang="sk-SK" dirty="0" err="1" smtClean="0"/>
              <a:t>Enki</a:t>
            </a:r>
            <a:r>
              <a:rPr lang="sk-SK" dirty="0" smtClean="0"/>
              <a:t>, </a:t>
            </a:r>
            <a:r>
              <a:rPr lang="sk-SK" dirty="0" err="1" smtClean="0"/>
              <a:t>Inanna</a:t>
            </a:r>
            <a:r>
              <a:rPr lang="sk-SK" dirty="0" smtClean="0"/>
              <a:t> a </a:t>
            </a:r>
            <a:r>
              <a:rPr lang="sk-SK" dirty="0" err="1" smtClean="0"/>
              <a:t>Ebich</a:t>
            </a:r>
            <a:r>
              <a:rPr lang="sk-SK" dirty="0" smtClean="0"/>
              <a:t>, </a:t>
            </a:r>
            <a:r>
              <a:rPr lang="sk-SK" dirty="0" err="1" smtClean="0"/>
              <a:t>Inanna</a:t>
            </a:r>
            <a:r>
              <a:rPr lang="sk-SK" dirty="0" smtClean="0"/>
              <a:t> a </a:t>
            </a:r>
            <a:r>
              <a:rPr lang="sk-SK" dirty="0" err="1" smtClean="0"/>
              <a:t>Šukaletuda</a:t>
            </a:r>
            <a:r>
              <a:rPr lang="sk-SK" dirty="0" smtClean="0"/>
              <a:t>, </a:t>
            </a:r>
            <a:r>
              <a:rPr lang="sk-SK" dirty="0" err="1" smtClean="0"/>
              <a:t>Inanna</a:t>
            </a:r>
            <a:r>
              <a:rPr lang="sk-SK" dirty="0" smtClean="0"/>
              <a:t> a </a:t>
            </a:r>
            <a:r>
              <a:rPr lang="sk-SK" dirty="0" err="1" smtClean="0"/>
              <a:t>An</a:t>
            </a:r>
            <a:r>
              <a:rPr lang="sk-SK" dirty="0" smtClean="0"/>
              <a:t>, </a:t>
            </a:r>
            <a:r>
              <a:rPr lang="sk-SK" dirty="0" err="1" smtClean="0"/>
              <a:t>Inannin</a:t>
            </a:r>
            <a:r>
              <a:rPr lang="sk-SK" dirty="0" smtClean="0"/>
              <a:t> zostup do podsvetia, </a:t>
            </a:r>
            <a:r>
              <a:rPr lang="sk-SK" dirty="0" err="1" smtClean="0"/>
              <a:t>Inannin</a:t>
            </a:r>
            <a:r>
              <a:rPr lang="sk-SK" dirty="0" smtClean="0"/>
              <a:t> nárek nad </a:t>
            </a:r>
            <a:r>
              <a:rPr lang="sk-SK" dirty="0" err="1" smtClean="0"/>
              <a:t>Dumuziho</a:t>
            </a:r>
            <a:r>
              <a:rPr lang="sk-SK" dirty="0" smtClean="0"/>
              <a:t> vinou</a:t>
            </a:r>
            <a:endParaRPr lang="sk-SK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4516" name="Picture 4" descr="Výsledok vyhľadávania obrázkov pre dopyt eridu tem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5934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6562" name="Picture 2" descr="Výsledok vyhľadávania obrázkov pre dopyt erid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0"/>
            <a:ext cx="1306285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1618</Words>
  <Application>Microsoft Office PowerPoint</Application>
  <PresentationFormat>Předvádění na obrazovce (4:3)</PresentationFormat>
  <Paragraphs>130</Paragraphs>
  <Slides>53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4" baseType="lpstr">
      <vt:lpstr>Motiv sady Office</vt:lpstr>
      <vt:lpstr>Literatúra  starého Orientu</vt:lpstr>
      <vt:lpstr>Prečo vzniklo písmo?</vt:lpstr>
      <vt:lpstr>Ktoré jazyky sa zapisovali klinopisom?</vt:lpstr>
      <vt:lpstr>Akí boli sumerskí bohovia?</vt:lpstr>
      <vt:lpstr>Boh An</vt:lpstr>
      <vt:lpstr>Snímek 6</vt:lpstr>
      <vt:lpstr>Mýty o božstvách</vt:lpstr>
      <vt:lpstr>Snímek 8</vt:lpstr>
      <vt:lpstr>Snímek 9</vt:lpstr>
      <vt:lpstr>Snímek 10</vt:lpstr>
      <vt:lpstr>Snímek 11</vt:lpstr>
      <vt:lpstr>Inanna a Ebich</vt:lpstr>
      <vt:lpstr>Snímek 13</vt:lpstr>
      <vt:lpstr>Mýty o božstvách</vt:lpstr>
      <vt:lpstr>Snímek 15</vt:lpstr>
      <vt:lpstr>Mýty o božstvách</vt:lpstr>
      <vt:lpstr>Snímek 17</vt:lpstr>
      <vt:lpstr>Snímek 18</vt:lpstr>
      <vt:lpstr>Snímek 19</vt:lpstr>
      <vt:lpstr>Snímek 20</vt:lpstr>
      <vt:lpstr>Hrdinské eposy</vt:lpstr>
      <vt:lpstr>Snímek 22</vt:lpstr>
      <vt:lpstr>Enmerkar a vládca Arraty</vt:lpstr>
      <vt:lpstr>Enmerkar a vládca Arraty</vt:lpstr>
      <vt:lpstr>Etanov let do nebies</vt:lpstr>
      <vt:lpstr>Etanov let do nebies</vt:lpstr>
      <vt:lpstr>Lugalbanda</vt:lpstr>
      <vt:lpstr>Epos o Gilgamešovi</vt:lpstr>
      <vt:lpstr>Epos o Gilgamešovi</vt:lpstr>
      <vt:lpstr>Gilgameš a Chuvava</vt:lpstr>
      <vt:lpstr>Snímek 31</vt:lpstr>
      <vt:lpstr>Gilgameš, Enkidu a podsvetie</vt:lpstr>
      <vt:lpstr>Snímek 33</vt:lpstr>
      <vt:lpstr>Gilgamešova smrť</vt:lpstr>
      <vt:lpstr>Gilgameš a Agga</vt:lpstr>
      <vt:lpstr>Legenda o potope sveta </vt:lpstr>
      <vt:lpstr>Mýtus o Atrachasísovi</vt:lpstr>
      <vt:lpstr>Hymny/kráľovské hymny</vt:lpstr>
      <vt:lpstr>UD.GAL.NUN</vt:lpstr>
      <vt:lpstr>Hymny o chrámoch</vt:lpstr>
      <vt:lpstr>Snímek 41</vt:lpstr>
      <vt:lpstr>Snímek 42</vt:lpstr>
      <vt:lpstr>Hymny na božstvá </vt:lpstr>
      <vt:lpstr>Snímek 44</vt:lpstr>
      <vt:lpstr>Kráľovské hymny </vt:lpstr>
      <vt:lpstr>Snímek 46</vt:lpstr>
      <vt:lpstr>Snímek 47</vt:lpstr>
      <vt:lpstr>Fiktívne kráľovské autobiografie</vt:lpstr>
      <vt:lpstr>Historiografické texty</vt:lpstr>
      <vt:lpstr>Snímek 50</vt:lpstr>
      <vt:lpstr>Múdroslovné texty </vt:lpstr>
      <vt:lpstr>Snímek 52</vt:lpstr>
      <vt:lpstr>Ďakujem za pozornosť!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Literatúra  starého Orientu</dc:title>
  <dc:creator>Ellinae</dc:creator>
  <cp:lastModifiedBy>Ellinae</cp:lastModifiedBy>
  <cp:revision>23</cp:revision>
  <dcterms:created xsi:type="dcterms:W3CDTF">2017-03-09T19:49:57Z</dcterms:created>
  <dcterms:modified xsi:type="dcterms:W3CDTF">2017-03-09T23:22:33Z</dcterms:modified>
</cp:coreProperties>
</file>