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91" r:id="rId3"/>
    <p:sldId id="318" r:id="rId4"/>
    <p:sldId id="319" r:id="rId5"/>
    <p:sldId id="320" r:id="rId6"/>
    <p:sldId id="326" r:id="rId7"/>
    <p:sldId id="328" r:id="rId8"/>
    <p:sldId id="305" r:id="rId9"/>
    <p:sldId id="323" r:id="rId10"/>
    <p:sldId id="324" r:id="rId11"/>
    <p:sldId id="325" r:id="rId12"/>
    <p:sldId id="317" r:id="rId13"/>
    <p:sldId id="295" r:id="rId14"/>
  </p:sldIdLst>
  <p:sldSz cx="12192000" cy="6858000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 Gasova" initials="KG" lastIdx="1" clrIdx="0">
    <p:extLst>
      <p:ext uri="{19B8F6BF-5375-455C-9EA6-DF929625EA0E}">
        <p15:presenceInfo xmlns:p15="http://schemas.microsoft.com/office/powerpoint/2012/main" userId="S-1-5-21-1997799970-760611590-743794300-10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72240" autoAdjust="0"/>
  </p:normalViewPr>
  <p:slideViewPr>
    <p:cSldViewPr snapToGrid="0">
      <p:cViewPr varScale="1">
        <p:scale>
          <a:sx n="53" d="100"/>
          <a:sy n="53" d="100"/>
        </p:scale>
        <p:origin x="8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05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913F2-3EA3-4B87-A808-A81DA2DAB444}" type="datetimeFigureOut">
              <a:rPr lang="cs-CZ" smtClean="0"/>
              <a:t>04/04/2017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5F7429-1E57-43E3-98A6-7C0DAC38E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92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9D96BE-5E35-4A4C-95C3-18D19CF55D86}" type="datetimeFigureOut">
              <a:rPr lang="cs-CZ" smtClean="0"/>
              <a:t>04/04/2017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52879C-D729-41BA-90F6-A4434C608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9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cio-midmarket.techtarget.com/definition/Unico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79C-D729-41BA-90F6-A4434C6089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4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noProof="0" dirty="0"/>
              <a:t>People</a:t>
            </a:r>
            <a:r>
              <a:rPr lang="en-US" baseline="0" noProof="0" dirty="0"/>
              <a:t> – their roles have changed over a time but they have always been and always will be the key players in our industry.</a:t>
            </a:r>
            <a:endParaRPr lang="cs-CZ" baseline="0" noProof="0" dirty="0"/>
          </a:p>
          <a:p>
            <a:endParaRPr lang="en-US" baseline="0" noProof="0" dirty="0"/>
          </a:p>
          <a:p>
            <a:r>
              <a:rPr lang="en-US" b="1" noProof="0" dirty="0"/>
              <a:t>Translator</a:t>
            </a:r>
            <a:r>
              <a:rPr lang="en-US" noProof="0" dirty="0"/>
              <a:t> -</a:t>
            </a:r>
            <a:r>
              <a:rPr lang="en-US" baseline="0" noProof="0" dirty="0"/>
              <a:t>&gt;linguist, master of language -&gt; </a:t>
            </a:r>
          </a:p>
          <a:p>
            <a:r>
              <a:rPr lang="en-US" baseline="0" noProof="0" dirty="0"/>
              <a:t>Goal: convey the message from one language to another </a:t>
            </a:r>
          </a:p>
          <a:p>
            <a:endParaRPr lang="en-US" baseline="0" noProof="0" dirty="0"/>
          </a:p>
          <a:p>
            <a:r>
              <a:rPr lang="en-US" b="1" baseline="0" noProof="0" dirty="0"/>
              <a:t>Localizer</a:t>
            </a:r>
            <a:r>
              <a:rPr lang="en-US" baseline="0" noProof="0" dirty="0"/>
              <a:t> -&gt;linguist with computer literacy, understanding of the code (tags) -&gt; goal: deliver translated content adapted for the specific locale</a:t>
            </a:r>
          </a:p>
          <a:p>
            <a:endParaRPr lang="en-US" baseline="0" noProof="0" dirty="0"/>
          </a:p>
          <a:p>
            <a:r>
              <a:rPr lang="en-US" b="1" baseline="0" noProof="0" dirty="0"/>
              <a:t>Enthusiast</a:t>
            </a:r>
            <a:r>
              <a:rPr lang="en-US" baseline="0" noProof="0" dirty="0"/>
              <a:t> -&gt;loves and knows the product inside out;</a:t>
            </a:r>
          </a:p>
          <a:p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skills: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</a:t>
            </a:r>
            <a:r>
              <a:rPr lang="en-US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 both of the source and target language markets</a:t>
            </a: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knowledge of everyday spoken language and idiomatic expression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 to perform independent research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and enthusiastic users of social media platforms</a:t>
            </a:r>
          </a:p>
          <a:p>
            <a:r>
              <a:rPr lang="en-US" baseline="0" noProof="0" dirty="0"/>
              <a:t>-&gt; goal: deliver user experience (and localized product)</a:t>
            </a:r>
          </a:p>
          <a:p>
            <a:endParaRPr lang="cs-CZ" baseline="0" dirty="0"/>
          </a:p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79C-D729-41BA-90F6-A4434C6089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err="1"/>
              <a:t>Internationalization</a:t>
            </a:r>
            <a:r>
              <a:rPr lang="cs-CZ" sz="1200" dirty="0"/>
              <a:t>: </a:t>
            </a:r>
            <a:r>
              <a:rPr lang="en-US" sz="1200" dirty="0"/>
              <a:t>a product or service is developed so that localization is relatively easy to achieve - for example, by creating technical illustrations for manuals in which the text can easily be changed to another language and allowing some expansion room for this purpose. </a:t>
            </a:r>
            <a:endParaRPr lang="cs-CZ" sz="1200" dirty="0"/>
          </a:p>
          <a:p>
            <a:r>
              <a:rPr lang="en-US" sz="3500" dirty="0"/>
              <a:t>Enablement can include:</a:t>
            </a:r>
          </a:p>
          <a:p>
            <a:pPr lvl="1"/>
            <a:r>
              <a:rPr lang="en-US" sz="3500" dirty="0"/>
              <a:t>Allowing space in user interfaces (for example, hardware labels, help pages, and online menus) for translation into languages that require more characters</a:t>
            </a:r>
          </a:p>
          <a:p>
            <a:pPr lvl="1"/>
            <a:r>
              <a:rPr lang="en-US" sz="3500" dirty="0"/>
              <a:t>Developing with products (such as Web editors or authoring tools) that can support international character sets ( </a:t>
            </a:r>
            <a:r>
              <a:rPr lang="en-US" sz="3500" dirty="0">
                <a:hlinkClick r:id="rId3"/>
              </a:rPr>
              <a:t>Unicode</a:t>
            </a:r>
            <a:r>
              <a:rPr lang="en-US" sz="3500" dirty="0"/>
              <a:t> )</a:t>
            </a:r>
          </a:p>
          <a:p>
            <a:pPr lvl="1"/>
            <a:r>
              <a:rPr lang="en-US" sz="3500" dirty="0"/>
              <a:t>Creating print or Web site graphic images so that their text labels can be translated inexpensively</a:t>
            </a:r>
          </a:p>
          <a:p>
            <a:pPr lvl="1"/>
            <a:r>
              <a:rPr lang="en-US" sz="3500" dirty="0"/>
              <a:t>Using written examples that have global meaning</a:t>
            </a:r>
          </a:p>
          <a:p>
            <a:pPr lvl="1"/>
            <a:r>
              <a:rPr lang="en-US" sz="3500" dirty="0"/>
              <a:t>For software, ensuring data space so that messages can be translated from languages with single-byte character codes (such as English) into languages requiring multiple-byte character codes (such as Japanese Kanji)</a:t>
            </a:r>
            <a:endParaRPr lang="cs-CZ" sz="3500" dirty="0"/>
          </a:p>
          <a:p>
            <a:pPr lvl="0"/>
            <a:endParaRPr lang="cs-CZ" sz="3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In </a:t>
            </a:r>
            <a:r>
              <a:rPr lang="en-US" sz="3600" b="1" dirty="0"/>
              <a:t>localizing</a:t>
            </a:r>
            <a:r>
              <a:rPr lang="en-US" sz="3600" dirty="0"/>
              <a:t> a product, in addition to idiomatic language translation, such details as time zones, money, national holidays, local color sensitivities, product or service names, gender roles, and geographic examples must all be considered. </a:t>
            </a:r>
            <a:endParaRPr lang="cs-CZ" sz="3600" dirty="0"/>
          </a:p>
          <a:p>
            <a:pPr lvl="0"/>
            <a:endParaRPr lang="cs-CZ" sz="3500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79C-D729-41BA-90F6-A4434C6089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8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noProof="0" dirty="0"/>
              <a:t>Why is communication so important?</a:t>
            </a:r>
            <a:r>
              <a:rPr lang="en-US" baseline="0" noProof="0" dirty="0"/>
              <a:t> There is such a huge variety of contents to be localized today !  </a:t>
            </a:r>
            <a:endParaRPr lang="en-US" noProof="0" dirty="0"/>
          </a:p>
          <a:p>
            <a:pPr defTabSz="931774">
              <a:defRPr/>
            </a:pPr>
            <a:r>
              <a:rPr lang="en-US" noProof="0" dirty="0"/>
              <a:t>Different contents require different skillsets, and communication is the key for the setting the right expectations</a:t>
            </a:r>
          </a:p>
          <a:p>
            <a:r>
              <a:rPr lang="en-US" b="1" noProof="0" dirty="0"/>
              <a:t>Traditional</a:t>
            </a:r>
            <a:r>
              <a:rPr lang="en-US" b="1" baseline="0" noProof="0" dirty="0"/>
              <a:t> content </a:t>
            </a:r>
            <a:r>
              <a:rPr lang="en-US" baseline="0" noProof="0" dirty="0"/>
              <a:t>to translate…</a:t>
            </a:r>
            <a:endParaRPr lang="en-US" noProof="0" dirty="0"/>
          </a:p>
          <a:p>
            <a:endParaRPr lang="en-US" noProof="0" dirty="0"/>
          </a:p>
          <a:p>
            <a:r>
              <a:rPr lang="en-US" b="1" noProof="0" dirty="0"/>
              <a:t>Typical segmented text</a:t>
            </a:r>
            <a:r>
              <a:rPr lang="en-US" b="1" baseline="0" noProof="0" dirty="0"/>
              <a:t> </a:t>
            </a:r>
            <a:r>
              <a:rPr lang="en-US" baseline="0" noProof="0" dirty="0"/>
              <a:t>– words; complete / uncomplete sentences; descriptive; standard grammar / style / register with a few exceptions; repetitive sentence/structure models.</a:t>
            </a:r>
          </a:p>
          <a:p>
            <a:endParaRPr lang="en-US" baseline="0" noProof="0" dirty="0"/>
          </a:p>
          <a:p>
            <a:pPr defTabSz="931774">
              <a:defRPr/>
            </a:pPr>
            <a:r>
              <a:rPr lang="en-US" b="1" baseline="0" noProof="0" dirty="0"/>
              <a:t>Text in all forms </a:t>
            </a:r>
            <a:r>
              <a:rPr lang="en-US" baseline="0" noProof="0" dirty="0"/>
              <a:t>- idioms, puns, everyday language, connotations, jokes, slang expressions = </a:t>
            </a:r>
            <a:r>
              <a:rPr lang="en-US" dirty="0"/>
              <a:t>Excellent comprehension skills in the source language</a:t>
            </a:r>
            <a:r>
              <a:rPr lang="cs-CZ" dirty="0"/>
              <a:t>.</a:t>
            </a:r>
            <a:endParaRPr lang="en-US" dirty="0"/>
          </a:p>
          <a:p>
            <a:pPr defTabSz="931774"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79C-D729-41BA-90F6-A4434C6089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55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https://worldready.cloudapp.net/StyleGuide/List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79C-D729-41BA-90F6-A4434C60890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41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79C-D729-41BA-90F6-A4434C60890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8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79C-D729-41BA-90F6-A4434C60890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4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2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w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800" y="749300"/>
            <a:ext cx="12192000" cy="66675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6311900" cy="6527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8100" y="5600699"/>
            <a:ext cx="12153900" cy="12573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49" y="6029882"/>
            <a:ext cx="1199566" cy="319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6" y="419471"/>
            <a:ext cx="272099" cy="54890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046" y="6103275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</a:rPr>
              <a:t>www.moravia.com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8471" y="1367155"/>
            <a:ext cx="5143655" cy="3674744"/>
          </a:xfrm>
        </p:spPr>
        <p:txBody>
          <a:bodyPr anchor="t" anchorCtr="0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98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7003" r="12783"/>
          <a:stretch/>
        </p:blipFill>
        <p:spPr>
          <a:xfrm>
            <a:off x="-1" y="5270500"/>
            <a:ext cx="10633075" cy="158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52475" y="1597932"/>
            <a:ext cx="10668000" cy="44980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8495" y="-31804"/>
            <a:ext cx="68330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6" y="762000"/>
            <a:ext cx="2324100" cy="5434013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0" y="762000"/>
            <a:ext cx="7820026" cy="543401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655989"/>
            <a:ext cx="4951639" cy="44400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534559" y="1655989"/>
            <a:ext cx="4951639" cy="44400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15050" y="1770742"/>
            <a:ext cx="0" cy="42060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073729"/>
            <a:ext cx="4951639" cy="393337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534559" y="2073729"/>
            <a:ext cx="4951639" cy="393337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15050" y="1770742"/>
            <a:ext cx="0" cy="42060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2475" y="1550988"/>
            <a:ext cx="4951639" cy="522287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Subheading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34558" y="1550988"/>
            <a:ext cx="4951639" cy="522287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6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914401"/>
            <a:ext cx="8204200" cy="4614862"/>
          </a:xfrm>
        </p:spPr>
        <p:txBody>
          <a:bodyPr anchor="ctr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45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Image Mess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914401"/>
            <a:ext cx="8204200" cy="4614862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20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914401"/>
            <a:ext cx="8204200" cy="4614862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07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Section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914401"/>
            <a:ext cx="8204200" cy="4614862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88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Section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914401"/>
            <a:ext cx="8204200" cy="4614862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08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5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14662" r="5917" b="11645"/>
          <a:stretch/>
        </p:blipFill>
        <p:spPr>
          <a:xfrm>
            <a:off x="6311900" y="685800"/>
            <a:ext cx="5981700" cy="49148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49" y="6029882"/>
            <a:ext cx="1199566" cy="319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6" y="419471"/>
            <a:ext cx="272099" cy="54890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046" y="6103275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</a:rPr>
              <a:t>www.moravia.com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8471" y="1367155"/>
            <a:ext cx="5143655" cy="3674744"/>
          </a:xfrm>
        </p:spPr>
        <p:txBody>
          <a:bodyPr anchor="t" anchorCtr="0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02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3653818" y="3136899"/>
            <a:ext cx="6010882" cy="83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tx1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6000" b="1" dirty="0" err="1">
                <a:solidFill>
                  <a:schemeClr val="accent1"/>
                </a:solidFill>
              </a:rPr>
              <a:t>Ask</a:t>
            </a:r>
            <a:r>
              <a:rPr lang="cs-CZ" sz="6000" b="1" dirty="0">
                <a:solidFill>
                  <a:schemeClr val="accent1"/>
                </a:solidFill>
              </a:rPr>
              <a:t> </a:t>
            </a:r>
            <a:r>
              <a:rPr lang="cs-CZ" sz="6000" b="1" dirty="0" err="1">
                <a:solidFill>
                  <a:schemeClr val="accent1"/>
                </a:solidFill>
              </a:rPr>
              <a:t>anything</a:t>
            </a:r>
            <a:endParaRPr lang="cs-CZ" sz="60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78836" y="2835279"/>
            <a:ext cx="0" cy="157321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3653818" y="2291129"/>
            <a:ext cx="4702782" cy="83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tx1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3000" b="1" dirty="0" err="1">
                <a:solidFill>
                  <a:schemeClr val="tx1"/>
                </a:solidFill>
              </a:rPr>
              <a:t>Have</a:t>
            </a:r>
            <a:r>
              <a:rPr lang="cs-CZ" sz="3000" b="1" dirty="0">
                <a:solidFill>
                  <a:schemeClr val="tx1"/>
                </a:solidFill>
              </a:rPr>
              <a:t> a </a:t>
            </a:r>
            <a:r>
              <a:rPr lang="cs-CZ" sz="3000" b="1" dirty="0" err="1">
                <a:solidFill>
                  <a:schemeClr val="tx1"/>
                </a:solidFill>
              </a:rPr>
              <a:t>question</a:t>
            </a:r>
            <a:r>
              <a:rPr lang="cs-CZ" sz="30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271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_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1" t="65883" r="8406" b="10123"/>
          <a:stretch/>
        </p:blipFill>
        <p:spPr>
          <a:xfrm>
            <a:off x="3048000" y="2616200"/>
            <a:ext cx="5981700" cy="1600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952206" y="4557079"/>
            <a:ext cx="5981700" cy="83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tx1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6000" b="1" dirty="0" err="1">
                <a:solidFill>
                  <a:schemeClr val="bg1"/>
                </a:solidFill>
              </a:rPr>
              <a:t>Thank</a:t>
            </a:r>
            <a:r>
              <a:rPr lang="cs-CZ" sz="6000" b="1" baseline="0" dirty="0">
                <a:solidFill>
                  <a:schemeClr val="bg1"/>
                </a:solidFill>
              </a:rPr>
              <a:t> </a:t>
            </a:r>
            <a:r>
              <a:rPr lang="cs-CZ" sz="6000" b="1" baseline="0" dirty="0" err="1">
                <a:solidFill>
                  <a:schemeClr val="bg1"/>
                </a:solidFill>
              </a:rPr>
              <a:t>you</a:t>
            </a:r>
            <a:endParaRPr lang="cs-CZ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05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884" y="3453854"/>
            <a:ext cx="10183335" cy="1150471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C121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60884" y="4645412"/>
            <a:ext cx="10183335" cy="1995533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Moravia IT (MLS) workshop at Prešovská Univerzita v Prešove</a:t>
            </a:r>
          </a:p>
          <a:p>
            <a:r>
              <a:rPr lang="cs-CZ" dirty="0"/>
              <a:t>November 24, 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38212" r="24167" b="40177"/>
          <a:stretch/>
        </p:blipFill>
        <p:spPr>
          <a:xfrm>
            <a:off x="999067" y="712439"/>
            <a:ext cx="3989092" cy="906612"/>
          </a:xfrm>
          <a:prstGeom prst="rect">
            <a:avLst/>
          </a:prstGeom>
        </p:spPr>
      </p:pic>
      <p:pic>
        <p:nvPicPr>
          <p:cNvPr id="16" name="Picture 15" descr="elipsy_modre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" y="-12700"/>
            <a:ext cx="8012544" cy="3798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472" y="198184"/>
            <a:ext cx="4070529" cy="28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45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403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2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9000" y="4827588"/>
            <a:ext cx="9220200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1212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05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403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403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74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85647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85647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6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02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87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3982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0026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0800" y="966180"/>
            <a:ext cx="12192000" cy="66675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1"/>
            <a:ext cx="4354286" cy="65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8100" y="5600699"/>
            <a:ext cx="12153900" cy="125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471" y="1367155"/>
            <a:ext cx="5143655" cy="3674744"/>
          </a:xfrm>
        </p:spPr>
        <p:txBody>
          <a:bodyPr anchor="t" anchorCtr="0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49" y="6073433"/>
            <a:ext cx="1199566" cy="232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6" y="421666"/>
            <a:ext cx="272099" cy="54451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046" y="6103275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www.moravia.com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36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82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8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4126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36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738235"/>
          </a:xfrm>
        </p:spPr>
        <p:txBody>
          <a:bodyPr vert="eaVert"/>
          <a:lstStyle>
            <a:lvl1pPr>
              <a:defRPr>
                <a:solidFill>
                  <a:srgbClr val="C121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738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07427" y="6155812"/>
            <a:ext cx="10450040" cy="0"/>
          </a:xfrm>
          <a:prstGeom prst="line">
            <a:avLst/>
          </a:prstGeom>
          <a:ln w="12700">
            <a:solidFill>
              <a:srgbClr val="2367B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37253" r="24651" b="39555"/>
          <a:stretch/>
        </p:blipFill>
        <p:spPr>
          <a:xfrm>
            <a:off x="9674577" y="6289338"/>
            <a:ext cx="1402632" cy="34737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Moravia IT – Pre</a:t>
            </a:r>
            <a:r>
              <a:rPr lang="cs-CZ" dirty="0"/>
              <a:t>šovská Univerzita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20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6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468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2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009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E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960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B5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250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C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964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BB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905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9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54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0800" y="966180"/>
            <a:ext cx="12192000" cy="66675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1"/>
            <a:ext cx="4354286" cy="652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8100" y="5600699"/>
            <a:ext cx="12153900" cy="1257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471" y="1367155"/>
            <a:ext cx="5143655" cy="3674744"/>
          </a:xfrm>
        </p:spPr>
        <p:txBody>
          <a:bodyPr anchor="t" anchorCtr="0"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49" y="6029882"/>
            <a:ext cx="1199566" cy="3197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57046" y="6103275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</a:rPr>
              <a:t>www.moravia.com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" y="421200"/>
            <a:ext cx="273038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1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C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392" y="2852937"/>
            <a:ext cx="12521635" cy="54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2600" y="4865688"/>
            <a:ext cx="8695267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60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le Slide With Ic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72459" y="2351704"/>
            <a:ext cx="3996282" cy="3372524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51" y="5393771"/>
            <a:ext cx="1620730" cy="432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6" y="559492"/>
            <a:ext cx="367632" cy="741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920116"/>
            <a:ext cx="62865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  <a:ea typeface="Aktiv Grotesk Medium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8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52475" y="1597932"/>
            <a:ext cx="10668000" cy="44980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72" y="1003300"/>
            <a:ext cx="4623885" cy="4623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52475" y="1597932"/>
            <a:ext cx="10668000" cy="44980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52475" y="1597932"/>
            <a:ext cx="10668000" cy="44980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7" b="22111"/>
          <a:stretch/>
        </p:blipFill>
        <p:spPr>
          <a:xfrm>
            <a:off x="10728148" y="1"/>
            <a:ext cx="1463851" cy="51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39"/>
          <a:stretch/>
        </p:blipFill>
        <p:spPr>
          <a:xfrm>
            <a:off x="0" y="0"/>
            <a:ext cx="1790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52475" y="1597932"/>
            <a:ext cx="10668000" cy="44980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3" y="5627185"/>
            <a:ext cx="346255" cy="6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475" y="384175"/>
            <a:ext cx="10668000" cy="1038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5" y="1597932"/>
            <a:ext cx="10668000" cy="449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53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4" r:id="rId2"/>
    <p:sldLayoutId id="2147483680" r:id="rId3"/>
    <p:sldLayoutId id="2147483681" r:id="rId4"/>
    <p:sldLayoutId id="2147483668" r:id="rId5"/>
    <p:sldLayoutId id="2147483669" r:id="rId6"/>
    <p:sldLayoutId id="2147483675" r:id="rId7"/>
    <p:sldLayoutId id="2147483676" r:id="rId8"/>
    <p:sldLayoutId id="2147483677" r:id="rId9"/>
    <p:sldLayoutId id="2147483678" r:id="rId10"/>
    <p:sldLayoutId id="2147483665" r:id="rId11"/>
    <p:sldLayoutId id="2147483650" r:id="rId12"/>
    <p:sldLayoutId id="2147483670" r:id="rId13"/>
    <p:sldLayoutId id="2147483651" r:id="rId14"/>
    <p:sldLayoutId id="2147483671" r:id="rId15"/>
    <p:sldLayoutId id="2147483660" r:id="rId16"/>
    <p:sldLayoutId id="2147483663" r:id="rId17"/>
    <p:sldLayoutId id="2147483667" r:id="rId18"/>
    <p:sldLayoutId id="2147483666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037502" y="6270923"/>
            <a:ext cx="2099553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cs-CZ" dirty="0"/>
              <a:t>2016-11-24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362" y="6270923"/>
            <a:ext cx="5219172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2367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06" y="6270923"/>
            <a:ext cx="1089873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67B2"/>
                </a:solidFill>
              </a:defRPr>
            </a:lvl1pPr>
          </a:lstStyle>
          <a:p>
            <a:r>
              <a:rPr lang="en-US" dirty="0"/>
              <a:t>    </a:t>
            </a:r>
            <a:fld id="{D41D3D0D-AEEA-834F-8A94-76D64C754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C121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hyperlink" Target="https://translate.twitter.com/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facebook.com/translations/" TargetMode="External"/><Relationship Id="rId5" Type="http://schemas.openxmlformats.org/officeDocument/2006/relationships/hyperlink" Target="https://translate.google.com/toolkit/list?hl=cs#translations/active" TargetMode="External"/><Relationship Id="rId4" Type="http://schemas.openxmlformats.org/officeDocument/2006/relationships/hyperlink" Target="http://www.openoffice.org/specs/collaterals/guides/I18n_in_Software.html#mozTocId174347" TargetMode="External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267" y="2334801"/>
            <a:ext cx="10196428" cy="191288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 in Localization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488" y="5728771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Kateřina </a:t>
            </a:r>
            <a:r>
              <a:rPr lang="cs-CZ" sz="2400" dirty="0" err="1"/>
              <a:t>Gašová</a:t>
            </a:r>
            <a:endParaRPr lang="cs-CZ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86" y="3291242"/>
            <a:ext cx="18573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03702"/>
            <a:ext cx="10668000" cy="1038225"/>
          </a:xfrm>
        </p:spPr>
        <p:txBody>
          <a:bodyPr/>
          <a:lstStyle/>
          <a:p>
            <a:r>
              <a:rPr lang="en-US" dirty="0"/>
              <a:t>Useful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2475" y="1241927"/>
            <a:ext cx="10668000" cy="4854073"/>
          </a:xfrm>
        </p:spPr>
        <p:txBody>
          <a:bodyPr>
            <a:normAutofit/>
          </a:bodyPr>
          <a:lstStyle/>
          <a:p>
            <a:endParaRPr lang="cs-CZ" dirty="0">
              <a:hlinkClick r:id="rId4"/>
            </a:endParaRPr>
          </a:p>
          <a:p>
            <a:endParaRPr lang="cs-CZ" dirty="0">
              <a:hlinkClick r:id="rId4"/>
            </a:endParaRPr>
          </a:p>
          <a:p>
            <a:r>
              <a:rPr lang="en-US" dirty="0">
                <a:hlinkClick r:id="rId4"/>
              </a:rPr>
              <a:t>http://www.openoffice.org/specs/collaterals/guides/I18n_in_Software.html#mozTocId174347</a:t>
            </a:r>
            <a:endParaRPr lang="en-US" dirty="0"/>
          </a:p>
          <a:p>
            <a:r>
              <a:rPr lang="cs-CZ" dirty="0"/>
              <a:t>Translation </a:t>
            </a:r>
            <a:r>
              <a:rPr lang="cs-CZ" dirty="0" err="1"/>
              <a:t>environments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hlinkClick r:id="rId5"/>
              </a:rPr>
              <a:t>https://translate.google.com/toolkit/list?hl=cs#translations/active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https://www.facebook.com/translations/</a:t>
            </a:r>
            <a:endParaRPr lang="cs-CZ" dirty="0"/>
          </a:p>
          <a:p>
            <a:pPr lvl="1"/>
            <a:r>
              <a:rPr lang="cs-CZ" dirty="0">
                <a:hlinkClick r:id="rId7"/>
              </a:rPr>
              <a:t>https://translate.twitter.com/</a:t>
            </a:r>
            <a:endParaRPr lang="cs-CZ" dirty="0"/>
          </a:p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professional</a:t>
            </a:r>
            <a:r>
              <a:rPr lang="cs-CZ" dirty="0"/>
              <a:t> CAT </a:t>
            </a:r>
            <a:r>
              <a:rPr lang="cs-CZ" dirty="0" err="1"/>
              <a:t>tools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SDL </a:t>
            </a:r>
            <a:r>
              <a:rPr lang="cs-CZ" dirty="0" err="1"/>
              <a:t>Trados</a:t>
            </a:r>
            <a:r>
              <a:rPr lang="cs-CZ" dirty="0"/>
              <a:t> Studio, SDL </a:t>
            </a:r>
            <a:r>
              <a:rPr lang="cs-CZ" dirty="0" err="1"/>
              <a:t>Passolo</a:t>
            </a:r>
            <a:r>
              <a:rPr lang="cs-CZ" dirty="0"/>
              <a:t>,  SDL Idiom, </a:t>
            </a:r>
            <a:r>
              <a:rPr lang="cs-CZ" dirty="0" err="1"/>
              <a:t>MemoQ</a:t>
            </a:r>
            <a:r>
              <a:rPr lang="cs-CZ" dirty="0"/>
              <a:t>, </a:t>
            </a:r>
            <a:r>
              <a:rPr lang="cs-CZ" dirty="0" err="1"/>
              <a:t>Memsource</a:t>
            </a: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08152"/>
              </p:ext>
            </p:extLst>
          </p:nvPr>
        </p:nvGraphicFramePr>
        <p:xfrm>
          <a:off x="8783052" y="416538"/>
          <a:ext cx="2245895" cy="198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showAsIcon="1" r:id="rId8" imgW="914400" imgH="806400" progId="Word.Document.12">
                  <p:embed/>
                </p:oleObj>
              </mc:Choice>
              <mc:Fallback>
                <p:oleObj name="Document" showAsIcon="1" r:id="rId8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83052" y="416538"/>
                        <a:ext cx="2245895" cy="198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8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67" y="2072640"/>
            <a:ext cx="5695740" cy="20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4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063" y="384175"/>
            <a:ext cx="10253411" cy="1038225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51284" y="2199511"/>
            <a:ext cx="5931569" cy="3359079"/>
          </a:xfrm>
        </p:spPr>
        <p:txBody>
          <a:bodyPr/>
          <a:lstStyle/>
          <a:p>
            <a:r>
              <a:rPr lang="en-US" dirty="0"/>
              <a:t>Who I am, why I am here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Translation vs. Localization</a:t>
            </a:r>
          </a:p>
          <a:p>
            <a:r>
              <a:rPr lang="en-US" dirty="0"/>
              <a:t>Useful references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84" y="122239"/>
            <a:ext cx="10986700" cy="741446"/>
          </a:xfrm>
        </p:spPr>
        <p:txBody>
          <a:bodyPr vert="horz">
            <a:normAutofit/>
          </a:bodyPr>
          <a:lstStyle/>
          <a:p>
            <a:pPr algn="r"/>
            <a:r>
              <a:rPr lang="en-US" dirty="0"/>
              <a:t>Concepts - People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7" y="507134"/>
            <a:ext cx="2428875" cy="18859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02" y="2469976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21" y="4415757"/>
            <a:ext cx="2143125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01100" y="5275107"/>
            <a:ext cx="4055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Enthusiast</a:t>
            </a:r>
          </a:p>
          <a:p>
            <a:r>
              <a:rPr lang="en-US" sz="2000" dirty="0"/>
              <a:t>Deliver user experience</a:t>
            </a:r>
          </a:p>
          <a:p>
            <a:r>
              <a:rPr lang="en-US" sz="2000" dirty="0"/>
              <a:t>(as a part of the localized product)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4967" y="2573652"/>
            <a:ext cx="4547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en-US" sz="2000" dirty="0"/>
              <a:t>Localizer</a:t>
            </a:r>
          </a:p>
          <a:p>
            <a:r>
              <a:rPr lang="en-US" sz="2000" dirty="0"/>
              <a:t>Deliver translated content adapted for the specific locale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2781" y="940576"/>
            <a:ext cx="6022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Translator</a:t>
            </a:r>
          </a:p>
          <a:p>
            <a:r>
              <a:rPr lang="en-US" sz="2000" dirty="0"/>
              <a:t>Convey the message from one language to another</a:t>
            </a:r>
          </a:p>
        </p:txBody>
      </p:sp>
    </p:spTree>
    <p:extLst>
      <p:ext uri="{BB962C8B-B14F-4D97-AF65-F5344CB8AC3E}">
        <p14:creationId xmlns:p14="http://schemas.microsoft.com/office/powerpoint/2010/main" val="4571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64103"/>
            <a:ext cx="10668000" cy="806951"/>
          </a:xfrm>
        </p:spPr>
        <p:txBody>
          <a:bodyPr/>
          <a:lstStyle/>
          <a:p>
            <a:r>
              <a:rPr lang="en-US" dirty="0"/>
              <a:t>Concepts</a:t>
            </a:r>
            <a:r>
              <a:rPr lang="cs-CZ" dirty="0"/>
              <a:t> - Taxonomy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0" y="1300872"/>
            <a:ext cx="4331051" cy="3518979"/>
          </a:xfrm>
        </p:spPr>
      </p:pic>
      <p:sp>
        <p:nvSpPr>
          <p:cNvPr id="5" name="Rectangle 4"/>
          <p:cNvSpPr/>
          <p:nvPr/>
        </p:nvSpPr>
        <p:spPr>
          <a:xfrm>
            <a:off x="5057273" y="13008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</a:t>
            </a:r>
            <a:r>
              <a:rPr lang="en-US" b="1" i="1" dirty="0"/>
              <a:t>globalize</a:t>
            </a:r>
            <a:r>
              <a:rPr lang="en-US" dirty="0"/>
              <a:t> is to plan the design and development methods for a product in advance, keeping in mind a multicultural audience, in order to avoid increased costs and quality problems, save time, and smooth the localizing effort for each region or country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7273" y="27885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Internationalization</a:t>
            </a:r>
            <a:r>
              <a:rPr lang="en-US" dirty="0"/>
              <a:t>, encompasses the planning and preparation stages for a product that is built by design to support global markets. This process removes all cultural assumptions, and any country- or language-specific content is stored so that it can be easily adapted. The internationalization process is sometimes called translation or localization </a:t>
            </a:r>
            <a:r>
              <a:rPr lang="en-US" i="1" dirty="0"/>
              <a:t>enablement</a:t>
            </a:r>
            <a:r>
              <a:rPr lang="cs-CZ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475" y="5049669"/>
            <a:ext cx="98232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Localization</a:t>
            </a:r>
            <a:r>
              <a:rPr lang="en-US" dirty="0"/>
              <a:t>, refers to the actual adaptation of the product for a specific market. The localization phase involves four key elements: </a:t>
            </a:r>
            <a:r>
              <a:rPr lang="en-US" i="1" dirty="0"/>
              <a:t>linguistic</a:t>
            </a:r>
            <a:r>
              <a:rPr lang="en-US" dirty="0"/>
              <a:t>, </a:t>
            </a:r>
            <a:r>
              <a:rPr lang="en-US" i="1" dirty="0"/>
              <a:t>physical</a:t>
            </a:r>
            <a:r>
              <a:rPr lang="en-US" dirty="0"/>
              <a:t>, </a:t>
            </a:r>
            <a:r>
              <a:rPr lang="en-US" i="1" dirty="0"/>
              <a:t>business and cultural</a:t>
            </a:r>
            <a:r>
              <a:rPr lang="en-US" dirty="0"/>
              <a:t>, and </a:t>
            </a:r>
            <a:r>
              <a:rPr lang="en-US" i="1" dirty="0"/>
              <a:t>technical</a:t>
            </a:r>
            <a:r>
              <a:rPr lang="en-US" dirty="0"/>
              <a:t> issues. </a:t>
            </a:r>
          </a:p>
          <a:p>
            <a:r>
              <a:rPr lang="en-US" dirty="0"/>
              <a:t>A successfully localized service or product is one that appears to have been developed within the local culture</a:t>
            </a:r>
          </a:p>
        </p:txBody>
      </p:sp>
    </p:spTree>
    <p:extLst>
      <p:ext uri="{BB962C8B-B14F-4D97-AF65-F5344CB8AC3E}">
        <p14:creationId xmlns:p14="http://schemas.microsoft.com/office/powerpoint/2010/main" val="868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766888"/>
            <a:ext cx="8912506" cy="4390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   </a:t>
            </a:r>
            <a:r>
              <a:rPr lang="en-US" b="1" dirty="0"/>
              <a:t>13.3M USERS                      </a:t>
            </a:r>
            <a:endParaRPr lang="cs-CZ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13</a:t>
            </a:r>
            <a:r>
              <a:rPr lang="cs-CZ" b="1" dirty="0"/>
              <a:t>,</a:t>
            </a:r>
            <a:r>
              <a:rPr lang="en-US" b="1" dirty="0"/>
              <a:t>3</a:t>
            </a:r>
            <a:r>
              <a:rPr lang="cs-CZ" b="1" dirty="0"/>
              <a:t> mil.</a:t>
            </a:r>
            <a:r>
              <a:rPr lang="en-US" b="1" dirty="0"/>
              <a:t> U</a:t>
            </a:r>
            <a:r>
              <a:rPr lang="cs-CZ" b="1" dirty="0"/>
              <a:t>Ž</a:t>
            </a:r>
            <a:r>
              <a:rPr lang="en-US" b="1" dirty="0"/>
              <a:t>IVATEL</a:t>
            </a:r>
            <a:r>
              <a:rPr lang="cs-CZ" b="1" dirty="0"/>
              <a:t>Ů</a:t>
            </a:r>
            <a:r>
              <a:rPr lang="en-US" b="1" dirty="0"/>
              <a:t>   vs.   {0} U</a:t>
            </a:r>
            <a:r>
              <a:rPr lang="cs-CZ" b="1" dirty="0"/>
              <a:t>Ž</a:t>
            </a:r>
            <a:r>
              <a:rPr lang="en-US" b="1" dirty="0"/>
              <a:t>IVATEL</a:t>
            </a:r>
            <a:r>
              <a:rPr lang="cs-CZ" b="1" dirty="0"/>
              <a:t>Ů</a:t>
            </a:r>
            <a:endParaRPr lang="en-US" b="1" dirty="0"/>
          </a:p>
          <a:p>
            <a:r>
              <a:rPr lang="cs-CZ" b="1" dirty="0"/>
              <a:t>65 638 uživatelů, 42 uživatelů</a:t>
            </a:r>
          </a:p>
          <a:p>
            <a:r>
              <a:rPr lang="cs-CZ" b="1" dirty="0"/>
              <a:t>4</a:t>
            </a:r>
            <a:r>
              <a:rPr lang="en-US" b="1" dirty="0"/>
              <a:t> </a:t>
            </a:r>
            <a:r>
              <a:rPr lang="cs-CZ" b="1" dirty="0"/>
              <a:t>uživatelé, 3 uživatelé, 2 uživatelé</a:t>
            </a:r>
          </a:p>
          <a:p>
            <a:r>
              <a:rPr lang="cs-CZ" b="1" dirty="0"/>
              <a:t>1 uživatel</a:t>
            </a:r>
          </a:p>
          <a:p>
            <a:r>
              <a:rPr lang="cs-CZ" b="1" dirty="0">
                <a:solidFill>
                  <a:srgbClr val="7030A0"/>
                </a:solidFill>
              </a:rPr>
              <a:t>{0, plural, other {# </a:t>
            </a:r>
            <a:r>
              <a:rPr lang="cs-CZ" b="1" dirty="0"/>
              <a:t>uživatelů</a:t>
            </a:r>
            <a:r>
              <a:rPr lang="cs-CZ" b="1" dirty="0">
                <a:solidFill>
                  <a:srgbClr val="7030A0"/>
                </a:solidFill>
              </a:rPr>
              <a:t>} one {1 </a:t>
            </a:r>
            <a:r>
              <a:rPr lang="cs-CZ" b="1" dirty="0"/>
              <a:t>uživatel</a:t>
            </a:r>
            <a:r>
              <a:rPr lang="cs-CZ" b="1" dirty="0">
                <a:solidFill>
                  <a:srgbClr val="7030A0"/>
                </a:solidFill>
              </a:rPr>
              <a:t>} few {# </a:t>
            </a:r>
            <a:r>
              <a:rPr lang="cs-CZ" b="1" dirty="0"/>
              <a:t>uživatelé</a:t>
            </a:r>
            <a:r>
              <a:rPr lang="cs-CZ" b="1" dirty="0">
                <a:solidFill>
                  <a:srgbClr val="7030A0"/>
                </a:solidFill>
              </a:rPr>
              <a:t>} many {# </a:t>
            </a:r>
            <a:r>
              <a:rPr lang="cs-CZ" b="1" dirty="0"/>
              <a:t>uživatelů</a:t>
            </a:r>
            <a:r>
              <a:rPr lang="cs-CZ" b="1" dirty="0">
                <a:solidFill>
                  <a:srgbClr val="7030A0"/>
                </a:solidFill>
              </a:rPr>
              <a:t>}}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800227" y="1705999"/>
            <a:ext cx="604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b="1" kern="0" dirty="0">
                <a:solidFill>
                  <a:sysClr val="windowText" lastClr="000000"/>
                </a:solidFill>
              </a:rPr>
              <a:t>13.3M USERS   vs.   </a:t>
            </a:r>
            <a:r>
              <a:rPr lang="en-US" sz="3200" b="1" kern="0" dirty="0">
                <a:solidFill>
                  <a:srgbClr val="7030A0"/>
                </a:solidFill>
              </a:rPr>
              <a:t>{0} USERS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703771"/>
            <a:ext cx="10668000" cy="1038225"/>
          </a:xfrm>
        </p:spPr>
        <p:txBody>
          <a:bodyPr/>
          <a:lstStyle/>
          <a:p>
            <a:r>
              <a:rPr lang="en-US" dirty="0"/>
              <a:t>Why Internationalization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72791" y="2175447"/>
            <a:ext cx="10668000" cy="4056910"/>
          </a:xfrm>
        </p:spPr>
        <p:txBody>
          <a:bodyPr/>
          <a:lstStyle/>
          <a:p>
            <a:r>
              <a:rPr lang="en-US" dirty="0"/>
              <a:t>Money, money, money!</a:t>
            </a:r>
          </a:p>
          <a:p>
            <a:r>
              <a:rPr lang="en-US" dirty="0"/>
              <a:t>Easy to achieve = fast + cheap.</a:t>
            </a:r>
          </a:p>
          <a:p>
            <a:r>
              <a:rPr lang="en-US" dirty="0"/>
              <a:t>Easy to achieve = difficult to screw up.</a:t>
            </a:r>
          </a:p>
          <a:p>
            <a:r>
              <a:rPr lang="en-US" dirty="0"/>
              <a:t>1 error left in the source = {0} errors to be fixed in {0} localized versions.</a:t>
            </a:r>
          </a:p>
          <a:p>
            <a:pPr marL="0" indent="0">
              <a:buNone/>
            </a:pPr>
            <a:r>
              <a:rPr lang="en-US" dirty="0"/>
              <a:t>	{0} can be anything above zero!</a:t>
            </a:r>
          </a:p>
          <a:p>
            <a:pPr marL="0" indent="0">
              <a:buNone/>
            </a:pPr>
            <a:r>
              <a:rPr lang="en-US" dirty="0"/>
              <a:t>	Almost anything…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549" y="846138"/>
            <a:ext cx="2689254" cy="17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82" y="88310"/>
            <a:ext cx="10668000" cy="728067"/>
          </a:xfrm>
        </p:spPr>
        <p:txBody>
          <a:bodyPr/>
          <a:lstStyle/>
          <a:p>
            <a:r>
              <a:rPr lang="en-US" dirty="0"/>
              <a:t>What do we localize today?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33" y="931663"/>
            <a:ext cx="4931086" cy="1073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33" y="2190079"/>
            <a:ext cx="9058275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89" y="816374"/>
            <a:ext cx="33147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89" y="1484482"/>
            <a:ext cx="3333750" cy="666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482" y="3148718"/>
            <a:ext cx="4533900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6386" y="3502820"/>
            <a:ext cx="6768384" cy="1692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2" y="3935812"/>
            <a:ext cx="2794000" cy="1022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3623" y="5222849"/>
            <a:ext cx="9010415" cy="14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74" y="384175"/>
            <a:ext cx="10060907" cy="1038225"/>
          </a:xfrm>
        </p:spPr>
        <p:txBody>
          <a:bodyPr/>
          <a:lstStyle/>
          <a:p>
            <a:r>
              <a:rPr lang="en-US" dirty="0"/>
              <a:t>Localizer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94874" y="1775244"/>
            <a:ext cx="5702968" cy="449806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en-US" dirty="0"/>
              <a:t>Personality profile of a localizer</a:t>
            </a:r>
          </a:p>
          <a:p>
            <a:r>
              <a:rPr lang="en-US" dirty="0"/>
              <a:t>Skill-sets</a:t>
            </a:r>
          </a:p>
          <a:p>
            <a:r>
              <a:rPr lang="en-US" dirty="0"/>
              <a:t>It‘s not only about language knowledge</a:t>
            </a:r>
          </a:p>
          <a:p>
            <a:r>
              <a:rPr lang="en-US" dirty="0"/>
              <a:t>Technical capabilities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122" name="Picture 2" descr="https://encrypted-tbn2.gstatic.com/images?q=tbn:ANd9GcRDHfftdNUL-yJV1hWBZV8O6tk3BjEbeMaFNyHnRTP0ouk_PMki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496" y="384175"/>
            <a:ext cx="3708206" cy="24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373512"/>
            <a:ext cx="10668000" cy="1038225"/>
          </a:xfrm>
        </p:spPr>
        <p:txBody>
          <a:bodyPr/>
          <a:lstStyle/>
          <a:p>
            <a:r>
              <a:rPr lang="cs-CZ" dirty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2475" y="1857473"/>
            <a:ext cx="10668000" cy="3707994"/>
          </a:xfrm>
        </p:spPr>
        <p:txBody>
          <a:bodyPr/>
          <a:lstStyle/>
          <a:p>
            <a:r>
              <a:rPr lang="en-US" dirty="0"/>
              <a:t>Native speaker of the target language</a:t>
            </a:r>
          </a:p>
          <a:p>
            <a:r>
              <a:rPr lang="en-US" dirty="0"/>
              <a:t>Excellent command of source and target languages</a:t>
            </a:r>
          </a:p>
          <a:p>
            <a:r>
              <a:rPr lang="en-US" dirty="0"/>
              <a:t>Thinks globally, acts locally</a:t>
            </a:r>
          </a:p>
          <a:p>
            <a:r>
              <a:rPr lang="en-US" dirty="0"/>
              <a:t>Team player</a:t>
            </a:r>
          </a:p>
          <a:p>
            <a:r>
              <a:rPr lang="en-US" dirty="0"/>
              <a:t>Capable of balancing individualism and team work</a:t>
            </a:r>
          </a:p>
          <a:p>
            <a:r>
              <a:rPr lang="en-US" dirty="0"/>
              <a:t>Technically equipped</a:t>
            </a:r>
          </a:p>
          <a:p>
            <a:r>
              <a:rPr lang="en-US" dirty="0"/>
              <a:t>Enthusiast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61" y="373512"/>
            <a:ext cx="3468848" cy="25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Moravia">
      <a:dk1>
        <a:srgbClr val="808080"/>
      </a:dk1>
      <a:lt1>
        <a:srgbClr val="FFFFFF"/>
      </a:lt1>
      <a:dk2>
        <a:srgbClr val="00002D"/>
      </a:dk2>
      <a:lt2>
        <a:srgbClr val="EDEDED"/>
      </a:lt2>
      <a:accent1>
        <a:srgbClr val="FF0000"/>
      </a:accent1>
      <a:accent2>
        <a:srgbClr val="00002D"/>
      </a:accent2>
      <a:accent3>
        <a:srgbClr val="EDEDED"/>
      </a:accent3>
      <a:accent4>
        <a:srgbClr val="808080"/>
      </a:accent4>
      <a:accent5>
        <a:srgbClr val="0000FF"/>
      </a:accent5>
      <a:accent6>
        <a:srgbClr val="00FFFF"/>
      </a:accent6>
      <a:hlink>
        <a:srgbClr val="FF0000"/>
      </a:hlink>
      <a:folHlink>
        <a:srgbClr val="BF0000"/>
      </a:folHlink>
    </a:clrScheme>
    <a:fontScheme name="Mora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6514</TotalTime>
  <Words>845</Words>
  <Application>Microsoft Office PowerPoint</Application>
  <PresentationFormat>Widescreen</PresentationFormat>
  <Paragraphs>105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Aktiv Grotesk Medium</vt:lpstr>
      <vt:lpstr>Arial</vt:lpstr>
      <vt:lpstr>Calibri</vt:lpstr>
      <vt:lpstr>Trebuchet MS</vt:lpstr>
      <vt:lpstr>Office Theme</vt:lpstr>
      <vt:lpstr>1_Office Theme</vt:lpstr>
      <vt:lpstr>Document</vt:lpstr>
      <vt:lpstr>Introduction in Localization</vt:lpstr>
      <vt:lpstr>Topics</vt:lpstr>
      <vt:lpstr>Concepts - People</vt:lpstr>
      <vt:lpstr>Concepts - Taxonomy</vt:lpstr>
      <vt:lpstr>PowerPoint Presentation</vt:lpstr>
      <vt:lpstr>Why Internationalization</vt:lpstr>
      <vt:lpstr>What do we localize today?</vt:lpstr>
      <vt:lpstr>Localizer</vt:lpstr>
      <vt:lpstr>Profile</vt:lpstr>
      <vt:lpstr>Useful references</vt:lpstr>
      <vt:lpstr>PowerPoint Presentation</vt:lpstr>
      <vt:lpstr>PowerPoint Presentation</vt:lpstr>
    </vt:vector>
  </TitlesOfParts>
  <Company>Moravia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 Vacek</dc:creator>
  <cp:lastModifiedBy>Katerina Gasova</cp:lastModifiedBy>
  <cp:revision>177</cp:revision>
  <cp:lastPrinted>2017-02-23T15:23:29Z</cp:lastPrinted>
  <dcterms:created xsi:type="dcterms:W3CDTF">2016-11-07T11:10:20Z</dcterms:created>
  <dcterms:modified xsi:type="dcterms:W3CDTF">2017-04-04T06:41:44Z</dcterms:modified>
</cp:coreProperties>
</file>