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70" r:id="rId13"/>
    <p:sldId id="266" r:id="rId14"/>
    <p:sldId id="267" r:id="rId15"/>
    <p:sldId id="268" r:id="rId16"/>
    <p:sldId id="271" r:id="rId17"/>
    <p:sldId id="273" r:id="rId18"/>
    <p:sldId id="274" r:id="rId19"/>
    <p:sldId id="275" r:id="rId20"/>
    <p:sldId id="276" r:id="rId21"/>
    <p:sldId id="277" r:id="rId22"/>
    <p:sldId id="278" r:id="rId23"/>
    <p:sldId id="272" r:id="rId24"/>
    <p:sldId id="279" r:id="rId25"/>
    <p:sldId id="280" r:id="rId26"/>
    <p:sldId id="281" r:id="rId27"/>
    <p:sldId id="282" r:id="rId28"/>
    <p:sldId id="286" r:id="rId29"/>
    <p:sldId id="287" r:id="rId30"/>
    <p:sldId id="283" r:id="rId31"/>
    <p:sldId id="284" r:id="rId32"/>
    <p:sldId id="288" r:id="rId33"/>
    <p:sldId id="285" r:id="rId34"/>
    <p:sldId id="289" r:id="rId35"/>
    <p:sldId id="290" r:id="rId36"/>
    <p:sldId id="292" r:id="rId37"/>
    <p:sldId id="291" r:id="rId38"/>
    <p:sldId id="293" r:id="rId39"/>
    <p:sldId id="294" r:id="rId40"/>
    <p:sldId id="295" r:id="rId41"/>
    <p:sldId id="296" r:id="rId42"/>
    <p:sldId id="297" r:id="rId4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94"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0EEA174-BA2D-4214-9AA1-C471FE252D9F}" type="datetimeFigureOut">
              <a:rPr lang="cs-CZ" smtClean="0"/>
              <a:t>23. 4. 2015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40604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0EEA174-BA2D-4214-9AA1-C471FE252D9F}" type="datetimeFigureOut">
              <a:rPr lang="cs-CZ" smtClean="0"/>
              <a:t>23. 4. 2015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1691770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0EEA174-BA2D-4214-9AA1-C471FE252D9F}" type="datetimeFigureOut">
              <a:rPr lang="cs-CZ" smtClean="0"/>
              <a:t>23. 4. 2015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541204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0EEA174-BA2D-4214-9AA1-C471FE252D9F}" type="datetimeFigureOut">
              <a:rPr lang="cs-CZ" smtClean="0"/>
              <a:t>23. 4. 2015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1179221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0EEA174-BA2D-4214-9AA1-C471FE252D9F}" type="datetimeFigureOut">
              <a:rPr lang="cs-CZ" smtClean="0"/>
              <a:t>23. 4. 2015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509807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0EEA174-BA2D-4214-9AA1-C471FE252D9F}" type="datetimeFigureOut">
              <a:rPr lang="cs-CZ" smtClean="0"/>
              <a:t>23. 4. 2015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9334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0EEA174-BA2D-4214-9AA1-C471FE252D9F}" type="datetimeFigureOut">
              <a:rPr lang="cs-CZ" smtClean="0"/>
              <a:t>23. 4. 2015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1495019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0EEA174-BA2D-4214-9AA1-C471FE252D9F}" type="datetimeFigureOut">
              <a:rPr lang="cs-CZ" smtClean="0"/>
              <a:t>23. 4. 2015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225401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0EEA174-BA2D-4214-9AA1-C471FE252D9F}" type="datetimeFigureOut">
              <a:rPr lang="cs-CZ" smtClean="0"/>
              <a:t>23. 4. 2015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414265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0EEA174-BA2D-4214-9AA1-C471FE252D9F}" type="datetimeFigureOut">
              <a:rPr lang="cs-CZ" smtClean="0"/>
              <a:t>23. 4. 2015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4231212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0EEA174-BA2D-4214-9AA1-C471FE252D9F}" type="datetimeFigureOut">
              <a:rPr lang="cs-CZ" smtClean="0"/>
              <a:t>23. 4. 2015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65371B0-F6C0-443C-927D-E2FD2D6CD0C3}" type="slidenum">
              <a:rPr lang="cs-CZ" smtClean="0"/>
              <a:t>‹#›</a:t>
            </a:fld>
            <a:endParaRPr lang="cs-CZ"/>
          </a:p>
        </p:txBody>
      </p:sp>
    </p:spTree>
    <p:extLst>
      <p:ext uri="{BB962C8B-B14F-4D97-AF65-F5344CB8AC3E}">
        <p14:creationId xmlns:p14="http://schemas.microsoft.com/office/powerpoint/2010/main" val="205139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EA174-BA2D-4214-9AA1-C471FE252D9F}" type="datetimeFigureOut">
              <a:rPr lang="cs-CZ" smtClean="0"/>
              <a:t>23. 4. 2015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371B0-F6C0-443C-927D-E2FD2D6CD0C3}" type="slidenum">
              <a:rPr lang="cs-CZ" smtClean="0"/>
              <a:t>‹#›</a:t>
            </a:fld>
            <a:endParaRPr lang="cs-CZ"/>
          </a:p>
        </p:txBody>
      </p:sp>
    </p:spTree>
    <p:extLst>
      <p:ext uri="{BB962C8B-B14F-4D97-AF65-F5344CB8AC3E}">
        <p14:creationId xmlns:p14="http://schemas.microsoft.com/office/powerpoint/2010/main" val="2412065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http://purl.pt/369/1/images/gramatica/res-274-v_thumb.jpg"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t.wikipedia.org/wiki/Ficheiro:ACB-prazeres.p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pt-PT" b="1" smtClean="0"/>
              <a:t>O PORTUGUÊS MÉDIO</a:t>
            </a:r>
            <a:endParaRPr lang="cs-CZ" b="1"/>
          </a:p>
        </p:txBody>
      </p:sp>
      <p:sp>
        <p:nvSpPr>
          <p:cNvPr id="3" name="Podnadpis 2"/>
          <p:cNvSpPr>
            <a:spLocks noGrp="1"/>
          </p:cNvSpPr>
          <p:nvPr>
            <p:ph type="subTitle" idx="1"/>
          </p:nvPr>
        </p:nvSpPr>
        <p:spPr/>
        <p:txBody>
          <a:bodyPr/>
          <a:lstStyle/>
          <a:p>
            <a:r>
              <a:rPr lang="pt-PT" smtClean="0"/>
              <a:t>Esperança Cardeira</a:t>
            </a:r>
          </a:p>
          <a:p>
            <a:r>
              <a:rPr lang="pt-PT" smtClean="0"/>
              <a:t>História do Português</a:t>
            </a:r>
          </a:p>
          <a:p>
            <a:r>
              <a:rPr lang="pt-PT" b="1" smtClean="0"/>
              <a:t>pp. 57-68</a:t>
            </a:r>
            <a:endParaRPr lang="cs-CZ" b="1"/>
          </a:p>
        </p:txBody>
      </p:sp>
    </p:spTree>
    <p:extLst>
      <p:ext uri="{BB962C8B-B14F-4D97-AF65-F5344CB8AC3E}">
        <p14:creationId xmlns:p14="http://schemas.microsoft.com/office/powerpoint/2010/main" val="237170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Consequências do </a:t>
            </a:r>
            <a:r>
              <a:rPr lang="pt-PT" b="1" smtClean="0"/>
              <a:t>Triunfo</a:t>
            </a:r>
            <a:endParaRPr lang="cs-CZ" b="1"/>
          </a:p>
        </p:txBody>
      </p:sp>
      <p:sp>
        <p:nvSpPr>
          <p:cNvPr id="3" name="Zástupný symbol pro obsah 2"/>
          <p:cNvSpPr>
            <a:spLocks noGrp="1"/>
          </p:cNvSpPr>
          <p:nvPr>
            <p:ph idx="1"/>
          </p:nvPr>
        </p:nvSpPr>
        <p:spPr/>
        <p:txBody>
          <a:bodyPr>
            <a:normAutofit fontScale="55000" lnSpcReduction="20000"/>
          </a:bodyPr>
          <a:lstStyle/>
          <a:p>
            <a:r>
              <a:rPr lang="pt-PT" sz="4200" smtClean="0"/>
              <a:t>expansão ultramarina</a:t>
            </a:r>
          </a:p>
          <a:p>
            <a:r>
              <a:rPr lang="pt-PT" sz="4200" b="1" smtClean="0"/>
              <a:t>consequências sociais e culturas: </a:t>
            </a:r>
          </a:p>
          <a:p>
            <a:r>
              <a:rPr lang="pt-PT" sz="4200" b="1" smtClean="0"/>
              <a:t>Dom João I </a:t>
            </a:r>
            <a:r>
              <a:rPr lang="pt-PT" sz="4200" smtClean="0"/>
              <a:t>forma uma corte que </a:t>
            </a:r>
            <a:r>
              <a:rPr lang="pt-PT" sz="4200" b="1" smtClean="0"/>
              <a:t>valoriza a cultura:  </a:t>
            </a:r>
            <a:r>
              <a:rPr lang="pt-PT" sz="4200" smtClean="0"/>
              <a:t>presença de mestres, professores na corte régia, nas residências dos burgueses mais ricos. </a:t>
            </a:r>
          </a:p>
          <a:p>
            <a:r>
              <a:rPr lang="pt-PT" sz="4200" smtClean="0"/>
              <a:t>escolas para moços da corte, que tinham bibliotecas, escrivães, letrados.</a:t>
            </a:r>
          </a:p>
          <a:p>
            <a:r>
              <a:rPr lang="pt-PT" sz="4200" smtClean="0"/>
              <a:t>a </a:t>
            </a:r>
            <a:r>
              <a:rPr lang="pt-PT" sz="4200" b="1" smtClean="0"/>
              <a:t>Universidade</a:t>
            </a:r>
            <a:r>
              <a:rPr lang="pt-PT" sz="4200" smtClean="0"/>
              <a:t> está sob a protecção do rei. </a:t>
            </a:r>
          </a:p>
          <a:p>
            <a:r>
              <a:rPr lang="pt-PT" sz="4200" smtClean="0"/>
              <a:t>o interesse pela tradução e leitura de novelas de cavalaria, </a:t>
            </a:r>
            <a:r>
              <a:rPr lang="pt-PT" sz="4200" b="1" smtClean="0"/>
              <a:t>Crónicas e Nobiliários</a:t>
            </a:r>
            <a:r>
              <a:rPr lang="pt-PT" sz="4200" smtClean="0"/>
              <a:t> apoiam o florescimento de historiografia</a:t>
            </a:r>
          </a:p>
          <a:p>
            <a:r>
              <a:rPr lang="pt-PT" sz="4200" smtClean="0"/>
              <a:t>surge un novo cargo de </a:t>
            </a:r>
            <a:r>
              <a:rPr lang="pt-PT" sz="4200" b="1" smtClean="0"/>
              <a:t>cronista-mor do reino </a:t>
            </a:r>
            <a:r>
              <a:rPr lang="pt-PT" sz="4200" smtClean="0"/>
              <a:t>(o primeiro foi </a:t>
            </a:r>
            <a:r>
              <a:rPr lang="pt-PT" sz="4200" b="1" smtClean="0"/>
              <a:t>Fernão Lopes</a:t>
            </a:r>
            <a:r>
              <a:rPr lang="pt-PT" sz="4200" smtClean="0"/>
              <a:t>),</a:t>
            </a:r>
          </a:p>
          <a:p>
            <a:r>
              <a:rPr lang="pt-PT" sz="4200" smtClean="0"/>
              <a:t>promove-se a </a:t>
            </a:r>
            <a:r>
              <a:rPr lang="pt-PT" sz="4200" b="1" smtClean="0"/>
              <a:t>tradução</a:t>
            </a:r>
            <a:r>
              <a:rPr lang="pt-PT" sz="4200" smtClean="0"/>
              <a:t> para Português de grande parte </a:t>
            </a:r>
            <a:r>
              <a:rPr lang="pt-PT" sz="4200" b="1" smtClean="0"/>
              <a:t>do Novo testamento</a:t>
            </a:r>
          </a:p>
          <a:p>
            <a:endParaRPr lang="pt-PT" sz="4200" smtClean="0"/>
          </a:p>
          <a:p>
            <a:endParaRPr lang="cs-CZ" sz="4200"/>
          </a:p>
          <a:p>
            <a:endParaRPr lang="cs-CZ"/>
          </a:p>
        </p:txBody>
      </p:sp>
    </p:spTree>
    <p:extLst>
      <p:ext uri="{BB962C8B-B14F-4D97-AF65-F5344CB8AC3E}">
        <p14:creationId xmlns:p14="http://schemas.microsoft.com/office/powerpoint/2010/main" val="578939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Imprensa </a:t>
            </a:r>
            <a:endParaRPr lang="cs-CZ" b="1"/>
          </a:p>
        </p:txBody>
      </p:sp>
      <p:sp>
        <p:nvSpPr>
          <p:cNvPr id="3" name="Zástupný symbol pro obsah 2"/>
          <p:cNvSpPr>
            <a:spLocks noGrp="1"/>
          </p:cNvSpPr>
          <p:nvPr>
            <p:ph idx="1"/>
          </p:nvPr>
        </p:nvSpPr>
        <p:spPr/>
        <p:txBody>
          <a:bodyPr>
            <a:normAutofit fontScale="92500"/>
          </a:bodyPr>
          <a:lstStyle/>
          <a:p>
            <a:r>
              <a:rPr lang="pt-PT" smtClean="0"/>
              <a:t>A imprensa chegará a Portugal nos finais do século XV, apesar de ter nascido na Alemanha já em 1440.</a:t>
            </a:r>
          </a:p>
          <a:p>
            <a:r>
              <a:rPr lang="pt-PT" smtClean="0"/>
              <a:t>Assim, uma grande biblioteca albergaria umas poucas dezenas ou centas de livros. </a:t>
            </a:r>
          </a:p>
          <a:p>
            <a:r>
              <a:rPr lang="pt-PT" smtClean="0"/>
              <a:t>Biblioteca do Mosteiro de Alcobaça (a maior de Portugal) – teria, por exemplo,  quinhentos livos.</a:t>
            </a:r>
          </a:p>
          <a:p>
            <a:r>
              <a:rPr lang="pt-PT" smtClean="0"/>
              <a:t>Biblioteca de Santa Cruz de Coimbra tinha ainda menos. </a:t>
            </a:r>
          </a:p>
          <a:p>
            <a:endParaRPr lang="cs-CZ"/>
          </a:p>
        </p:txBody>
      </p:sp>
    </p:spTree>
    <p:extLst>
      <p:ext uri="{BB962C8B-B14F-4D97-AF65-F5344CB8AC3E}">
        <p14:creationId xmlns:p14="http://schemas.microsoft.com/office/powerpoint/2010/main" val="310780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normAutofit fontScale="90000"/>
          </a:bodyPr>
          <a:lstStyle/>
          <a:p>
            <a:r>
              <a:rPr lang="pt-PT" b="1" smtClean="0"/>
              <a:t>Literatura em Português e a Geração de Avis</a:t>
            </a:r>
            <a:endParaRPr lang="cs-CZ" b="1"/>
          </a:p>
        </p:txBody>
      </p:sp>
      <p:sp>
        <p:nvSpPr>
          <p:cNvPr id="3" name="Zástupný symbol pro obsah 2"/>
          <p:cNvSpPr>
            <a:spLocks noGrp="1"/>
          </p:cNvSpPr>
          <p:nvPr>
            <p:ph idx="1"/>
          </p:nvPr>
        </p:nvSpPr>
        <p:spPr/>
        <p:txBody>
          <a:bodyPr/>
          <a:lstStyle/>
          <a:p>
            <a:pPr marL="0" indent="0" algn="just">
              <a:buNone/>
            </a:pPr>
            <a:r>
              <a:rPr lang="pt-PT"/>
              <a:t>O</a:t>
            </a:r>
            <a:r>
              <a:rPr lang="pt-PT" smtClean="0"/>
              <a:t> facto de muitos dos códices serem já </a:t>
            </a:r>
            <a:r>
              <a:rPr lang="pt-PT" b="1" smtClean="0"/>
              <a:t>em Português</a:t>
            </a:r>
            <a:r>
              <a:rPr lang="pt-PT" smtClean="0"/>
              <a:t> é muito importante. Os nobres e os burgueses cultos apreciavam romances de cavalaria. Os príncipies </a:t>
            </a:r>
            <a:r>
              <a:rPr lang="pt-PT" b="1" smtClean="0"/>
              <a:t>liam, escreviam, traduziam</a:t>
            </a:r>
            <a:r>
              <a:rPr lang="pt-PT" smtClean="0"/>
              <a:t> e deste grupo de infantes guerreiros e ilustrador criou-se a imagem de uma lendária </a:t>
            </a:r>
            <a:r>
              <a:rPr lang="pt-PT" b="1" smtClean="0"/>
              <a:t>elite</a:t>
            </a:r>
            <a:r>
              <a:rPr lang="pt-PT" smtClean="0"/>
              <a:t> conhecida  como a </a:t>
            </a:r>
            <a:r>
              <a:rPr lang="pt-PT" b="1" smtClean="0"/>
              <a:t>Geração de Avis</a:t>
            </a:r>
            <a:r>
              <a:rPr lang="pt-PT" smtClean="0"/>
              <a:t>. </a:t>
            </a:r>
            <a:endParaRPr lang="cs-CZ"/>
          </a:p>
        </p:txBody>
      </p:sp>
    </p:spTree>
    <p:extLst>
      <p:ext uri="{BB962C8B-B14F-4D97-AF65-F5344CB8AC3E}">
        <p14:creationId xmlns:p14="http://schemas.microsoft.com/office/powerpoint/2010/main" val="3784637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normAutofit fontScale="90000"/>
          </a:bodyPr>
          <a:lstStyle/>
          <a:p>
            <a:r>
              <a:rPr lang="pt-PT" b="1" smtClean="0"/>
              <a:t>Produção literária que contribui para a maturidade da língua</a:t>
            </a:r>
            <a:endParaRPr lang="cs-CZ" b="1"/>
          </a:p>
        </p:txBody>
      </p:sp>
      <p:sp>
        <p:nvSpPr>
          <p:cNvPr id="3" name="Zástupný symbol pro obsah 2"/>
          <p:cNvSpPr>
            <a:spLocks noGrp="1"/>
          </p:cNvSpPr>
          <p:nvPr>
            <p:ph idx="1"/>
          </p:nvPr>
        </p:nvSpPr>
        <p:spPr/>
        <p:txBody>
          <a:bodyPr>
            <a:normAutofit fontScale="92500"/>
          </a:bodyPr>
          <a:lstStyle/>
          <a:p>
            <a:r>
              <a:rPr lang="pt-PT" b="1"/>
              <a:t>obras de </a:t>
            </a:r>
            <a:r>
              <a:rPr lang="pt-PT" b="1" u="sng"/>
              <a:t>Dom João I</a:t>
            </a:r>
            <a:r>
              <a:rPr lang="pt-PT" b="1"/>
              <a:t>: </a:t>
            </a:r>
            <a:r>
              <a:rPr lang="pt-PT" i="1"/>
              <a:t>Livro da Montaria, Livro de Horas de Santa Maria, Salmos Certos para Findos. </a:t>
            </a:r>
          </a:p>
          <a:p>
            <a:r>
              <a:rPr lang="pt-PT" b="1"/>
              <a:t>obras de </a:t>
            </a:r>
            <a:r>
              <a:rPr lang="pt-PT" b="1" u="sng"/>
              <a:t>Dom Duarte</a:t>
            </a:r>
            <a:r>
              <a:rPr lang="pt-PT"/>
              <a:t>: </a:t>
            </a:r>
            <a:r>
              <a:rPr lang="pt-PT" i="1"/>
              <a:t>Leal Conselheiro, O Livro da Ensinança de Bem Cavalgar Toda Sella. </a:t>
            </a:r>
          </a:p>
          <a:p>
            <a:r>
              <a:rPr lang="pt-PT" b="1"/>
              <a:t>obras de </a:t>
            </a:r>
            <a:r>
              <a:rPr lang="pt-PT" b="1" u="sng"/>
              <a:t>D. Pedro </a:t>
            </a:r>
            <a:r>
              <a:rPr lang="pt-PT"/>
              <a:t>– </a:t>
            </a:r>
            <a:r>
              <a:rPr lang="pt-PT" smtClean="0"/>
              <a:t>traduziu</a:t>
            </a:r>
            <a:r>
              <a:rPr lang="cs-CZ" smtClean="0"/>
              <a:t> as obras  de</a:t>
            </a:r>
            <a:r>
              <a:rPr lang="pt-PT" smtClean="0"/>
              <a:t> </a:t>
            </a:r>
            <a:r>
              <a:rPr lang="pt-PT"/>
              <a:t>Séneca e Cícero. </a:t>
            </a:r>
          </a:p>
          <a:p>
            <a:r>
              <a:rPr lang="pt-PT" b="1"/>
              <a:t>obras de </a:t>
            </a:r>
            <a:r>
              <a:rPr lang="pt-PT" b="1" u="sng"/>
              <a:t>João de Mena </a:t>
            </a:r>
            <a:r>
              <a:rPr lang="pt-PT"/>
              <a:t>– poesia</a:t>
            </a:r>
          </a:p>
          <a:p>
            <a:r>
              <a:rPr lang="pt-PT" b="1"/>
              <a:t>obras de </a:t>
            </a:r>
            <a:r>
              <a:rPr lang="pt-PT" b="1" u="sng"/>
              <a:t>D.Henrique</a:t>
            </a:r>
            <a:r>
              <a:rPr lang="pt-PT" b="1"/>
              <a:t> </a:t>
            </a:r>
            <a:r>
              <a:rPr lang="pt-PT"/>
              <a:t>– tratado de teologia </a:t>
            </a:r>
          </a:p>
          <a:p>
            <a:endParaRPr lang="cs-CZ"/>
          </a:p>
        </p:txBody>
      </p:sp>
    </p:spTree>
    <p:extLst>
      <p:ext uri="{BB962C8B-B14F-4D97-AF65-F5344CB8AC3E}">
        <p14:creationId xmlns:p14="http://schemas.microsoft.com/office/powerpoint/2010/main" val="566968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Crónicas</a:t>
            </a:r>
            <a:endParaRPr lang="cs-CZ" b="1"/>
          </a:p>
        </p:txBody>
      </p:sp>
      <p:sp>
        <p:nvSpPr>
          <p:cNvPr id="3" name="Zástupný symbol pro obsah 2"/>
          <p:cNvSpPr>
            <a:spLocks noGrp="1"/>
          </p:cNvSpPr>
          <p:nvPr>
            <p:ph idx="1"/>
          </p:nvPr>
        </p:nvSpPr>
        <p:spPr/>
        <p:txBody>
          <a:bodyPr/>
          <a:lstStyle/>
          <a:p>
            <a:pPr marL="0" indent="0" algn="just">
              <a:buNone/>
            </a:pPr>
            <a:r>
              <a:rPr lang="pt-PT" smtClean="0"/>
              <a:t>A literatura </a:t>
            </a:r>
            <a:r>
              <a:rPr lang="pt-PT" b="1" smtClean="0"/>
              <a:t>começa a libertar-se </a:t>
            </a:r>
            <a:r>
              <a:rPr lang="pt-PT" smtClean="0"/>
              <a:t>da esfera eclesiástica</a:t>
            </a:r>
            <a:r>
              <a:rPr lang="cs-CZ" smtClean="0"/>
              <a:t> a </a:t>
            </a:r>
            <a:r>
              <a:rPr lang="cs-CZ" b="1" smtClean="0"/>
              <a:t>linguagem vulgar </a:t>
            </a:r>
            <a:r>
              <a:rPr lang="cs-CZ" smtClean="0"/>
              <a:t>também se emancipa e invade todos os ramos de pesnamento. </a:t>
            </a:r>
            <a:endParaRPr lang="pt-PT" smtClean="0"/>
          </a:p>
          <a:p>
            <a:pPr marL="0" indent="0" algn="just">
              <a:buNone/>
            </a:pPr>
            <a:r>
              <a:rPr lang="cs-CZ" smtClean="0"/>
              <a:t>Em Portugu</a:t>
            </a:r>
            <a:r>
              <a:rPr lang="pt-PT" smtClean="0"/>
              <a:t>ês são escritas as crónicas de </a:t>
            </a:r>
            <a:r>
              <a:rPr lang="pt-PT" b="1" smtClean="0"/>
              <a:t>Fernão Lopes </a:t>
            </a:r>
            <a:r>
              <a:rPr lang="pt-PT" smtClean="0"/>
              <a:t>e depois as de </a:t>
            </a:r>
            <a:r>
              <a:rPr lang="pt-PT" b="1" smtClean="0"/>
              <a:t>Gomes Eanes de Azurara </a:t>
            </a:r>
            <a:r>
              <a:rPr lang="pt-PT" smtClean="0"/>
              <a:t>e de </a:t>
            </a:r>
            <a:r>
              <a:rPr lang="pt-PT" b="1" smtClean="0"/>
              <a:t>Rui de Pinta </a:t>
            </a:r>
            <a:r>
              <a:rPr lang="pt-PT" smtClean="0"/>
              <a:t>ou </a:t>
            </a:r>
            <a:r>
              <a:rPr lang="pt-PT" b="1" smtClean="0"/>
              <a:t>Garcia Resende</a:t>
            </a:r>
            <a:r>
              <a:rPr lang="pt-PT" smtClean="0"/>
              <a:t>. </a:t>
            </a:r>
            <a:endParaRPr lang="cs-CZ"/>
          </a:p>
        </p:txBody>
      </p:sp>
    </p:spTree>
    <p:extLst>
      <p:ext uri="{BB962C8B-B14F-4D97-AF65-F5344CB8AC3E}">
        <p14:creationId xmlns:p14="http://schemas.microsoft.com/office/powerpoint/2010/main" val="416462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Desenvolvimento da Prosa</a:t>
            </a:r>
            <a:endParaRPr lang="cs-CZ" b="1"/>
          </a:p>
        </p:txBody>
      </p:sp>
      <p:sp>
        <p:nvSpPr>
          <p:cNvPr id="3" name="Zástupný symbol pro obsah 2"/>
          <p:cNvSpPr>
            <a:spLocks noGrp="1"/>
          </p:cNvSpPr>
          <p:nvPr>
            <p:ph idx="1"/>
          </p:nvPr>
        </p:nvSpPr>
        <p:spPr/>
        <p:txBody>
          <a:bodyPr>
            <a:normAutofit fontScale="92500" lnSpcReduction="10000"/>
          </a:bodyPr>
          <a:lstStyle/>
          <a:p>
            <a:pPr marL="0" indent="0" algn="ctr">
              <a:buNone/>
            </a:pPr>
            <a:r>
              <a:rPr lang="pt-PT" smtClean="0"/>
              <a:t>O desenvolvimento da prosa implica uma </a:t>
            </a:r>
            <a:r>
              <a:rPr lang="pt-PT" b="1" smtClean="0"/>
              <a:t>evolução na escrita</a:t>
            </a:r>
            <a:r>
              <a:rPr lang="pt-PT" smtClean="0"/>
              <a:t>: </a:t>
            </a:r>
          </a:p>
          <a:p>
            <a:pPr algn="ctr"/>
            <a:r>
              <a:rPr lang="pt-PT" smtClean="0"/>
              <a:t>linguagem figurada</a:t>
            </a:r>
          </a:p>
          <a:p>
            <a:pPr algn="ctr"/>
            <a:r>
              <a:rPr lang="pt-PT" smtClean="0"/>
              <a:t>comparações</a:t>
            </a:r>
          </a:p>
          <a:p>
            <a:pPr algn="ctr"/>
            <a:r>
              <a:rPr lang="pt-PT" smtClean="0"/>
              <a:t>metáforas </a:t>
            </a:r>
          </a:p>
          <a:p>
            <a:pPr marL="0" indent="0" algn="ctr">
              <a:buNone/>
            </a:pPr>
            <a:r>
              <a:rPr lang="pt-PT" b="1" smtClean="0"/>
              <a:t>    mas</a:t>
            </a:r>
            <a:r>
              <a:rPr lang="pt-PT" smtClean="0"/>
              <a:t> ainda continuam a usar-se: </a:t>
            </a:r>
            <a:endParaRPr lang="pt-PT"/>
          </a:p>
          <a:p>
            <a:pPr algn="ctr"/>
            <a:r>
              <a:rPr lang="pt-PT" smtClean="0"/>
              <a:t>frases longas</a:t>
            </a:r>
          </a:p>
          <a:p>
            <a:pPr algn="ctr"/>
            <a:r>
              <a:rPr lang="pt-PT" smtClean="0"/>
              <a:t>períodos complexos</a:t>
            </a:r>
          </a:p>
          <a:p>
            <a:pPr algn="ctr"/>
            <a:r>
              <a:rPr lang="pt-PT" smtClean="0"/>
              <a:t>coordenação abundante</a:t>
            </a:r>
            <a:endParaRPr lang="cs-CZ"/>
          </a:p>
        </p:txBody>
      </p:sp>
    </p:spTree>
    <p:extLst>
      <p:ext uri="{BB962C8B-B14F-4D97-AF65-F5344CB8AC3E}">
        <p14:creationId xmlns:p14="http://schemas.microsoft.com/office/powerpoint/2010/main" val="2027645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Desenvolvimento da Poesia</a:t>
            </a:r>
            <a:endParaRPr lang="cs-CZ" b="1"/>
          </a:p>
        </p:txBody>
      </p:sp>
      <p:sp>
        <p:nvSpPr>
          <p:cNvPr id="3" name="Zástupný symbol pro obsah 2"/>
          <p:cNvSpPr>
            <a:spLocks noGrp="1"/>
          </p:cNvSpPr>
          <p:nvPr>
            <p:ph idx="1"/>
          </p:nvPr>
        </p:nvSpPr>
        <p:spPr/>
        <p:txBody>
          <a:bodyPr/>
          <a:lstStyle/>
          <a:p>
            <a:r>
              <a:rPr lang="pt-PT" smtClean="0"/>
              <a:t>começa a ressurgir a actividade poética na segunda metade do século XV.</a:t>
            </a:r>
          </a:p>
          <a:p>
            <a:r>
              <a:rPr lang="pt-PT" smtClean="0"/>
              <a:t>desenvolve-se poesia palaciana como, por exemplo, o </a:t>
            </a:r>
            <a:r>
              <a:rPr lang="pt-PT" i="1" smtClean="0"/>
              <a:t>Cancioneiro Geral </a:t>
            </a:r>
            <a:r>
              <a:rPr lang="pt-PT" smtClean="0"/>
              <a:t>de Garcia de Resende, impresso em 1516</a:t>
            </a:r>
          </a:p>
          <a:p>
            <a:r>
              <a:rPr lang="pt-PT" smtClean="0"/>
              <a:t>a produção poética vê-se ligada ao florescimento económico, à riqueza trazida ao reino (sobretudo a das especiarias). </a:t>
            </a:r>
            <a:endParaRPr lang="cs-CZ"/>
          </a:p>
        </p:txBody>
      </p:sp>
    </p:spTree>
    <p:extLst>
      <p:ext uri="{BB962C8B-B14F-4D97-AF65-F5344CB8AC3E}">
        <p14:creationId xmlns:p14="http://schemas.microsoft.com/office/powerpoint/2010/main" val="530029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Sociedade</a:t>
            </a:r>
            <a:endParaRPr lang="cs-CZ" b="1"/>
          </a:p>
        </p:txBody>
      </p:sp>
      <p:sp>
        <p:nvSpPr>
          <p:cNvPr id="3" name="Zástupný symbol pro obsah 2"/>
          <p:cNvSpPr>
            <a:spLocks noGrp="1"/>
          </p:cNvSpPr>
          <p:nvPr>
            <p:ph idx="1"/>
          </p:nvPr>
        </p:nvSpPr>
        <p:spPr/>
        <p:txBody>
          <a:bodyPr/>
          <a:lstStyle/>
          <a:p>
            <a:r>
              <a:rPr lang="pt-PT"/>
              <a:t>D</a:t>
            </a:r>
            <a:r>
              <a:rPr lang="pt-PT" smtClean="0"/>
              <a:t>esde </a:t>
            </a:r>
            <a:r>
              <a:rPr lang="pt-PT" b="1" smtClean="0"/>
              <a:t>finais do século XIV </a:t>
            </a:r>
            <a:r>
              <a:rPr lang="pt-PT" smtClean="0"/>
              <a:t>e ao longo dos séculos </a:t>
            </a:r>
            <a:r>
              <a:rPr lang="pt-PT" b="1" smtClean="0"/>
              <a:t>XV e XVI</a:t>
            </a:r>
            <a:r>
              <a:rPr lang="pt-PT" smtClean="0"/>
              <a:t>, a sociedade sofre, pois, </a:t>
            </a:r>
            <a:r>
              <a:rPr lang="pt-PT" b="1" smtClean="0"/>
              <a:t>profundas alterações</a:t>
            </a:r>
            <a:r>
              <a:rPr lang="pt-PT" smtClean="0"/>
              <a:t>. Inicia-se uma nova dinastia que chama a si </a:t>
            </a:r>
            <a:r>
              <a:rPr lang="pt-PT" b="1" smtClean="0"/>
              <a:t>a cultura </a:t>
            </a:r>
            <a:r>
              <a:rPr lang="pt-PT" smtClean="0"/>
              <a:t>e mudam as classes que </a:t>
            </a:r>
            <a:r>
              <a:rPr lang="pt-PT" b="1" smtClean="0"/>
              <a:t>detêm o poder</a:t>
            </a:r>
            <a:r>
              <a:rPr lang="pt-PT" smtClean="0"/>
              <a:t>: a corte, até então itinerante, fixa-se na área </a:t>
            </a:r>
            <a:r>
              <a:rPr lang="pt-PT" b="1" smtClean="0"/>
              <a:t>centro-meridional</a:t>
            </a:r>
            <a:r>
              <a:rPr lang="pt-PT" smtClean="0"/>
              <a:t>, terra reconquistada e repovoada, </a:t>
            </a:r>
            <a:r>
              <a:rPr lang="pt-PT" b="1" smtClean="0"/>
              <a:t>lugar de encontro de </a:t>
            </a:r>
            <a:r>
              <a:rPr lang="pt-PT" b="1" u="sng" smtClean="0"/>
              <a:t>gentes e dialectos</a:t>
            </a:r>
            <a:r>
              <a:rPr lang="pt-PT" b="1" smtClean="0"/>
              <a:t>. </a:t>
            </a:r>
            <a:endParaRPr lang="cs-CZ" b="1"/>
          </a:p>
        </p:txBody>
      </p:sp>
    </p:spTree>
    <p:extLst>
      <p:ext uri="{BB962C8B-B14F-4D97-AF65-F5344CB8AC3E}">
        <p14:creationId xmlns:p14="http://schemas.microsoft.com/office/powerpoint/2010/main" val="1186925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Consolidação do </a:t>
            </a:r>
            <a:r>
              <a:rPr lang="pt-PT" b="1" smtClean="0"/>
              <a:t>País</a:t>
            </a:r>
            <a:endParaRPr lang="cs-CZ" b="1"/>
          </a:p>
        </p:txBody>
      </p:sp>
      <p:sp>
        <p:nvSpPr>
          <p:cNvPr id="3" name="Zástupný symbol pro obsah 2"/>
          <p:cNvSpPr>
            <a:spLocks noGrp="1"/>
          </p:cNvSpPr>
          <p:nvPr>
            <p:ph idx="1"/>
          </p:nvPr>
        </p:nvSpPr>
        <p:spPr/>
        <p:txBody>
          <a:bodyPr/>
          <a:lstStyle/>
          <a:p>
            <a:r>
              <a:rPr lang="pt-PT" smtClean="0"/>
              <a:t>O país consolida-se dentro e fora da Península</a:t>
            </a:r>
          </a:p>
          <a:p>
            <a:r>
              <a:rPr lang="pt-PT" smtClean="0"/>
              <a:t>a imprena permite uma maior difusão do pensamento</a:t>
            </a:r>
          </a:p>
          <a:p>
            <a:r>
              <a:rPr lang="pt-PT" smtClean="0"/>
              <a:t>a produção literãrio em Português aumenta</a:t>
            </a:r>
          </a:p>
          <a:p>
            <a:r>
              <a:rPr lang="pt-PT" smtClean="0"/>
              <a:t>surgem as primeiras gramáticas</a:t>
            </a:r>
          </a:p>
          <a:p>
            <a:r>
              <a:rPr lang="pt-PT" smtClean="0"/>
              <a:t>inaugura-se a reflexão linguística: abre-se caminho à normalização e ao ensino da língua</a:t>
            </a:r>
            <a:endParaRPr lang="cs-CZ"/>
          </a:p>
        </p:txBody>
      </p:sp>
    </p:spTree>
    <p:extLst>
      <p:ext uri="{BB962C8B-B14F-4D97-AF65-F5344CB8AC3E}">
        <p14:creationId xmlns:p14="http://schemas.microsoft.com/office/powerpoint/2010/main" val="91397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pt-PT" b="1" smtClean="0">
                <a:solidFill>
                  <a:srgbClr val="C00000"/>
                </a:solidFill>
              </a:rPr>
              <a:t>Evolução </a:t>
            </a:r>
            <a:r>
              <a:rPr lang="pt-PT" b="1" smtClean="0">
                <a:solidFill>
                  <a:srgbClr val="C00000"/>
                </a:solidFill>
              </a:rPr>
              <a:t>da </a:t>
            </a:r>
            <a:r>
              <a:rPr lang="pt-PT" b="1" smtClean="0">
                <a:solidFill>
                  <a:srgbClr val="C00000"/>
                </a:solidFill>
              </a:rPr>
              <a:t>Língua</a:t>
            </a:r>
            <a:endParaRPr lang="cs-CZ" b="1">
              <a:solidFill>
                <a:srgbClr val="C00000"/>
              </a:solidFill>
            </a:endParaRPr>
          </a:p>
        </p:txBody>
      </p:sp>
      <p:sp>
        <p:nvSpPr>
          <p:cNvPr id="3" name="Zástupný symbol pro obsah 2"/>
          <p:cNvSpPr>
            <a:spLocks noGrp="1"/>
          </p:cNvSpPr>
          <p:nvPr>
            <p:ph idx="1"/>
          </p:nvPr>
        </p:nvSpPr>
        <p:spPr/>
        <p:txBody>
          <a:bodyPr/>
          <a:lstStyle/>
          <a:p>
            <a:r>
              <a:rPr lang="pt-PT" smtClean="0"/>
              <a:t>continuam a concretizar-se as mudanças linguísticas iniciadas já nos séculos anteriores</a:t>
            </a:r>
          </a:p>
          <a:p>
            <a:r>
              <a:rPr lang="pt-PT" smtClean="0"/>
              <a:t>extinguem-se as características do Português Antigo</a:t>
            </a:r>
          </a:p>
          <a:p>
            <a:r>
              <a:rPr lang="pt-PT" smtClean="0"/>
              <a:t>começa a fixar-se uma norma</a:t>
            </a:r>
          </a:p>
          <a:p>
            <a:pPr marL="0" indent="0">
              <a:buNone/>
            </a:pPr>
            <a:endParaRPr lang="cs-CZ"/>
          </a:p>
        </p:txBody>
      </p:sp>
    </p:spTree>
    <p:extLst>
      <p:ext uri="{BB962C8B-B14F-4D97-AF65-F5344CB8AC3E}">
        <p14:creationId xmlns:p14="http://schemas.microsoft.com/office/powerpoint/2010/main" val="4261381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C000"/>
          </a:solidFill>
        </p:spPr>
        <p:txBody>
          <a:bodyPr/>
          <a:lstStyle/>
          <a:p>
            <a:r>
              <a:rPr lang="pt-PT" smtClean="0"/>
              <a:t>O Português Médio</a:t>
            </a:r>
            <a:endParaRPr lang="cs-CZ"/>
          </a:p>
        </p:txBody>
      </p:sp>
      <p:sp>
        <p:nvSpPr>
          <p:cNvPr id="3" name="Zástupný symbol pro obsah 2"/>
          <p:cNvSpPr>
            <a:spLocks noGrp="1"/>
          </p:cNvSpPr>
          <p:nvPr>
            <p:ph idx="1"/>
          </p:nvPr>
        </p:nvSpPr>
        <p:spPr/>
        <p:txBody>
          <a:bodyPr/>
          <a:lstStyle/>
          <a:p>
            <a:pPr marL="0" indent="0" algn="ctr">
              <a:buNone/>
            </a:pPr>
            <a:endParaRPr lang="pt-PT" b="1" smtClean="0">
              <a:solidFill>
                <a:srgbClr val="00B0F0"/>
              </a:solidFill>
            </a:endParaRPr>
          </a:p>
          <a:p>
            <a:pPr marL="0" indent="0" algn="ctr">
              <a:buNone/>
            </a:pPr>
            <a:r>
              <a:rPr lang="pt-PT" b="1" smtClean="0">
                <a:solidFill>
                  <a:srgbClr val="00B0F0"/>
                </a:solidFill>
              </a:rPr>
              <a:t>século </a:t>
            </a:r>
            <a:r>
              <a:rPr lang="pt-PT" b="1" smtClean="0">
                <a:solidFill>
                  <a:srgbClr val="00B0F0"/>
                </a:solidFill>
              </a:rPr>
              <a:t>XV – XVI</a:t>
            </a:r>
            <a:endParaRPr lang="cs-CZ" b="1" smtClean="0">
              <a:solidFill>
                <a:srgbClr val="00B0F0"/>
              </a:solidFill>
            </a:endParaRPr>
          </a:p>
          <a:p>
            <a:pPr marL="0" indent="0" algn="ctr">
              <a:buNone/>
            </a:pPr>
            <a:endParaRPr lang="pt-PT" smtClean="0"/>
          </a:p>
          <a:p>
            <a:pPr marL="0" indent="0" algn="ctr">
              <a:buNone/>
            </a:pPr>
            <a:r>
              <a:rPr lang="cs-CZ" smtClean="0"/>
              <a:t>é </a:t>
            </a:r>
            <a:r>
              <a:rPr lang="cs-CZ" smtClean="0"/>
              <a:t>uma fase entre a l</a:t>
            </a:r>
            <a:r>
              <a:rPr lang="pt-PT" smtClean="0"/>
              <a:t>íngua que </a:t>
            </a:r>
            <a:r>
              <a:rPr lang="pt-PT" b="1" smtClean="0"/>
              <a:t>já tem séculos de evolução</a:t>
            </a:r>
            <a:r>
              <a:rPr lang="pt-PT" smtClean="0"/>
              <a:t>, mas que </a:t>
            </a:r>
            <a:r>
              <a:rPr lang="pt-PT" b="1" smtClean="0"/>
              <a:t>ainda não atingiu </a:t>
            </a:r>
            <a:r>
              <a:rPr lang="pt-PT" smtClean="0"/>
              <a:t>o nível da língua de </a:t>
            </a:r>
            <a:r>
              <a:rPr lang="pt-PT" smtClean="0"/>
              <a:t>Camões</a:t>
            </a:r>
            <a:r>
              <a:rPr lang="pt-PT" smtClean="0"/>
              <a:t>.</a:t>
            </a:r>
          </a:p>
          <a:p>
            <a:endParaRPr lang="cs-CZ"/>
          </a:p>
        </p:txBody>
      </p:sp>
    </p:spTree>
    <p:extLst>
      <p:ext uri="{BB962C8B-B14F-4D97-AF65-F5344CB8AC3E}">
        <p14:creationId xmlns:p14="http://schemas.microsoft.com/office/powerpoint/2010/main" val="4054357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Lisboa</a:t>
            </a:r>
            <a:endParaRPr lang="cs-CZ" b="1"/>
          </a:p>
        </p:txBody>
      </p:sp>
      <p:sp>
        <p:nvSpPr>
          <p:cNvPr id="3" name="Zástupný symbol pro obsah 2"/>
          <p:cNvSpPr>
            <a:spLocks noGrp="1"/>
          </p:cNvSpPr>
          <p:nvPr>
            <p:ph idx="1"/>
          </p:nvPr>
        </p:nvSpPr>
        <p:spPr/>
        <p:txBody>
          <a:bodyPr/>
          <a:lstStyle/>
          <a:p>
            <a:pPr algn="ctr"/>
            <a:r>
              <a:rPr lang="pt-PT" smtClean="0"/>
              <a:t>Com o advento da dinastia de Avis, o </a:t>
            </a:r>
            <a:r>
              <a:rPr lang="pt-PT" b="1" smtClean="0"/>
              <a:t>centro</a:t>
            </a:r>
            <a:r>
              <a:rPr lang="pt-PT" smtClean="0"/>
              <a:t> de gravidade </a:t>
            </a:r>
            <a:r>
              <a:rPr lang="pt-PT" smtClean="0"/>
              <a:t>desloca-se </a:t>
            </a:r>
            <a:r>
              <a:rPr lang="pt-PT" b="1" smtClean="0"/>
              <a:t>para sul </a:t>
            </a:r>
            <a:r>
              <a:rPr lang="pt-PT" smtClean="0"/>
              <a:t>e Lisboa ganha o </a:t>
            </a:r>
            <a:r>
              <a:rPr lang="pt-PT" b="1" smtClean="0"/>
              <a:t>estatuto de capital</a:t>
            </a:r>
            <a:r>
              <a:rPr lang="pt-PT" smtClean="0"/>
              <a:t>. </a:t>
            </a:r>
          </a:p>
          <a:p>
            <a:pPr algn="ctr"/>
            <a:r>
              <a:rPr lang="pt-PT" smtClean="0"/>
              <a:t>Lisboa torna-se </a:t>
            </a:r>
            <a:r>
              <a:rPr lang="pt-PT" b="1" smtClean="0"/>
              <a:t>o modelo urbano</a:t>
            </a:r>
          </a:p>
          <a:p>
            <a:pPr marL="0" indent="0">
              <a:buNone/>
            </a:pPr>
            <a:endParaRPr lang="pt-PT"/>
          </a:p>
          <a:p>
            <a:pPr marL="0" indent="0">
              <a:buNone/>
            </a:pPr>
            <a:r>
              <a:rPr lang="pt-PT" smtClean="0"/>
              <a:t> </a:t>
            </a:r>
          </a:p>
          <a:p>
            <a:endParaRPr lang="cs-CZ"/>
          </a:p>
        </p:txBody>
      </p:sp>
    </p:spTree>
    <p:extLst>
      <p:ext uri="{BB962C8B-B14F-4D97-AF65-F5344CB8AC3E}">
        <p14:creationId xmlns:p14="http://schemas.microsoft.com/office/powerpoint/2010/main" val="2273927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Norte e Sul</a:t>
            </a:r>
            <a:endParaRPr lang="cs-CZ" b="1"/>
          </a:p>
        </p:txBody>
      </p:sp>
      <p:sp>
        <p:nvSpPr>
          <p:cNvPr id="3" name="Zástupný symbol pro obsah 2"/>
          <p:cNvSpPr>
            <a:spLocks noGrp="1"/>
          </p:cNvSpPr>
          <p:nvPr>
            <p:ph idx="1"/>
          </p:nvPr>
        </p:nvSpPr>
        <p:spPr/>
        <p:txBody>
          <a:bodyPr>
            <a:normAutofit fontScale="92500" lnSpcReduction="10000"/>
          </a:bodyPr>
          <a:lstStyle/>
          <a:p>
            <a:pPr algn="just"/>
            <a:r>
              <a:rPr lang="pt-PT"/>
              <a:t>assim, </a:t>
            </a:r>
            <a:r>
              <a:rPr lang="pt-PT" b="1"/>
              <a:t>o norte </a:t>
            </a:r>
            <a:r>
              <a:rPr lang="pt-PT"/>
              <a:t>e </a:t>
            </a:r>
            <a:r>
              <a:rPr lang="pt-PT" b="1"/>
              <a:t>o sul</a:t>
            </a:r>
            <a:r>
              <a:rPr lang="pt-PT"/>
              <a:t>, </a:t>
            </a:r>
            <a:r>
              <a:rPr lang="pt-PT" smtClean="0"/>
              <a:t>opunham-se tanto </a:t>
            </a:r>
            <a:r>
              <a:rPr lang="pt-PT"/>
              <a:t>numa perspectiva  urbanística como linguística</a:t>
            </a:r>
            <a:r>
              <a:rPr lang="pt-PT" smtClean="0"/>
              <a:t>.</a:t>
            </a:r>
          </a:p>
          <a:p>
            <a:pPr algn="just"/>
            <a:r>
              <a:rPr lang="pt-PT" b="1" smtClean="0"/>
              <a:t>Norte/Noroeste </a:t>
            </a:r>
            <a:r>
              <a:rPr lang="pt-PT" smtClean="0"/>
              <a:t>– terras antigas, densamente povoadas representam uma zona estável, dialectalizada,  é centro de produção trovadoresca e ligado à Galiza</a:t>
            </a:r>
          </a:p>
          <a:p>
            <a:pPr algn="just"/>
            <a:r>
              <a:rPr lang="pt-PT" b="1" smtClean="0"/>
              <a:t>Centro/Sul </a:t>
            </a:r>
            <a:r>
              <a:rPr lang="pt-PT" smtClean="0"/>
              <a:t>– moçárabe, reconquistado, com a população rarefeita, uma língua homogeneizada pelo repovoamento.  Torna–se o modelo  que enformará a elaboração linguística do Português. </a:t>
            </a:r>
            <a:endParaRPr lang="pt-PT"/>
          </a:p>
          <a:p>
            <a:pPr algn="just"/>
            <a:endParaRPr lang="cs-CZ"/>
          </a:p>
        </p:txBody>
      </p:sp>
    </p:spTree>
    <p:extLst>
      <p:ext uri="{BB962C8B-B14F-4D97-AF65-F5344CB8AC3E}">
        <p14:creationId xmlns:p14="http://schemas.microsoft.com/office/powerpoint/2010/main" val="3450052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Marginalização do Norte</a:t>
            </a:r>
            <a:endParaRPr lang="cs-CZ" b="1"/>
          </a:p>
        </p:txBody>
      </p:sp>
      <p:sp>
        <p:nvSpPr>
          <p:cNvPr id="3" name="Zástupný symbol pro obsah 2"/>
          <p:cNvSpPr>
            <a:spLocks noGrp="1"/>
          </p:cNvSpPr>
          <p:nvPr>
            <p:ph idx="1"/>
          </p:nvPr>
        </p:nvSpPr>
        <p:spPr/>
        <p:txBody>
          <a:bodyPr/>
          <a:lstStyle/>
          <a:p>
            <a:pPr algn="just"/>
            <a:r>
              <a:rPr lang="pt-PT" b="1" smtClean="0"/>
              <a:t>A Corte de Avis </a:t>
            </a:r>
            <a:r>
              <a:rPr lang="pt-PT" smtClean="0"/>
              <a:t>funciona como força centrípeta, </a:t>
            </a:r>
            <a:r>
              <a:rPr lang="pt-PT" smtClean="0"/>
              <a:t>absorve </a:t>
            </a:r>
            <a:r>
              <a:rPr lang="pt-PT" smtClean="0"/>
              <a:t>as distinas áreas dialectais e deixa à margem as </a:t>
            </a:r>
            <a:r>
              <a:rPr lang="pt-PT" smtClean="0"/>
              <a:t>carecterísticas </a:t>
            </a:r>
            <a:r>
              <a:rPr lang="pt-PT" smtClean="0"/>
              <a:t>– doravante regionais – do Norte. </a:t>
            </a:r>
          </a:p>
          <a:p>
            <a:pPr algn="just"/>
            <a:r>
              <a:rPr lang="pt-PT" smtClean="0"/>
              <a:t>A língua dos Cancioneros sofrerá mudanças  que, num </a:t>
            </a:r>
            <a:r>
              <a:rPr lang="pt-PT" b="1" smtClean="0"/>
              <a:t>processo de unificação </a:t>
            </a:r>
            <a:r>
              <a:rPr lang="pt-PT" smtClean="0"/>
              <a:t>e normalização, a transformarão em </a:t>
            </a:r>
            <a:r>
              <a:rPr lang="pt-PT" b="1" smtClean="0"/>
              <a:t>idioma nacional</a:t>
            </a:r>
            <a:r>
              <a:rPr lang="pt-PT" smtClean="0"/>
              <a:t> e </a:t>
            </a:r>
            <a:r>
              <a:rPr lang="pt-PT" b="1" smtClean="0"/>
              <a:t>símbolo de um Império. </a:t>
            </a:r>
            <a:endParaRPr lang="cs-CZ" b="1"/>
          </a:p>
        </p:txBody>
      </p:sp>
    </p:spTree>
    <p:extLst>
      <p:ext uri="{BB962C8B-B14F-4D97-AF65-F5344CB8AC3E}">
        <p14:creationId xmlns:p14="http://schemas.microsoft.com/office/powerpoint/2010/main" val="2368488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i="1" smtClean="0"/>
              <a:t>Grammatica da lingoagem portuguesa</a:t>
            </a:r>
            <a:br>
              <a:rPr lang="pt-PT" b="1" i="1" smtClean="0"/>
            </a:br>
            <a:r>
              <a:rPr lang="pt-PT" b="1" i="1" smtClean="0"/>
              <a:t>Fernão de Oliveira </a:t>
            </a:r>
            <a:endParaRPr lang="cs-CZ" b="1" i="1"/>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03262142"/>
              </p:ext>
            </p:extLst>
          </p:nvPr>
        </p:nvGraphicFramePr>
        <p:xfrm>
          <a:off x="8100391" y="1844823"/>
          <a:ext cx="596752" cy="182880"/>
        </p:xfrm>
        <a:graphic>
          <a:graphicData uri="http://schemas.openxmlformats.org/drawingml/2006/table">
            <a:tbl>
              <a:tblPr>
                <a:tableStyleId>{5C22544A-7EE6-4342-B048-85BDC9FD1C3A}</a:tableStyleId>
              </a:tblPr>
              <a:tblGrid>
                <a:gridCol w="596752"/>
              </a:tblGrid>
              <a:tr h="144016">
                <a:tc>
                  <a:txBody>
                    <a:bodyPr/>
                    <a:lstStyle/>
                    <a:p>
                      <a:pPr algn="ctr">
                        <a:spcAft>
                          <a:spcPts val="0"/>
                        </a:spcAft>
                      </a:pPr>
                      <a:endParaRPr lang="cs-CZ" sz="1200">
                        <a:solidFill>
                          <a:srgbClr val="FFFFFF"/>
                        </a:solidFill>
                        <a:effectLst/>
                        <a:latin typeface="Verdana"/>
                        <a:ea typeface="Times New Roman"/>
                      </a:endParaRPr>
                    </a:p>
                  </a:txBody>
                  <a:tcPr marL="0" marR="0" marT="0" marB="0" anchor="ctr"/>
                </a:tc>
              </a:tr>
            </a:tbl>
          </a:graphicData>
        </a:graphic>
      </p:graphicFrame>
      <p:pic>
        <p:nvPicPr>
          <p:cNvPr id="1025" name="Picture 1" descr="Consultar esta obra"/>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195736" y="2033464"/>
            <a:ext cx="4824536"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936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b="1" smtClean="0">
                <a:solidFill>
                  <a:srgbClr val="C00000"/>
                </a:solidFill>
              </a:rPr>
              <a:t>Fernão de Oliveira </a:t>
            </a:r>
            <a:br>
              <a:rPr lang="pt-PT" b="1" smtClean="0">
                <a:solidFill>
                  <a:srgbClr val="C00000"/>
                </a:solidFill>
              </a:rPr>
            </a:br>
            <a:r>
              <a:rPr lang="pt-PT" b="1" smtClean="0">
                <a:solidFill>
                  <a:srgbClr val="C00000"/>
                </a:solidFill>
              </a:rPr>
              <a:t>1507 - 1581</a:t>
            </a:r>
            <a:endParaRPr lang="cs-CZ" b="1">
              <a:solidFill>
                <a:srgbClr val="C00000"/>
              </a:solidFill>
            </a:endParaRPr>
          </a:p>
        </p:txBody>
      </p:sp>
      <p:sp>
        <p:nvSpPr>
          <p:cNvPr id="3" name="Zástupný symbol pro obsah 2"/>
          <p:cNvSpPr>
            <a:spLocks noGrp="1"/>
          </p:cNvSpPr>
          <p:nvPr>
            <p:ph idx="1"/>
          </p:nvPr>
        </p:nvSpPr>
        <p:spPr/>
        <p:txBody>
          <a:bodyPr>
            <a:normAutofit fontScale="92500" lnSpcReduction="20000"/>
          </a:bodyPr>
          <a:lstStyle/>
          <a:p>
            <a:pPr marL="0" indent="0" algn="ctr">
              <a:buNone/>
            </a:pPr>
            <a:endParaRPr lang="pt-PT" smtClean="0"/>
          </a:p>
          <a:p>
            <a:pPr marL="0" indent="0" algn="just">
              <a:lnSpc>
                <a:spcPct val="80000"/>
              </a:lnSpc>
              <a:buNone/>
            </a:pPr>
            <a:r>
              <a:rPr lang="pt-BR" altLang="cs-CZ"/>
              <a:t>Apesar de o gramático português Fernão de Oliveira (1507-1581) ser ocasionalmente mencionado na</a:t>
            </a:r>
            <a:r>
              <a:rPr lang="cs-CZ" altLang="cs-CZ"/>
              <a:t> </a:t>
            </a:r>
            <a:r>
              <a:rPr lang="pt-BR" altLang="cs-CZ"/>
              <a:t>história linguística, especificamete na da linguística românica, na realidade ele é conhecido quase exlusivamente pelos lusitanistas. E também estes restringiram-se, até a</a:t>
            </a:r>
            <a:r>
              <a:rPr lang="cs-CZ" altLang="cs-CZ"/>
              <a:t>g</a:t>
            </a:r>
            <a:r>
              <a:rPr lang="pt-BR" altLang="cs-CZ"/>
              <a:t>ora, a acentuar a sua importância na área da </a:t>
            </a:r>
            <a:r>
              <a:rPr lang="pt-BR" altLang="cs-CZ" b="1"/>
              <a:t>fonética portuguesa </a:t>
            </a:r>
            <a:r>
              <a:rPr lang="pt-BR" altLang="cs-CZ"/>
              <a:t>ao avaliar os seus dados com </a:t>
            </a:r>
            <a:r>
              <a:rPr lang="cs-CZ" altLang="cs-CZ"/>
              <a:t>o </a:t>
            </a:r>
            <a:r>
              <a:rPr lang="pt-BR" altLang="cs-CZ"/>
              <a:t>objectivo de reconstruir o sistema fonológico do português na </a:t>
            </a:r>
            <a:r>
              <a:rPr lang="pt-BR" altLang="cs-CZ"/>
              <a:t>primeira </a:t>
            </a:r>
            <a:r>
              <a:rPr lang="pt-BR" altLang="cs-CZ" smtClean="0"/>
              <a:t>metad</a:t>
            </a:r>
            <a:r>
              <a:rPr lang="cs-CZ" altLang="cs-CZ"/>
              <a:t>e</a:t>
            </a:r>
            <a:r>
              <a:rPr lang="pt-BR" altLang="cs-CZ" smtClean="0"/>
              <a:t> </a:t>
            </a:r>
            <a:r>
              <a:rPr lang="pt-BR" altLang="cs-CZ"/>
              <a:t>do século XVI. Mas</a:t>
            </a:r>
            <a:r>
              <a:rPr lang="cs-CZ" altLang="cs-CZ"/>
              <a:t> O</a:t>
            </a:r>
            <a:r>
              <a:rPr lang="pt-BR" altLang="cs-CZ"/>
              <a:t>liveira não se </a:t>
            </a:r>
            <a:r>
              <a:rPr lang="pt-BR" altLang="cs-CZ"/>
              <a:t>mostra </a:t>
            </a:r>
            <a:r>
              <a:rPr lang="pt-BR" altLang="cs-CZ" smtClean="0"/>
              <a:t>apena</a:t>
            </a:r>
            <a:r>
              <a:rPr lang="cs-CZ" altLang="cs-CZ" smtClean="0"/>
              <a:t>s</a:t>
            </a:r>
            <a:r>
              <a:rPr lang="pt-BR" altLang="cs-CZ" smtClean="0"/>
              <a:t> </a:t>
            </a:r>
            <a:r>
              <a:rPr lang="pt-BR" altLang="cs-CZ"/>
              <a:t>como foneticista, pois, as suas ideias no domínio da lexicologia, no da morfologia e até m</a:t>
            </a:r>
            <a:r>
              <a:rPr lang="cs-CZ" altLang="cs-CZ"/>
              <a:t>e</a:t>
            </a:r>
            <a:r>
              <a:rPr lang="pt-BR" altLang="cs-CZ"/>
              <a:t>smo do da</a:t>
            </a:r>
            <a:r>
              <a:rPr lang="cs-CZ" altLang="cs-CZ"/>
              <a:t> </a:t>
            </a:r>
            <a:r>
              <a:rPr lang="pt-BR" altLang="cs-CZ"/>
              <a:t>linguística geral não são menos interessantes e originais que as da área da fonética. </a:t>
            </a:r>
          </a:p>
          <a:p>
            <a:pPr marL="0" indent="0" algn="ctr">
              <a:buNone/>
            </a:pPr>
            <a:endParaRPr lang="cs-CZ"/>
          </a:p>
        </p:txBody>
      </p:sp>
    </p:spTree>
    <p:extLst>
      <p:ext uri="{BB962C8B-B14F-4D97-AF65-F5344CB8AC3E}">
        <p14:creationId xmlns:p14="http://schemas.microsoft.com/office/powerpoint/2010/main" val="1912898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pPr marL="0" indent="0"/>
            <a:r>
              <a:rPr lang="pt-PT" smtClean="0">
                <a:solidFill>
                  <a:srgbClr val="C00000"/>
                </a:solidFill>
              </a:rPr>
              <a:t>A</a:t>
            </a:r>
            <a:r>
              <a:rPr lang="cs-CZ" smtClean="0">
                <a:solidFill>
                  <a:srgbClr val="C00000"/>
                </a:solidFill>
              </a:rPr>
              <a:t>lgumas </a:t>
            </a:r>
            <a:r>
              <a:rPr lang="pt-PT" smtClean="0">
                <a:solidFill>
                  <a:srgbClr val="C00000"/>
                </a:solidFill>
              </a:rPr>
              <a:t>Ideias de Oliveira</a:t>
            </a:r>
            <a:br>
              <a:rPr lang="pt-PT" smtClean="0">
                <a:solidFill>
                  <a:srgbClr val="C00000"/>
                </a:solidFill>
              </a:rPr>
            </a:br>
            <a:r>
              <a:rPr lang="pt-PT" b="1" i="1" smtClean="0">
                <a:solidFill>
                  <a:srgbClr val="C00000"/>
                </a:solidFill>
              </a:rPr>
              <a:t>Y</a:t>
            </a:r>
            <a:r>
              <a:rPr lang="pt-PT" smtClean="0">
                <a:solidFill>
                  <a:srgbClr val="C00000"/>
                </a:solidFill>
              </a:rPr>
              <a:t> NOS HIATOS</a:t>
            </a:r>
            <a:endParaRPr lang="cs-CZ">
              <a:solidFill>
                <a:srgbClr val="C00000"/>
              </a:solidFill>
            </a:endParaRPr>
          </a:p>
        </p:txBody>
      </p:sp>
      <p:sp>
        <p:nvSpPr>
          <p:cNvPr id="3" name="Zástupný symbol pro obsah 2"/>
          <p:cNvSpPr>
            <a:spLocks noGrp="1"/>
          </p:cNvSpPr>
          <p:nvPr>
            <p:ph idx="1"/>
          </p:nvPr>
        </p:nvSpPr>
        <p:spPr/>
        <p:txBody>
          <a:bodyPr>
            <a:normAutofit fontScale="92500" lnSpcReduction="20000"/>
          </a:bodyPr>
          <a:lstStyle/>
          <a:p>
            <a:pPr marL="0" indent="0" algn="ctr">
              <a:buNone/>
            </a:pPr>
            <a:r>
              <a:rPr lang="cs-CZ" altLang="cs-CZ"/>
              <a:t>Oliveira separa </a:t>
            </a:r>
          </a:p>
          <a:p>
            <a:pPr marL="0" indent="0" algn="ctr">
              <a:buNone/>
            </a:pPr>
            <a:r>
              <a:rPr lang="cs-CZ" altLang="cs-CZ" b="1"/>
              <a:t>I</a:t>
            </a:r>
            <a:r>
              <a:rPr lang="cs-CZ" altLang="cs-CZ"/>
              <a:t>  </a:t>
            </a:r>
            <a:r>
              <a:rPr lang="cs-CZ" altLang="cs-CZ" smtClean="0"/>
              <a:t>nos </a:t>
            </a:r>
            <a:r>
              <a:rPr lang="cs-CZ" altLang="cs-CZ" b="1" smtClean="0"/>
              <a:t>ditongos</a:t>
            </a:r>
            <a:r>
              <a:rPr lang="cs-CZ" altLang="cs-CZ" smtClean="0"/>
              <a:t> </a:t>
            </a:r>
            <a:r>
              <a:rPr lang="cs-CZ" altLang="cs-CZ"/>
              <a:t>e </a:t>
            </a:r>
            <a:r>
              <a:rPr lang="cs-CZ" altLang="cs-CZ" b="1"/>
              <a:t>Y </a:t>
            </a:r>
            <a:r>
              <a:rPr lang="cs-CZ" altLang="cs-CZ" smtClean="0"/>
              <a:t>nos </a:t>
            </a:r>
            <a:r>
              <a:rPr lang="cs-CZ" altLang="cs-CZ" b="1"/>
              <a:t>hiatos</a:t>
            </a:r>
          </a:p>
          <a:p>
            <a:pPr marL="0" indent="0" algn="ctr">
              <a:buNone/>
            </a:pPr>
            <a:r>
              <a:rPr lang="cs-CZ" altLang="cs-CZ" smtClean="0"/>
              <a:t> </a:t>
            </a:r>
            <a:endParaRPr lang="cs-CZ" altLang="cs-CZ"/>
          </a:p>
          <a:p>
            <a:pPr marL="0" indent="0" algn="ctr">
              <a:buNone/>
            </a:pPr>
            <a:r>
              <a:rPr lang="cs-CZ" altLang="cs-CZ" b="1" i="1" smtClean="0"/>
              <a:t>exemplifica</a:t>
            </a:r>
            <a:r>
              <a:rPr lang="pt-PT" altLang="cs-CZ" b="1" i="1" smtClean="0"/>
              <a:t>ção:</a:t>
            </a:r>
          </a:p>
          <a:p>
            <a:pPr marL="0" indent="0" algn="ctr">
              <a:buNone/>
            </a:pPr>
            <a:r>
              <a:rPr lang="pt-PT" b="1" smtClean="0"/>
              <a:t>senu </a:t>
            </a:r>
            <a:r>
              <a:rPr lang="pt-PT" b="1" smtClean="0">
                <a:latin typeface="Times New Roman"/>
                <a:cs typeface="Times New Roman"/>
              </a:rPr>
              <a:t>&gt;</a:t>
            </a:r>
            <a:r>
              <a:rPr lang="pt-PT" b="1" smtClean="0"/>
              <a:t> s</a:t>
            </a:r>
            <a:r>
              <a:rPr lang="pt-PT" b="1">
                <a:latin typeface="Times New Roman"/>
                <a:cs typeface="Times New Roman"/>
              </a:rPr>
              <a:t>ẽ-o &gt; </a:t>
            </a:r>
            <a:r>
              <a:rPr lang="pt-PT" b="1">
                <a:latin typeface="Times New Roman"/>
                <a:cs typeface="Times New Roman"/>
              </a:rPr>
              <a:t>seio </a:t>
            </a:r>
            <a:r>
              <a:rPr lang="pt-PT" b="1" smtClean="0">
                <a:latin typeface="Times New Roman"/>
                <a:cs typeface="Times New Roman"/>
              </a:rPr>
              <a:t>&gt; seyo</a:t>
            </a:r>
          </a:p>
          <a:p>
            <a:pPr marL="0" indent="0" algn="ctr">
              <a:buNone/>
            </a:pPr>
            <a:r>
              <a:rPr lang="pt-PT" smtClean="0">
                <a:latin typeface="Times New Roman"/>
                <a:cs typeface="Times New Roman"/>
              </a:rPr>
              <a:t>,ou seja,</a:t>
            </a:r>
          </a:p>
          <a:p>
            <a:pPr marL="0" indent="0" algn="ctr">
              <a:buNone/>
            </a:pPr>
            <a:r>
              <a:rPr lang="pt-PT" smtClean="0">
                <a:latin typeface="Times New Roman"/>
                <a:cs typeface="Times New Roman"/>
              </a:rPr>
              <a:t>a semivogal já estava presente, embora a grafia antiga fosse creo, seo, feo, na sequência –eo já se tinha desenfolvido uma semivogal </a:t>
            </a:r>
          </a:p>
          <a:p>
            <a:pPr marL="0" indent="0" algn="ctr">
              <a:buNone/>
            </a:pPr>
            <a:r>
              <a:rPr lang="pt-PT" smtClean="0">
                <a:latin typeface="Times New Roman"/>
                <a:cs typeface="Times New Roman"/>
              </a:rPr>
              <a:t>(</a:t>
            </a:r>
            <a:r>
              <a:rPr lang="pt-PT" b="1" smtClean="0">
                <a:latin typeface="Times New Roman"/>
                <a:cs typeface="Times New Roman"/>
              </a:rPr>
              <a:t>CREDO &gt; CREO</a:t>
            </a:r>
            <a:r>
              <a:rPr lang="pt-PT" b="1">
                <a:latin typeface="Times New Roman"/>
                <a:cs typeface="Times New Roman"/>
              </a:rPr>
              <a:t> </a:t>
            </a:r>
            <a:r>
              <a:rPr lang="pt-PT" b="1" smtClean="0">
                <a:latin typeface="Times New Roman"/>
                <a:cs typeface="Times New Roman"/>
              </a:rPr>
              <a:t>&gt;CREIO</a:t>
            </a:r>
            <a:r>
              <a:rPr lang="pt-PT" smtClean="0">
                <a:latin typeface="Times New Roman"/>
                <a:cs typeface="Times New Roman"/>
              </a:rPr>
              <a:t>)</a:t>
            </a:r>
            <a:endParaRPr lang="cs-CZ"/>
          </a:p>
        </p:txBody>
      </p:sp>
    </p:spTree>
    <p:extLst>
      <p:ext uri="{BB962C8B-B14F-4D97-AF65-F5344CB8AC3E}">
        <p14:creationId xmlns:p14="http://schemas.microsoft.com/office/powerpoint/2010/main" val="384805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smtClean="0"/>
              <a:t>   </a:t>
            </a:r>
            <a:r>
              <a:rPr lang="pt-PT" smtClean="0">
                <a:solidFill>
                  <a:srgbClr val="C00000"/>
                </a:solidFill>
              </a:rPr>
              <a:t>Outros Hiatos </a:t>
            </a:r>
            <a:r>
              <a:rPr lang="pt-PT" b="1" smtClean="0">
                <a:solidFill>
                  <a:srgbClr val="C00000"/>
                </a:solidFill>
              </a:rPr>
              <a:t>no Português Antigo</a:t>
            </a:r>
            <a:endParaRPr lang="cs-CZ" b="1">
              <a:solidFill>
                <a:srgbClr val="C00000"/>
              </a:solidFill>
            </a:endParaRPr>
          </a:p>
        </p:txBody>
      </p:sp>
      <p:sp>
        <p:nvSpPr>
          <p:cNvPr id="3" name="Zástupný symbol pro obsah 2"/>
          <p:cNvSpPr>
            <a:spLocks noGrp="1"/>
          </p:cNvSpPr>
          <p:nvPr>
            <p:ph idx="1"/>
          </p:nvPr>
        </p:nvSpPr>
        <p:spPr/>
        <p:txBody>
          <a:bodyPr>
            <a:normAutofit fontScale="85000" lnSpcReduction="20000"/>
          </a:bodyPr>
          <a:lstStyle/>
          <a:p>
            <a:pPr marL="0" indent="0" algn="ctr">
              <a:buNone/>
            </a:pPr>
            <a:r>
              <a:rPr lang="pt-PT" smtClean="0"/>
              <a:t>No Português antigo, outros hiatos tinham-se resolvido: </a:t>
            </a:r>
          </a:p>
          <a:p>
            <a:pPr marL="0" indent="0" algn="ctr">
              <a:buNone/>
            </a:pPr>
            <a:endParaRPr lang="pt-PT" smtClean="0"/>
          </a:p>
          <a:p>
            <a:pPr marL="0" indent="0" algn="ctr">
              <a:buNone/>
            </a:pPr>
            <a:r>
              <a:rPr lang="pt-PT" smtClean="0"/>
              <a:t>através da </a:t>
            </a:r>
            <a:r>
              <a:rPr lang="pt-PT" b="1" smtClean="0">
                <a:solidFill>
                  <a:srgbClr val="92D050"/>
                </a:solidFill>
              </a:rPr>
              <a:t>contracção das duas vogais</a:t>
            </a:r>
            <a:r>
              <a:rPr lang="pt-PT" smtClean="0"/>
              <a:t>: </a:t>
            </a:r>
          </a:p>
          <a:p>
            <a:pPr marL="0" indent="0" algn="ctr">
              <a:buNone/>
            </a:pPr>
            <a:r>
              <a:rPr lang="pt-PT" b="1" smtClean="0"/>
              <a:t>LANA </a:t>
            </a:r>
            <a:r>
              <a:rPr lang="pt-PT" b="1" smtClean="0">
                <a:latin typeface="Times New Roman"/>
                <a:cs typeface="Times New Roman"/>
              </a:rPr>
              <a:t>&gt;L</a:t>
            </a:r>
            <a:r>
              <a:rPr lang="pt-PT" b="1" smtClean="0">
                <a:solidFill>
                  <a:srgbClr val="92D050"/>
                </a:solidFill>
                <a:latin typeface="Times New Roman"/>
                <a:cs typeface="Times New Roman"/>
              </a:rPr>
              <a:t>Ã-A</a:t>
            </a:r>
            <a:r>
              <a:rPr lang="pt-PT" b="1" smtClean="0">
                <a:latin typeface="Times New Roman"/>
                <a:cs typeface="Times New Roman"/>
              </a:rPr>
              <a:t>&gt; L</a:t>
            </a:r>
            <a:r>
              <a:rPr lang="pt-PT" b="1" smtClean="0">
                <a:solidFill>
                  <a:srgbClr val="92D050"/>
                </a:solidFill>
                <a:latin typeface="Times New Roman"/>
                <a:cs typeface="Times New Roman"/>
              </a:rPr>
              <a:t>Ã</a:t>
            </a:r>
          </a:p>
          <a:p>
            <a:pPr marL="0" indent="0" algn="ctr">
              <a:buNone/>
            </a:pPr>
            <a:endParaRPr lang="pt-PT" b="1" smtClean="0">
              <a:solidFill>
                <a:srgbClr val="92D050"/>
              </a:solidFill>
              <a:latin typeface="Times New Roman"/>
              <a:cs typeface="Times New Roman"/>
            </a:endParaRPr>
          </a:p>
          <a:p>
            <a:pPr marL="0" indent="0" algn="ctr">
              <a:buNone/>
            </a:pPr>
            <a:r>
              <a:rPr lang="pt-PT" smtClean="0">
                <a:latin typeface="Times New Roman"/>
                <a:cs typeface="Times New Roman"/>
              </a:rPr>
              <a:t>ou através da </a:t>
            </a:r>
            <a:r>
              <a:rPr lang="pt-PT" b="1" smtClean="0">
                <a:solidFill>
                  <a:srgbClr val="00B0F0"/>
                </a:solidFill>
                <a:latin typeface="Times New Roman"/>
                <a:cs typeface="Times New Roman"/>
              </a:rPr>
              <a:t>semivocalização</a:t>
            </a:r>
          </a:p>
          <a:p>
            <a:pPr marL="0" indent="0" algn="ctr">
              <a:buNone/>
            </a:pPr>
            <a:r>
              <a:rPr lang="pt-PT" b="1" smtClean="0">
                <a:latin typeface="Times New Roman"/>
                <a:cs typeface="Times New Roman"/>
              </a:rPr>
              <a:t>MALU &gt;M</a:t>
            </a:r>
            <a:r>
              <a:rPr lang="pt-PT" b="1" smtClean="0">
                <a:solidFill>
                  <a:srgbClr val="00B0F0"/>
                </a:solidFill>
                <a:latin typeface="Times New Roman"/>
                <a:cs typeface="Times New Roman"/>
              </a:rPr>
              <a:t>A-U</a:t>
            </a:r>
            <a:r>
              <a:rPr lang="pt-PT" b="1" smtClean="0">
                <a:latin typeface="Times New Roman"/>
                <a:cs typeface="Times New Roman"/>
              </a:rPr>
              <a:t>&gt;M</a:t>
            </a:r>
            <a:r>
              <a:rPr lang="pt-PT" b="1" smtClean="0">
                <a:solidFill>
                  <a:srgbClr val="00B0F0"/>
                </a:solidFill>
                <a:latin typeface="Times New Roman"/>
                <a:cs typeface="Times New Roman"/>
              </a:rPr>
              <a:t>AU</a:t>
            </a:r>
          </a:p>
          <a:p>
            <a:pPr marL="0" indent="0" algn="ctr">
              <a:buNone/>
            </a:pPr>
            <a:endParaRPr lang="pt-PT" b="1" smtClean="0">
              <a:solidFill>
                <a:srgbClr val="00B0F0"/>
              </a:solidFill>
              <a:latin typeface="Times New Roman"/>
              <a:cs typeface="Times New Roman"/>
            </a:endParaRPr>
          </a:p>
          <a:p>
            <a:pPr marL="0" indent="0" algn="ctr">
              <a:buNone/>
            </a:pPr>
            <a:r>
              <a:rPr lang="pt-PT" smtClean="0">
                <a:latin typeface="Times New Roman"/>
                <a:cs typeface="Times New Roman"/>
              </a:rPr>
              <a:t>ou através de uma </a:t>
            </a:r>
            <a:r>
              <a:rPr lang="pt-PT" b="1" smtClean="0">
                <a:solidFill>
                  <a:schemeClr val="accent2">
                    <a:lumMod val="75000"/>
                  </a:schemeClr>
                </a:solidFill>
                <a:latin typeface="Times New Roman"/>
                <a:cs typeface="Times New Roman"/>
              </a:rPr>
              <a:t>consoante palatal</a:t>
            </a:r>
          </a:p>
          <a:p>
            <a:pPr marL="0" indent="0" algn="ctr">
              <a:buNone/>
            </a:pPr>
            <a:r>
              <a:rPr lang="pt-PT" b="1" smtClean="0">
                <a:latin typeface="Times New Roman"/>
                <a:cs typeface="Times New Roman"/>
              </a:rPr>
              <a:t>SARDINA</a:t>
            </a:r>
            <a:r>
              <a:rPr lang="pt-PT" b="1">
                <a:latin typeface="Times New Roman"/>
                <a:cs typeface="Times New Roman"/>
              </a:rPr>
              <a:t> </a:t>
            </a:r>
            <a:r>
              <a:rPr lang="pt-PT" b="1" smtClean="0">
                <a:latin typeface="Times New Roman"/>
                <a:cs typeface="Times New Roman"/>
              </a:rPr>
              <a:t>&gt;SARD</a:t>
            </a:r>
            <a:r>
              <a:rPr lang="pt-PT" b="1" smtClean="0">
                <a:solidFill>
                  <a:schemeClr val="accent2">
                    <a:lumMod val="75000"/>
                  </a:schemeClr>
                </a:solidFill>
                <a:latin typeface="Times New Roman"/>
                <a:cs typeface="Times New Roman"/>
              </a:rPr>
              <a:t>Ĩ-A</a:t>
            </a:r>
            <a:r>
              <a:rPr lang="pt-PT" b="1" smtClean="0">
                <a:latin typeface="Times New Roman"/>
                <a:cs typeface="Times New Roman"/>
              </a:rPr>
              <a:t> &gt;SARDI</a:t>
            </a:r>
            <a:r>
              <a:rPr lang="pt-PT" b="1" smtClean="0">
                <a:solidFill>
                  <a:schemeClr val="accent2">
                    <a:lumMod val="75000"/>
                  </a:schemeClr>
                </a:solidFill>
                <a:latin typeface="Times New Roman"/>
                <a:cs typeface="Times New Roman"/>
              </a:rPr>
              <a:t>NH</a:t>
            </a:r>
            <a:r>
              <a:rPr lang="pt-PT" b="1" smtClean="0">
                <a:latin typeface="Times New Roman"/>
                <a:cs typeface="Times New Roman"/>
              </a:rPr>
              <a:t>A</a:t>
            </a:r>
            <a:endParaRPr lang="cs-CZ" b="1"/>
          </a:p>
        </p:txBody>
      </p:sp>
    </p:spTree>
    <p:extLst>
      <p:ext uri="{BB962C8B-B14F-4D97-AF65-F5344CB8AC3E}">
        <p14:creationId xmlns:p14="http://schemas.microsoft.com/office/powerpoint/2010/main" val="2121103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smtClean="0">
                <a:solidFill>
                  <a:srgbClr val="C00000"/>
                </a:solidFill>
              </a:rPr>
              <a:t>Terminações Nasais no Português Antigo</a:t>
            </a:r>
            <a:endParaRPr lang="cs-CZ">
              <a:solidFill>
                <a:srgbClr val="C00000"/>
              </a:solidFill>
            </a:endParaRPr>
          </a:p>
        </p:txBody>
      </p:sp>
      <p:sp>
        <p:nvSpPr>
          <p:cNvPr id="3" name="Zástupný symbol pro obsah 2"/>
          <p:cNvSpPr>
            <a:spLocks noGrp="1"/>
          </p:cNvSpPr>
          <p:nvPr>
            <p:ph idx="1"/>
          </p:nvPr>
        </p:nvSpPr>
        <p:spPr/>
        <p:txBody>
          <a:bodyPr>
            <a:normAutofit fontScale="77500" lnSpcReduction="20000"/>
          </a:bodyPr>
          <a:lstStyle/>
          <a:p>
            <a:r>
              <a:rPr lang="pt-PT" smtClean="0"/>
              <a:t>As antigas terminações nasais tinham já convergido numa só: o ditongo  </a:t>
            </a:r>
            <a:r>
              <a:rPr lang="pt-PT" b="1" smtClean="0"/>
              <a:t>[</a:t>
            </a:r>
            <a:r>
              <a:rPr lang="el-GR" b="1"/>
              <a:t>ᾶ</a:t>
            </a:r>
            <a:r>
              <a:rPr lang="cs-CZ" b="1" smtClean="0"/>
              <a:t>ṷ</a:t>
            </a:r>
            <a:r>
              <a:rPr lang="pt-PT" b="1" smtClean="0"/>
              <a:t>]. </a:t>
            </a:r>
          </a:p>
          <a:p>
            <a:pPr marL="0" indent="0" algn="ctr">
              <a:buNone/>
            </a:pPr>
            <a:r>
              <a:rPr lang="pt-PT" smtClean="0"/>
              <a:t>p</a:t>
            </a:r>
            <a:r>
              <a:rPr lang="pt-PT" b="1" smtClean="0"/>
              <a:t>ane</a:t>
            </a:r>
            <a:r>
              <a:rPr lang="pt-PT" smtClean="0"/>
              <a:t> </a:t>
            </a:r>
            <a:r>
              <a:rPr lang="pt-PT" smtClean="0">
                <a:latin typeface="Times New Roman"/>
                <a:cs typeface="Times New Roman"/>
              </a:rPr>
              <a:t>&gt;</a:t>
            </a:r>
            <a:r>
              <a:rPr lang="pt-PT">
                <a:latin typeface="Times New Roman"/>
                <a:cs typeface="Times New Roman"/>
              </a:rPr>
              <a:t> </a:t>
            </a:r>
            <a:r>
              <a:rPr lang="pt-PT" smtClean="0">
                <a:latin typeface="Times New Roman"/>
                <a:cs typeface="Times New Roman"/>
              </a:rPr>
              <a:t>pã&gt; p</a:t>
            </a:r>
            <a:r>
              <a:rPr lang="pt-PT" b="1" smtClean="0">
                <a:latin typeface="Times New Roman"/>
                <a:cs typeface="Times New Roman"/>
              </a:rPr>
              <a:t>ão</a:t>
            </a:r>
            <a:endParaRPr lang="pt-PT" b="1" smtClean="0"/>
          </a:p>
          <a:p>
            <a:pPr marL="0" indent="0" algn="ctr">
              <a:buNone/>
            </a:pPr>
            <a:r>
              <a:rPr lang="pt-PT" smtClean="0"/>
              <a:t>m</a:t>
            </a:r>
            <a:r>
              <a:rPr lang="pt-PT" b="1" smtClean="0"/>
              <a:t>anu</a:t>
            </a:r>
            <a:r>
              <a:rPr lang="pt-PT">
                <a:latin typeface="Times New Roman"/>
                <a:cs typeface="Times New Roman"/>
              </a:rPr>
              <a:t> </a:t>
            </a:r>
            <a:r>
              <a:rPr lang="pt-PT" smtClean="0">
                <a:latin typeface="Times New Roman"/>
                <a:cs typeface="Times New Roman"/>
              </a:rPr>
              <a:t>&gt;mã-o</a:t>
            </a:r>
            <a:r>
              <a:rPr lang="pt-PT">
                <a:latin typeface="Times New Roman"/>
                <a:cs typeface="Times New Roman"/>
              </a:rPr>
              <a:t>&gt; </a:t>
            </a:r>
            <a:r>
              <a:rPr lang="pt-PT" smtClean="0">
                <a:latin typeface="Times New Roman"/>
                <a:cs typeface="Times New Roman"/>
              </a:rPr>
              <a:t>m</a:t>
            </a:r>
            <a:r>
              <a:rPr lang="pt-PT" b="1" smtClean="0">
                <a:latin typeface="Times New Roman"/>
                <a:cs typeface="Times New Roman"/>
              </a:rPr>
              <a:t>ão</a:t>
            </a:r>
            <a:endParaRPr lang="pt-PT" b="1" smtClean="0"/>
          </a:p>
          <a:p>
            <a:pPr marL="0" indent="0" algn="ctr">
              <a:buNone/>
            </a:pPr>
            <a:r>
              <a:rPr lang="pt-PT" smtClean="0"/>
              <a:t>orati</a:t>
            </a:r>
            <a:r>
              <a:rPr lang="pt-PT" b="1" smtClean="0"/>
              <a:t>one</a:t>
            </a:r>
            <a:r>
              <a:rPr lang="pt-PT">
                <a:latin typeface="Times New Roman"/>
                <a:cs typeface="Times New Roman"/>
              </a:rPr>
              <a:t> </a:t>
            </a:r>
            <a:r>
              <a:rPr lang="pt-PT" smtClean="0">
                <a:latin typeface="Times New Roman"/>
                <a:cs typeface="Times New Roman"/>
              </a:rPr>
              <a:t>&gt;</a:t>
            </a:r>
            <a:r>
              <a:rPr lang="pt-PT">
                <a:latin typeface="Times New Roman"/>
                <a:cs typeface="Times New Roman"/>
              </a:rPr>
              <a:t> </a:t>
            </a:r>
            <a:r>
              <a:rPr lang="pt-PT" smtClean="0">
                <a:latin typeface="Times New Roman"/>
                <a:cs typeface="Times New Roman"/>
              </a:rPr>
              <a:t>oraçõ&gt;oraç</a:t>
            </a:r>
            <a:r>
              <a:rPr lang="pt-PT" b="1" smtClean="0">
                <a:latin typeface="Times New Roman"/>
                <a:cs typeface="Times New Roman"/>
              </a:rPr>
              <a:t>ão</a:t>
            </a:r>
            <a:endParaRPr lang="pt-PT" b="1" smtClean="0"/>
          </a:p>
          <a:p>
            <a:endParaRPr lang="pt-PT" b="1"/>
          </a:p>
          <a:p>
            <a:r>
              <a:rPr lang="pt-PT" b="1" smtClean="0"/>
              <a:t>este facto causou, por outro lado, assimetria na formação do plural: </a:t>
            </a:r>
          </a:p>
          <a:p>
            <a:endParaRPr lang="pt-PT" b="1" smtClean="0"/>
          </a:p>
          <a:p>
            <a:pPr marL="0" indent="0" algn="ctr">
              <a:buNone/>
            </a:pPr>
            <a:r>
              <a:rPr lang="pt-PT" smtClean="0"/>
              <a:t>p</a:t>
            </a:r>
            <a:r>
              <a:rPr lang="pt-PT" b="1" smtClean="0"/>
              <a:t>anes</a:t>
            </a:r>
            <a:r>
              <a:rPr lang="pt-PT">
                <a:latin typeface="Times New Roman"/>
                <a:cs typeface="Times New Roman"/>
              </a:rPr>
              <a:t> </a:t>
            </a:r>
            <a:r>
              <a:rPr lang="pt-PT" smtClean="0">
                <a:latin typeface="Times New Roman"/>
                <a:cs typeface="Times New Roman"/>
              </a:rPr>
              <a:t>&gt;</a:t>
            </a:r>
            <a:r>
              <a:rPr lang="pt-PT">
                <a:latin typeface="Times New Roman"/>
                <a:cs typeface="Times New Roman"/>
              </a:rPr>
              <a:t> </a:t>
            </a:r>
            <a:r>
              <a:rPr lang="pt-PT" smtClean="0">
                <a:latin typeface="Times New Roman"/>
                <a:cs typeface="Times New Roman"/>
              </a:rPr>
              <a:t>pã-es&gt;p</a:t>
            </a:r>
            <a:r>
              <a:rPr lang="pt-PT" b="1" smtClean="0">
                <a:latin typeface="Times New Roman"/>
                <a:cs typeface="Times New Roman"/>
              </a:rPr>
              <a:t>ães</a:t>
            </a:r>
            <a:endParaRPr lang="pt-PT" b="1" smtClean="0"/>
          </a:p>
          <a:p>
            <a:pPr marL="0" indent="0" algn="ctr">
              <a:buNone/>
            </a:pPr>
            <a:r>
              <a:rPr lang="pt-PT" smtClean="0"/>
              <a:t>m</a:t>
            </a:r>
            <a:r>
              <a:rPr lang="pt-PT" b="1" smtClean="0"/>
              <a:t>anos</a:t>
            </a:r>
            <a:r>
              <a:rPr lang="pt-PT">
                <a:latin typeface="Times New Roman"/>
                <a:cs typeface="Times New Roman"/>
              </a:rPr>
              <a:t> </a:t>
            </a:r>
            <a:r>
              <a:rPr lang="pt-PT" smtClean="0">
                <a:latin typeface="Times New Roman"/>
                <a:cs typeface="Times New Roman"/>
              </a:rPr>
              <a:t>&gt;</a:t>
            </a:r>
            <a:r>
              <a:rPr lang="pt-PT">
                <a:latin typeface="Times New Roman"/>
                <a:cs typeface="Times New Roman"/>
              </a:rPr>
              <a:t> </a:t>
            </a:r>
            <a:r>
              <a:rPr lang="pt-PT" smtClean="0">
                <a:latin typeface="Times New Roman"/>
                <a:cs typeface="Times New Roman"/>
              </a:rPr>
              <a:t>mã-os&gt;m</a:t>
            </a:r>
            <a:r>
              <a:rPr lang="pt-PT" b="1" smtClean="0">
                <a:latin typeface="Times New Roman"/>
                <a:cs typeface="Times New Roman"/>
              </a:rPr>
              <a:t>ãos</a:t>
            </a:r>
            <a:endParaRPr lang="pt-PT" b="1" smtClean="0"/>
          </a:p>
          <a:p>
            <a:pPr marL="0" indent="0" algn="ctr">
              <a:buNone/>
            </a:pPr>
            <a:r>
              <a:rPr lang="pt-PT" smtClean="0"/>
              <a:t>orati</a:t>
            </a:r>
            <a:r>
              <a:rPr lang="pt-PT" b="1" smtClean="0"/>
              <a:t>ones</a:t>
            </a:r>
            <a:r>
              <a:rPr lang="pt-PT" smtClean="0"/>
              <a:t> </a:t>
            </a:r>
            <a:r>
              <a:rPr lang="pt-PT" smtClean="0">
                <a:latin typeface="Times New Roman"/>
                <a:cs typeface="Times New Roman"/>
              </a:rPr>
              <a:t>&gt; oraçõ-es &gt;oraç</a:t>
            </a:r>
            <a:r>
              <a:rPr lang="pt-PT" b="1" smtClean="0">
                <a:latin typeface="Times New Roman"/>
                <a:cs typeface="Times New Roman"/>
              </a:rPr>
              <a:t>ões</a:t>
            </a:r>
            <a:endParaRPr lang="pt-PT" b="1" smtClean="0"/>
          </a:p>
        </p:txBody>
      </p:sp>
    </p:spTree>
    <p:extLst>
      <p:ext uri="{BB962C8B-B14F-4D97-AF65-F5344CB8AC3E}">
        <p14:creationId xmlns:p14="http://schemas.microsoft.com/office/powerpoint/2010/main" val="338036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smtClean="0">
                <a:solidFill>
                  <a:srgbClr val="C00000"/>
                </a:solidFill>
              </a:rPr>
              <a:t>Grafias Antigas e Médias das Terminações</a:t>
            </a:r>
            <a:endParaRPr lang="cs-CZ">
              <a:solidFill>
                <a:srgbClr val="C00000"/>
              </a:solidFill>
            </a:endParaRPr>
          </a:p>
        </p:txBody>
      </p:sp>
      <p:sp>
        <p:nvSpPr>
          <p:cNvPr id="3" name="Zástupný symbol pro obsah 2"/>
          <p:cNvSpPr>
            <a:spLocks noGrp="1"/>
          </p:cNvSpPr>
          <p:nvPr>
            <p:ph idx="1"/>
          </p:nvPr>
        </p:nvSpPr>
        <p:spPr/>
        <p:txBody>
          <a:bodyPr>
            <a:normAutofit fontScale="92500" lnSpcReduction="10000"/>
          </a:bodyPr>
          <a:lstStyle/>
          <a:p>
            <a:pPr algn="ctr"/>
            <a:r>
              <a:rPr lang="pt-PT" b="1" smtClean="0"/>
              <a:t>finais do século XIII</a:t>
            </a:r>
            <a:r>
              <a:rPr lang="pt-PT" smtClean="0"/>
              <a:t> (Português Antigo) </a:t>
            </a:r>
          </a:p>
          <a:p>
            <a:pPr marL="0" indent="0" algn="ctr">
              <a:buNone/>
            </a:pPr>
            <a:r>
              <a:rPr lang="pt-PT" i="1" smtClean="0"/>
              <a:t>terminações nominais</a:t>
            </a:r>
            <a:r>
              <a:rPr lang="pt-PT" smtClean="0"/>
              <a:t>: yrm</a:t>
            </a:r>
            <a:r>
              <a:rPr lang="pt-PT" b="1" smtClean="0"/>
              <a:t>aos</a:t>
            </a:r>
            <a:r>
              <a:rPr lang="pt-PT" smtClean="0"/>
              <a:t>, </a:t>
            </a:r>
            <a:r>
              <a:rPr lang="pt-PT"/>
              <a:t>ladr</a:t>
            </a:r>
            <a:r>
              <a:rPr lang="pt-PT" b="1"/>
              <a:t>õ</a:t>
            </a:r>
          </a:p>
          <a:p>
            <a:pPr marL="0" indent="0" algn="ctr">
              <a:buNone/>
            </a:pPr>
            <a:r>
              <a:rPr lang="pt-PT" i="1" smtClean="0"/>
              <a:t>terminações verbais</a:t>
            </a:r>
            <a:r>
              <a:rPr lang="pt-PT" smtClean="0"/>
              <a:t>: se</a:t>
            </a:r>
            <a:r>
              <a:rPr lang="pt-PT" b="1" smtClean="0"/>
              <a:t>am</a:t>
            </a:r>
            <a:r>
              <a:rPr lang="pt-PT" smtClean="0"/>
              <a:t>, poss</a:t>
            </a:r>
            <a:r>
              <a:rPr lang="pt-PT" b="1" smtClean="0"/>
              <a:t>ã</a:t>
            </a:r>
          </a:p>
          <a:p>
            <a:pPr marL="0" indent="0" algn="ctr">
              <a:buNone/>
            </a:pPr>
            <a:r>
              <a:rPr lang="pt-PT" i="1" smtClean="0"/>
              <a:t>terminações adverbiais</a:t>
            </a:r>
            <a:r>
              <a:rPr lang="pt-PT" smtClean="0"/>
              <a:t>: n</a:t>
            </a:r>
            <a:r>
              <a:rPr lang="pt-PT" b="1" smtClean="0"/>
              <a:t>õ</a:t>
            </a:r>
          </a:p>
          <a:p>
            <a:pPr marL="0" indent="0" algn="ctr">
              <a:buNone/>
            </a:pPr>
            <a:endParaRPr lang="pt-PT"/>
          </a:p>
          <a:p>
            <a:pPr algn="ctr"/>
            <a:r>
              <a:rPr lang="pt-PT" b="1" smtClean="0"/>
              <a:t>no século XV </a:t>
            </a:r>
            <a:r>
              <a:rPr lang="pt-PT" smtClean="0"/>
              <a:t>(Português Médio)</a:t>
            </a:r>
          </a:p>
          <a:p>
            <a:pPr marL="0" indent="0" algn="ctr">
              <a:buNone/>
            </a:pPr>
            <a:r>
              <a:rPr lang="pt-PT" i="1"/>
              <a:t>terminações nominais</a:t>
            </a:r>
            <a:r>
              <a:rPr lang="pt-PT"/>
              <a:t>: </a:t>
            </a:r>
            <a:r>
              <a:rPr lang="pt-PT" smtClean="0"/>
              <a:t>faç</a:t>
            </a:r>
            <a:r>
              <a:rPr lang="pt-PT" b="1" smtClean="0"/>
              <a:t>ão</a:t>
            </a:r>
            <a:r>
              <a:rPr lang="pt-PT" smtClean="0"/>
              <a:t>  </a:t>
            </a:r>
            <a:endParaRPr lang="pt-PT"/>
          </a:p>
          <a:p>
            <a:pPr marL="0" indent="0" algn="ctr">
              <a:buNone/>
            </a:pPr>
            <a:r>
              <a:rPr lang="pt-PT" i="1"/>
              <a:t>terminações verbais</a:t>
            </a:r>
            <a:r>
              <a:rPr lang="pt-PT"/>
              <a:t>: </a:t>
            </a:r>
            <a:r>
              <a:rPr lang="pt-PT" smtClean="0"/>
              <a:t> ponh</a:t>
            </a:r>
            <a:r>
              <a:rPr lang="pt-PT" b="1" smtClean="0"/>
              <a:t>am</a:t>
            </a:r>
            <a:r>
              <a:rPr lang="pt-PT" smtClean="0"/>
              <a:t>, frij</a:t>
            </a:r>
            <a:r>
              <a:rPr lang="pt-PT" b="1" smtClean="0"/>
              <a:t>am</a:t>
            </a:r>
            <a:r>
              <a:rPr lang="pt-PT" smtClean="0"/>
              <a:t>, hav</a:t>
            </a:r>
            <a:r>
              <a:rPr lang="pt-PT" b="1" smtClean="0"/>
              <a:t>ido</a:t>
            </a:r>
            <a:r>
              <a:rPr lang="pt-PT" smtClean="0"/>
              <a:t>, perd</a:t>
            </a:r>
            <a:r>
              <a:rPr lang="pt-PT" b="1" smtClean="0"/>
              <a:t>udo</a:t>
            </a:r>
            <a:r>
              <a:rPr lang="pt-PT" smtClean="0"/>
              <a:t>, tenh</a:t>
            </a:r>
            <a:r>
              <a:rPr lang="pt-PT" b="1" smtClean="0"/>
              <a:t>aaes</a:t>
            </a:r>
            <a:r>
              <a:rPr lang="pt-PT" smtClean="0"/>
              <a:t>  </a:t>
            </a:r>
            <a:endParaRPr lang="pt-PT"/>
          </a:p>
        </p:txBody>
      </p:sp>
    </p:spTree>
    <p:extLst>
      <p:ext uri="{BB962C8B-B14F-4D97-AF65-F5344CB8AC3E}">
        <p14:creationId xmlns:p14="http://schemas.microsoft.com/office/powerpoint/2010/main" val="375708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pt-PT" smtClean="0">
                <a:solidFill>
                  <a:srgbClr val="C00000"/>
                </a:solidFill>
              </a:rPr>
              <a:t>Grafia do Português Médio</a:t>
            </a:r>
            <a:endParaRPr lang="cs-CZ">
              <a:solidFill>
                <a:srgbClr val="C00000"/>
              </a:solidFill>
            </a:endParaRPr>
          </a:p>
        </p:txBody>
      </p:sp>
      <p:sp>
        <p:nvSpPr>
          <p:cNvPr id="3" name="Zástupný symbol pro obsah 2"/>
          <p:cNvSpPr>
            <a:spLocks noGrp="1"/>
          </p:cNvSpPr>
          <p:nvPr>
            <p:ph idx="1"/>
          </p:nvPr>
        </p:nvSpPr>
        <p:spPr/>
        <p:txBody>
          <a:bodyPr/>
          <a:lstStyle/>
          <a:p>
            <a:r>
              <a:rPr lang="pt-PT" smtClean="0"/>
              <a:t>Na grafia do Português Médio, como vemos, alternam  </a:t>
            </a:r>
            <a:r>
              <a:rPr lang="pt-PT" b="1" smtClean="0"/>
              <a:t>formas arcaicas </a:t>
            </a:r>
            <a:r>
              <a:rPr lang="pt-PT" smtClean="0"/>
              <a:t>com as </a:t>
            </a:r>
            <a:r>
              <a:rPr lang="pt-PT" b="1" smtClean="0"/>
              <a:t>formas modernas</a:t>
            </a:r>
            <a:r>
              <a:rPr lang="pt-PT" smtClean="0"/>
              <a:t>: </a:t>
            </a:r>
          </a:p>
          <a:p>
            <a:pPr marL="0" indent="0" algn="ctr">
              <a:buNone/>
            </a:pPr>
            <a:r>
              <a:rPr lang="pt-PT" b="1" i="1" smtClean="0"/>
              <a:t>Exemplificação: </a:t>
            </a:r>
          </a:p>
          <a:p>
            <a:pPr marL="0" indent="0" algn="ctr">
              <a:buNone/>
            </a:pPr>
            <a:r>
              <a:rPr lang="pt-PT" i="1" smtClean="0"/>
              <a:t>tenhades – tenh</a:t>
            </a:r>
            <a:r>
              <a:rPr lang="pt-PT" b="1" i="1" smtClean="0"/>
              <a:t>ae</a:t>
            </a:r>
            <a:r>
              <a:rPr lang="pt-PT" i="1" smtClean="0"/>
              <a:t>s – tenh</a:t>
            </a:r>
            <a:r>
              <a:rPr lang="pt-PT" b="1" i="1" smtClean="0"/>
              <a:t>aa</a:t>
            </a:r>
            <a:r>
              <a:rPr lang="pt-PT" i="1" smtClean="0"/>
              <a:t>es</a:t>
            </a:r>
          </a:p>
          <a:p>
            <a:pPr marL="0" indent="0" algn="ctr">
              <a:buNone/>
            </a:pPr>
            <a:r>
              <a:rPr lang="pt-PT" i="1" smtClean="0"/>
              <a:t>perd</a:t>
            </a:r>
            <a:r>
              <a:rPr lang="pt-PT" b="1" i="1" smtClean="0"/>
              <a:t>udo</a:t>
            </a:r>
            <a:r>
              <a:rPr lang="pt-PT" i="1" smtClean="0"/>
              <a:t> - av</a:t>
            </a:r>
            <a:r>
              <a:rPr lang="pt-PT" b="1" i="1" smtClean="0"/>
              <a:t>ido</a:t>
            </a:r>
            <a:endParaRPr lang="cs-CZ" b="1" i="1"/>
          </a:p>
        </p:txBody>
      </p:sp>
    </p:spTree>
    <p:extLst>
      <p:ext uri="{BB962C8B-B14F-4D97-AF65-F5344CB8AC3E}">
        <p14:creationId xmlns:p14="http://schemas.microsoft.com/office/powerpoint/2010/main" val="397227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0000"/>
          </a:solidFill>
        </p:spPr>
        <p:txBody>
          <a:bodyPr>
            <a:normAutofit fontScale="90000"/>
          </a:bodyPr>
          <a:lstStyle/>
          <a:p>
            <a:r>
              <a:rPr lang="pt-PT" b="1" smtClean="0">
                <a:solidFill>
                  <a:srgbClr val="7030A0"/>
                </a:solidFill>
              </a:rPr>
              <a:t>Independência e Batalha de Aljubarrota</a:t>
            </a:r>
            <a:endParaRPr lang="cs-CZ" b="1">
              <a:solidFill>
                <a:srgbClr val="7030A0"/>
              </a:solidFill>
            </a:endParaRPr>
          </a:p>
        </p:txBody>
      </p:sp>
      <p:sp>
        <p:nvSpPr>
          <p:cNvPr id="3" name="Zástupný symbol pro obsah 2"/>
          <p:cNvSpPr>
            <a:spLocks noGrp="1"/>
          </p:cNvSpPr>
          <p:nvPr>
            <p:ph idx="1"/>
          </p:nvPr>
        </p:nvSpPr>
        <p:spPr>
          <a:xfrm>
            <a:off x="457200" y="1124744"/>
            <a:ext cx="8229600" cy="5733256"/>
          </a:xfrm>
        </p:spPr>
        <p:txBody>
          <a:bodyPr>
            <a:normAutofit fontScale="47500" lnSpcReduction="20000"/>
          </a:bodyPr>
          <a:lstStyle/>
          <a:p>
            <a:pPr marL="0" indent="0">
              <a:buNone/>
            </a:pPr>
            <a:endParaRPr lang="pt-PT" smtClean="0"/>
          </a:p>
          <a:p>
            <a:pPr marL="0" indent="0">
              <a:buNone/>
            </a:pPr>
            <a:endParaRPr lang="pt-PT" sz="3800"/>
          </a:p>
          <a:p>
            <a:pPr marL="0" indent="0" algn="just">
              <a:buNone/>
            </a:pPr>
            <a:r>
              <a:rPr lang="pt-PT" sz="5500" smtClean="0"/>
              <a:t>A </a:t>
            </a:r>
            <a:r>
              <a:rPr lang="pt-PT" sz="5500" b="1"/>
              <a:t>Batalha de Aljubarrota</a:t>
            </a:r>
            <a:r>
              <a:rPr lang="pt-PT" sz="5500"/>
              <a:t> decorreu em 1385 entre tropas portuguesas com aliados ingleses, comandadas por  </a:t>
            </a:r>
            <a:r>
              <a:rPr lang="pt-PT" sz="5500" b="1"/>
              <a:t>D. João de Portugal </a:t>
            </a:r>
            <a:r>
              <a:rPr lang="pt-PT" sz="5500"/>
              <a:t>e Nuno Á</a:t>
            </a:r>
            <a:r>
              <a:rPr lang="pt-PT" sz="5500" smtClean="0"/>
              <a:t>lvares </a:t>
            </a:r>
            <a:r>
              <a:rPr lang="pt-PT" sz="5500"/>
              <a:t>Pereira e o exército castelhano e seus  aliados liderados por </a:t>
            </a:r>
            <a:r>
              <a:rPr lang="pt-PT" sz="5500" b="1"/>
              <a:t>D. João de Castelha</a:t>
            </a:r>
            <a:r>
              <a:rPr lang="pt-PT" sz="5500"/>
              <a:t>. A batalha deu-se no campo de São Jorge, no </a:t>
            </a:r>
            <a:r>
              <a:rPr lang="pt-PT" sz="5500" b="1"/>
              <a:t>concelho e Alcobaça.</a:t>
            </a:r>
            <a:endParaRPr lang="cs-CZ" sz="5500" b="1"/>
          </a:p>
          <a:p>
            <a:pPr marL="0" indent="0" algn="just">
              <a:buNone/>
            </a:pPr>
            <a:r>
              <a:rPr lang="pt-PT" sz="5500"/>
              <a:t>O resultado foi </a:t>
            </a:r>
            <a:r>
              <a:rPr lang="pt-PT" sz="5500" b="1"/>
              <a:t>uma derrota definitiva dos castelhanos</a:t>
            </a:r>
            <a:r>
              <a:rPr lang="pt-PT" sz="5500"/>
              <a:t>, o fim da crise </a:t>
            </a:r>
            <a:r>
              <a:rPr lang="pt-PT" sz="5500" b="1"/>
              <a:t>1383-1385</a:t>
            </a:r>
            <a:r>
              <a:rPr lang="pt-PT" sz="5500"/>
              <a:t>  e a consolidação de D</a:t>
            </a:r>
            <a:r>
              <a:rPr lang="pt-PT" sz="5500" b="1"/>
              <a:t>. João I, Mestre de Avis, como rei de Portugal </a:t>
            </a:r>
            <a:r>
              <a:rPr lang="pt-PT" sz="5500"/>
              <a:t>o primeiro da Dinastia de Avis. A aliança luso-británica saiu reforçada desta batalha e seria selada um ano depois, com a assinatura do Tratado de Windsor e o casamento do rei D. João I com D. </a:t>
            </a:r>
            <a:r>
              <a:rPr lang="pt-PT" sz="5500" b="1"/>
              <a:t>Filipa de Lencastre</a:t>
            </a:r>
            <a:r>
              <a:rPr lang="pt-PT" sz="5500"/>
              <a:t>. Como agradecimento pela vitória na Batalha de Aljubarrota, D. João I mandou edificar </a:t>
            </a:r>
            <a:r>
              <a:rPr lang="pt-PT" sz="5500" b="1"/>
              <a:t>o Mosteiro de Batalha</a:t>
            </a:r>
            <a:r>
              <a:rPr lang="pt-PT" sz="5500"/>
              <a:t>.  </a:t>
            </a:r>
            <a:endParaRPr lang="cs-CZ" sz="5500"/>
          </a:p>
        </p:txBody>
      </p:sp>
    </p:spTree>
    <p:extLst>
      <p:ext uri="{BB962C8B-B14F-4D97-AF65-F5344CB8AC3E}">
        <p14:creationId xmlns:p14="http://schemas.microsoft.com/office/powerpoint/2010/main" val="42498498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pt-PT" smtClean="0">
                <a:solidFill>
                  <a:srgbClr val="C00000"/>
                </a:solidFill>
              </a:rPr>
              <a:t>vantagem das gramáticas</a:t>
            </a:r>
            <a:endParaRPr lang="cs-CZ">
              <a:solidFill>
                <a:srgbClr val="C00000"/>
              </a:solidFill>
            </a:endParaRPr>
          </a:p>
        </p:txBody>
      </p:sp>
      <p:sp>
        <p:nvSpPr>
          <p:cNvPr id="3" name="Zástupný symbol pro obsah 2"/>
          <p:cNvSpPr>
            <a:spLocks noGrp="1"/>
          </p:cNvSpPr>
          <p:nvPr>
            <p:ph idx="1"/>
          </p:nvPr>
        </p:nvSpPr>
        <p:spPr/>
        <p:txBody>
          <a:bodyPr/>
          <a:lstStyle/>
          <a:p>
            <a:pPr marL="0" indent="0">
              <a:buNone/>
            </a:pPr>
            <a:endParaRPr lang="pt-PT" smtClean="0"/>
          </a:p>
          <a:p>
            <a:pPr marL="0" indent="0" algn="just">
              <a:buNone/>
            </a:pPr>
            <a:r>
              <a:rPr lang="pt-PT" smtClean="0"/>
              <a:t>Nestas fases posteriores da evolução da língua portuguesa, as gramáticas de </a:t>
            </a:r>
            <a:r>
              <a:rPr lang="pt-PT" b="1" smtClean="0"/>
              <a:t>Fernão de Oliveira </a:t>
            </a:r>
            <a:r>
              <a:rPr lang="pt-PT" smtClean="0"/>
              <a:t>ou de </a:t>
            </a:r>
            <a:r>
              <a:rPr lang="pt-PT" b="1" smtClean="0"/>
              <a:t>João de Barros trazem-nos informações valioas sobre a língua tanto escrita como falada</a:t>
            </a:r>
            <a:r>
              <a:rPr lang="pt-PT" smtClean="0"/>
              <a:t>.</a:t>
            </a:r>
            <a:endParaRPr lang="cs-CZ"/>
          </a:p>
        </p:txBody>
      </p:sp>
    </p:spTree>
    <p:extLst>
      <p:ext uri="{BB962C8B-B14F-4D97-AF65-F5344CB8AC3E}">
        <p14:creationId xmlns:p14="http://schemas.microsoft.com/office/powerpoint/2010/main" val="3321638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pt-PT" smtClean="0">
                <a:solidFill>
                  <a:srgbClr val="C00000"/>
                </a:solidFill>
              </a:rPr>
              <a:t>Acervo Vocabular nos anos 1 500</a:t>
            </a:r>
            <a:endParaRPr lang="cs-CZ">
              <a:solidFill>
                <a:srgbClr val="C00000"/>
              </a:solidFill>
            </a:endParaRPr>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pt-PT" smtClean="0"/>
              <a:t>Era constituído com base no latim e enriquecido pelo contacto com substratos e superstratos. </a:t>
            </a:r>
          </a:p>
          <a:p>
            <a:pPr marL="0" indent="0" algn="ctr">
              <a:buNone/>
            </a:pPr>
            <a:r>
              <a:rPr lang="pt-PT" smtClean="0"/>
              <a:t>Sufixos de origem latina: </a:t>
            </a:r>
          </a:p>
          <a:p>
            <a:pPr marL="0" indent="0" algn="ctr">
              <a:buNone/>
            </a:pPr>
            <a:r>
              <a:rPr lang="pt-PT" b="1" smtClean="0"/>
              <a:t>-nça </a:t>
            </a:r>
            <a:r>
              <a:rPr lang="pt-PT" smtClean="0"/>
              <a:t>(de  - ntia)</a:t>
            </a:r>
          </a:p>
          <a:p>
            <a:pPr marL="0" indent="0" algn="ctr">
              <a:buNone/>
            </a:pPr>
            <a:r>
              <a:rPr lang="pt-PT" b="1" smtClean="0"/>
              <a:t>-mento </a:t>
            </a:r>
            <a:r>
              <a:rPr lang="pt-PT" smtClean="0"/>
              <a:t>(mentum)</a:t>
            </a:r>
          </a:p>
          <a:p>
            <a:pPr marL="0" indent="0" algn="ctr">
              <a:buNone/>
            </a:pPr>
            <a:endParaRPr lang="pt-PT" smtClean="0"/>
          </a:p>
          <a:p>
            <a:pPr marL="0" indent="0" algn="ctr">
              <a:buNone/>
            </a:pPr>
            <a:r>
              <a:rPr lang="pt-PT" b="1" i="1" smtClean="0"/>
              <a:t>Exemplificação:</a:t>
            </a:r>
            <a:r>
              <a:rPr lang="pt-PT" smtClean="0"/>
              <a:t> </a:t>
            </a:r>
          </a:p>
          <a:p>
            <a:pPr marL="0" indent="0" algn="ctr">
              <a:buNone/>
            </a:pPr>
            <a:r>
              <a:rPr lang="pt-PT" smtClean="0"/>
              <a:t>ensinança, perdoança, trigança, femença, mudança, pestelença, parecença, doença, avisemento, mantimento, leixamento, falecimento, instrumento</a:t>
            </a:r>
            <a:endParaRPr lang="cs-CZ"/>
          </a:p>
        </p:txBody>
      </p:sp>
    </p:spTree>
    <p:extLst>
      <p:ext uri="{BB962C8B-B14F-4D97-AF65-F5344CB8AC3E}">
        <p14:creationId xmlns:p14="http://schemas.microsoft.com/office/powerpoint/2010/main" val="1577108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a:solidFill>
            <a:srgbClr val="00B0F0"/>
          </a:solidFill>
        </p:spPr>
        <p:txBody>
          <a:bodyPr>
            <a:normAutofit fontScale="90000"/>
          </a:bodyPr>
          <a:lstStyle/>
          <a:p>
            <a:r>
              <a:rPr lang="pt-PT" smtClean="0">
                <a:solidFill>
                  <a:srgbClr val="C00000"/>
                </a:solidFill>
              </a:rPr>
              <a:t>muitas palavras em </a:t>
            </a:r>
            <a:r>
              <a:rPr lang="pt-PT" b="1" i="1" smtClean="0">
                <a:solidFill>
                  <a:srgbClr val="C00000"/>
                </a:solidFill>
              </a:rPr>
              <a:t>–nça </a:t>
            </a:r>
            <a:r>
              <a:rPr lang="pt-PT" smtClean="0">
                <a:solidFill>
                  <a:srgbClr val="C00000"/>
                </a:solidFill>
              </a:rPr>
              <a:t>ou </a:t>
            </a:r>
            <a:r>
              <a:rPr lang="pt-PT" b="1" i="1" smtClean="0">
                <a:solidFill>
                  <a:srgbClr val="C00000"/>
                </a:solidFill>
              </a:rPr>
              <a:t>-mento </a:t>
            </a:r>
            <a:r>
              <a:rPr lang="pt-PT" smtClean="0">
                <a:solidFill>
                  <a:srgbClr val="C00000"/>
                </a:solidFill>
              </a:rPr>
              <a:t>caíram </a:t>
            </a:r>
            <a:r>
              <a:rPr lang="pt-PT" b="1" smtClean="0">
                <a:solidFill>
                  <a:srgbClr val="C00000"/>
                </a:solidFill>
              </a:rPr>
              <a:t>em desuso</a:t>
            </a:r>
            <a:endParaRPr lang="cs-CZ" b="1">
              <a:solidFill>
                <a:srgbClr val="C00000"/>
              </a:solidFill>
            </a:endParaRPr>
          </a:p>
        </p:txBody>
      </p:sp>
      <p:sp>
        <p:nvSpPr>
          <p:cNvPr id="3" name="Zástupný symbol pro obsah 2"/>
          <p:cNvSpPr>
            <a:spLocks noGrp="1"/>
          </p:cNvSpPr>
          <p:nvPr>
            <p:ph idx="1"/>
          </p:nvPr>
        </p:nvSpPr>
        <p:spPr/>
        <p:txBody>
          <a:bodyPr>
            <a:normAutofit/>
          </a:bodyPr>
          <a:lstStyle/>
          <a:p>
            <a:pPr marL="0" indent="0" algn="ctr">
              <a:buNone/>
            </a:pPr>
            <a:endParaRPr lang="pt-PT" smtClean="0"/>
          </a:p>
          <a:p>
            <a:pPr marL="0" indent="0" algn="ctr">
              <a:buNone/>
            </a:pPr>
            <a:r>
              <a:rPr lang="pt-PT" b="1" i="1" smtClean="0"/>
              <a:t>Exemplificação: </a:t>
            </a:r>
          </a:p>
          <a:p>
            <a:pPr marL="0" indent="0" algn="ctr">
              <a:buNone/>
            </a:pPr>
            <a:r>
              <a:rPr lang="pt-PT" smtClean="0"/>
              <a:t>trigança – pressa</a:t>
            </a:r>
          </a:p>
          <a:p>
            <a:pPr marL="0" indent="0" algn="ctr">
              <a:buNone/>
            </a:pPr>
            <a:r>
              <a:rPr lang="pt-PT" smtClean="0"/>
              <a:t>femença – atenção</a:t>
            </a:r>
          </a:p>
          <a:p>
            <a:pPr marL="0" indent="0" algn="ctr">
              <a:buNone/>
            </a:pPr>
            <a:r>
              <a:rPr lang="pt-PT" smtClean="0"/>
              <a:t>avisamento – prudência</a:t>
            </a:r>
          </a:p>
          <a:p>
            <a:pPr marL="0" indent="0" algn="ctr">
              <a:buNone/>
            </a:pPr>
            <a:r>
              <a:rPr lang="pt-PT" smtClean="0"/>
              <a:t>leixamento – acto de deixar</a:t>
            </a:r>
          </a:p>
          <a:p>
            <a:endParaRPr lang="pt-PT"/>
          </a:p>
          <a:p>
            <a:endParaRPr lang="pt-PT" smtClean="0"/>
          </a:p>
          <a:p>
            <a:endParaRPr lang="pt-PT" smtClean="0"/>
          </a:p>
        </p:txBody>
      </p:sp>
    </p:spTree>
    <p:extLst>
      <p:ext uri="{BB962C8B-B14F-4D97-AF65-F5344CB8AC3E}">
        <p14:creationId xmlns:p14="http://schemas.microsoft.com/office/powerpoint/2010/main" val="15568885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smtClean="0">
                <a:solidFill>
                  <a:srgbClr val="C00000"/>
                </a:solidFill>
              </a:rPr>
              <a:t>alguns vocábulos </a:t>
            </a:r>
            <a:r>
              <a:rPr lang="pt-PT" b="1" smtClean="0">
                <a:solidFill>
                  <a:srgbClr val="C00000"/>
                </a:solidFill>
              </a:rPr>
              <a:t>foram </a:t>
            </a:r>
            <a:r>
              <a:rPr lang="pt-PT" b="1">
                <a:solidFill>
                  <a:srgbClr val="C00000"/>
                </a:solidFill>
              </a:rPr>
              <a:t>substituídos </a:t>
            </a:r>
            <a:r>
              <a:rPr lang="pt-PT">
                <a:solidFill>
                  <a:srgbClr val="C00000"/>
                </a:solidFill>
              </a:rPr>
              <a:t>por </a:t>
            </a:r>
            <a:r>
              <a:rPr lang="pt-PT" smtClean="0">
                <a:solidFill>
                  <a:srgbClr val="C00000"/>
                </a:solidFill>
              </a:rPr>
              <a:t>novos, </a:t>
            </a:r>
            <a:r>
              <a:rPr lang="pt-PT" b="1" smtClean="0">
                <a:solidFill>
                  <a:srgbClr val="C00000"/>
                </a:solidFill>
              </a:rPr>
              <a:t>mais </a:t>
            </a:r>
            <a:r>
              <a:rPr lang="pt-PT" b="1">
                <a:solidFill>
                  <a:srgbClr val="C00000"/>
                </a:solidFill>
              </a:rPr>
              <a:t>próximos do latim</a:t>
            </a:r>
            <a:endParaRPr lang="cs-CZ" b="1">
              <a:solidFill>
                <a:srgbClr val="C00000"/>
              </a:solidFill>
            </a:endParaRPr>
          </a:p>
        </p:txBody>
      </p:sp>
      <p:sp>
        <p:nvSpPr>
          <p:cNvPr id="3" name="Zástupný symbol pro obsah 2"/>
          <p:cNvSpPr>
            <a:spLocks noGrp="1"/>
          </p:cNvSpPr>
          <p:nvPr>
            <p:ph idx="1"/>
          </p:nvPr>
        </p:nvSpPr>
        <p:spPr/>
        <p:txBody>
          <a:bodyPr/>
          <a:lstStyle/>
          <a:p>
            <a:pPr algn="ctr"/>
            <a:endParaRPr lang="pt-PT" smtClean="0"/>
          </a:p>
          <a:p>
            <a:pPr marL="0" indent="0" algn="ctr">
              <a:buNone/>
            </a:pPr>
            <a:r>
              <a:rPr lang="pt-PT" smtClean="0"/>
              <a:t> </a:t>
            </a:r>
            <a:r>
              <a:rPr lang="pt-PT" b="1" i="1" smtClean="0"/>
              <a:t>Exemplificação:</a:t>
            </a:r>
            <a:endParaRPr lang="pt-PT" b="1" i="1"/>
          </a:p>
          <a:p>
            <a:pPr marL="0" indent="0" algn="ctr">
              <a:buNone/>
            </a:pPr>
            <a:r>
              <a:rPr lang="pt-PT"/>
              <a:t>ensinança – ensinamento</a:t>
            </a:r>
          </a:p>
          <a:p>
            <a:pPr marL="0" indent="0" algn="ctr">
              <a:buNone/>
            </a:pPr>
            <a:r>
              <a:rPr lang="pt-PT"/>
              <a:t>perdoança – perdão</a:t>
            </a:r>
          </a:p>
          <a:p>
            <a:pPr marL="0" indent="0" algn="ctr">
              <a:buNone/>
            </a:pPr>
            <a:r>
              <a:rPr lang="pt-PT"/>
              <a:t>pestilença – pestilência</a:t>
            </a:r>
          </a:p>
          <a:p>
            <a:pPr algn="ctr"/>
            <a:endParaRPr lang="cs-CZ"/>
          </a:p>
        </p:txBody>
      </p:sp>
    </p:spTree>
    <p:extLst>
      <p:ext uri="{BB962C8B-B14F-4D97-AF65-F5344CB8AC3E}">
        <p14:creationId xmlns:p14="http://schemas.microsoft.com/office/powerpoint/2010/main" val="24945568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a:solidFill>
            <a:srgbClr val="00B0F0"/>
          </a:solidFill>
        </p:spPr>
        <p:txBody>
          <a:bodyPr>
            <a:noAutofit/>
          </a:bodyPr>
          <a:lstStyle/>
          <a:p>
            <a:r>
              <a:rPr lang="pt-PT" sz="3600" smtClean="0">
                <a:solidFill>
                  <a:srgbClr val="C00000"/>
                </a:solidFill>
              </a:rPr>
              <a:t>alguns vocábulos </a:t>
            </a:r>
            <a:r>
              <a:rPr lang="pt-PT" sz="3600" b="1" smtClean="0">
                <a:solidFill>
                  <a:srgbClr val="C00000"/>
                </a:solidFill>
              </a:rPr>
              <a:t>conservaram-se, mudando</a:t>
            </a:r>
            <a:r>
              <a:rPr lang="pt-PT" sz="3600" smtClean="0">
                <a:solidFill>
                  <a:srgbClr val="C00000"/>
                </a:solidFill>
              </a:rPr>
              <a:t>, embora, o valores semântico </a:t>
            </a:r>
            <a:endParaRPr lang="cs-CZ" sz="3600">
              <a:solidFill>
                <a:srgbClr val="C00000"/>
              </a:solidFill>
            </a:endParaRPr>
          </a:p>
        </p:txBody>
      </p:sp>
      <p:sp>
        <p:nvSpPr>
          <p:cNvPr id="3" name="Zástupný symbol pro obsah 2"/>
          <p:cNvSpPr>
            <a:spLocks noGrp="1"/>
          </p:cNvSpPr>
          <p:nvPr>
            <p:ph idx="1"/>
          </p:nvPr>
        </p:nvSpPr>
        <p:spPr/>
        <p:txBody>
          <a:bodyPr/>
          <a:lstStyle/>
          <a:p>
            <a:pPr marL="0" indent="0" algn="ctr">
              <a:buNone/>
            </a:pPr>
            <a:endParaRPr lang="pt-PT" smtClean="0"/>
          </a:p>
          <a:p>
            <a:pPr marL="0" indent="0" algn="ctr">
              <a:buNone/>
            </a:pPr>
            <a:r>
              <a:rPr lang="pt-PT" b="1" i="1" smtClean="0"/>
              <a:t>Exemplificação: </a:t>
            </a:r>
            <a:endParaRPr lang="pt-PT" b="1" i="1"/>
          </a:p>
          <a:p>
            <a:pPr marL="0" indent="0" algn="ctr">
              <a:buNone/>
            </a:pPr>
            <a:r>
              <a:rPr lang="pt-PT" i="1" smtClean="0"/>
              <a:t>mantimento</a:t>
            </a:r>
            <a:r>
              <a:rPr lang="pt-PT" smtClean="0"/>
              <a:t> significava manutenção</a:t>
            </a:r>
          </a:p>
          <a:p>
            <a:pPr marL="0" indent="0" algn="ctr">
              <a:buNone/>
            </a:pPr>
            <a:r>
              <a:rPr lang="pt-PT" i="1" smtClean="0"/>
              <a:t>falecimento</a:t>
            </a:r>
            <a:r>
              <a:rPr lang="pt-PT" smtClean="0"/>
              <a:t> significava  falta</a:t>
            </a:r>
          </a:p>
          <a:p>
            <a:pPr marL="0" indent="0" algn="ctr">
              <a:buNone/>
            </a:pPr>
            <a:r>
              <a:rPr lang="pt-PT"/>
              <a:t> </a:t>
            </a:r>
            <a:r>
              <a:rPr lang="pt-PT" i="1" smtClean="0"/>
              <a:t>instrumento</a:t>
            </a:r>
            <a:r>
              <a:rPr lang="pt-PT" smtClean="0"/>
              <a:t> significava acta, escritura</a:t>
            </a:r>
            <a:endParaRPr lang="cs-CZ"/>
          </a:p>
        </p:txBody>
      </p:sp>
    </p:spTree>
    <p:extLst>
      <p:ext uri="{BB962C8B-B14F-4D97-AF65-F5344CB8AC3E}">
        <p14:creationId xmlns:p14="http://schemas.microsoft.com/office/powerpoint/2010/main" val="4256949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smtClean="0">
                <a:solidFill>
                  <a:srgbClr val="C00000"/>
                </a:solidFill>
              </a:rPr>
              <a:t>surgem </a:t>
            </a:r>
            <a:r>
              <a:rPr lang="pt-PT" b="1" smtClean="0">
                <a:solidFill>
                  <a:srgbClr val="C00000"/>
                </a:solidFill>
              </a:rPr>
              <a:t>novos adjetivos </a:t>
            </a:r>
            <a:r>
              <a:rPr lang="pt-PT" smtClean="0">
                <a:solidFill>
                  <a:srgbClr val="C00000"/>
                </a:solidFill>
              </a:rPr>
              <a:t>terminados em </a:t>
            </a:r>
            <a:r>
              <a:rPr lang="pt-PT" b="1" i="1" smtClean="0">
                <a:solidFill>
                  <a:srgbClr val="C00000"/>
                </a:solidFill>
              </a:rPr>
              <a:t>–al, -vel, -oso</a:t>
            </a:r>
            <a:endParaRPr lang="cs-CZ" b="1" i="1">
              <a:solidFill>
                <a:srgbClr val="C00000"/>
              </a:solidFill>
            </a:endParaRPr>
          </a:p>
        </p:txBody>
      </p:sp>
      <p:sp>
        <p:nvSpPr>
          <p:cNvPr id="3" name="Zástupný symbol pro obsah 2"/>
          <p:cNvSpPr>
            <a:spLocks noGrp="1"/>
          </p:cNvSpPr>
          <p:nvPr>
            <p:ph idx="1"/>
          </p:nvPr>
        </p:nvSpPr>
        <p:spPr/>
        <p:txBody>
          <a:bodyPr>
            <a:normAutofit lnSpcReduction="10000"/>
          </a:bodyPr>
          <a:lstStyle/>
          <a:p>
            <a:pPr marL="0" indent="0" algn="ctr">
              <a:buNone/>
            </a:pPr>
            <a:r>
              <a:rPr lang="pt-PT" b="1" i="1" smtClean="0"/>
              <a:t>alguns desapareceram mais tarde</a:t>
            </a:r>
          </a:p>
          <a:p>
            <a:pPr marL="0" indent="0" algn="ctr">
              <a:buNone/>
            </a:pPr>
            <a:r>
              <a:rPr lang="pt-PT" b="1" i="1" smtClean="0"/>
              <a:t>Exemplificação: </a:t>
            </a:r>
          </a:p>
          <a:p>
            <a:pPr marL="0" indent="0" algn="ctr">
              <a:buNone/>
            </a:pPr>
            <a:r>
              <a:rPr lang="pt-PT" smtClean="0"/>
              <a:t>terreal,humanal,concordavel, convinhavel, humildosos, soberboso</a:t>
            </a:r>
          </a:p>
          <a:p>
            <a:pPr marL="0" indent="0" algn="ctr">
              <a:buNone/>
            </a:pPr>
            <a:endParaRPr lang="pt-PT" smtClean="0"/>
          </a:p>
          <a:p>
            <a:pPr marL="0" indent="0" algn="ctr">
              <a:buNone/>
            </a:pPr>
            <a:r>
              <a:rPr lang="pt-PT" b="1" i="1" smtClean="0"/>
              <a:t>mas muitos outros sobreviveram</a:t>
            </a:r>
            <a:endParaRPr lang="pt-PT" b="1" i="1"/>
          </a:p>
          <a:p>
            <a:pPr marL="0" indent="0" algn="ctr">
              <a:buNone/>
            </a:pPr>
            <a:r>
              <a:rPr lang="pt-PT" b="1" i="1"/>
              <a:t>Exemplificação: </a:t>
            </a:r>
          </a:p>
          <a:p>
            <a:pPr marL="0" indent="0" algn="ctr">
              <a:buNone/>
            </a:pPr>
            <a:r>
              <a:rPr lang="pt-PT" smtClean="0"/>
              <a:t>temporal, espritual, amável, estável</a:t>
            </a:r>
            <a:endParaRPr lang="cs-CZ"/>
          </a:p>
          <a:p>
            <a:pPr marL="0" indent="0" algn="ctr">
              <a:buNone/>
            </a:pPr>
            <a:endParaRPr lang="cs-CZ"/>
          </a:p>
        </p:txBody>
      </p:sp>
    </p:spTree>
    <p:extLst>
      <p:ext uri="{BB962C8B-B14F-4D97-AF65-F5344CB8AC3E}">
        <p14:creationId xmlns:p14="http://schemas.microsoft.com/office/powerpoint/2010/main" val="3244042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smtClean="0">
                <a:solidFill>
                  <a:srgbClr val="C00000"/>
                </a:solidFill>
              </a:rPr>
              <a:t>alguns </a:t>
            </a:r>
            <a:r>
              <a:rPr lang="pt-PT" b="1" smtClean="0">
                <a:solidFill>
                  <a:srgbClr val="C00000"/>
                </a:solidFill>
              </a:rPr>
              <a:t>verbos</a:t>
            </a:r>
            <a:r>
              <a:rPr lang="pt-PT" smtClean="0">
                <a:solidFill>
                  <a:srgbClr val="C00000"/>
                </a:solidFill>
              </a:rPr>
              <a:t> ainda frequentes no Português Antigo desapareceram</a:t>
            </a:r>
            <a:r>
              <a:rPr lang="pt-PT" smtClean="0"/>
              <a:t>:</a:t>
            </a:r>
            <a:endParaRPr lang="cs-CZ"/>
          </a:p>
        </p:txBody>
      </p:sp>
      <p:sp>
        <p:nvSpPr>
          <p:cNvPr id="3" name="Zástupný symbol pro obsah 2"/>
          <p:cNvSpPr>
            <a:spLocks noGrp="1"/>
          </p:cNvSpPr>
          <p:nvPr>
            <p:ph idx="1"/>
          </p:nvPr>
        </p:nvSpPr>
        <p:spPr/>
        <p:txBody>
          <a:bodyPr/>
          <a:lstStyle/>
          <a:p>
            <a:pPr marL="0" indent="0" algn="ctr">
              <a:buNone/>
            </a:pPr>
            <a:r>
              <a:rPr lang="pt-PT" b="1" i="1" smtClean="0"/>
              <a:t>Exemplificação: </a:t>
            </a:r>
          </a:p>
          <a:p>
            <a:pPr marL="0" indent="0" algn="ctr">
              <a:buNone/>
            </a:pPr>
            <a:r>
              <a:rPr lang="pt-PT" smtClean="0"/>
              <a:t>leixar – alternava com deixar</a:t>
            </a:r>
          </a:p>
          <a:p>
            <a:pPr marL="0" indent="0" algn="ctr">
              <a:buNone/>
            </a:pPr>
            <a:r>
              <a:rPr lang="pt-PT" smtClean="0"/>
              <a:t>filhar – significava roubra</a:t>
            </a:r>
          </a:p>
          <a:p>
            <a:pPr marL="0" indent="0" algn="ctr">
              <a:buNone/>
            </a:pPr>
            <a:r>
              <a:rPr lang="pt-PT" smtClean="0"/>
              <a:t>aqueecer – significava aconvecer</a:t>
            </a:r>
          </a:p>
          <a:p>
            <a:pPr marL="0" indent="0" algn="ctr">
              <a:buNone/>
            </a:pPr>
            <a:r>
              <a:rPr lang="pt-PT" smtClean="0"/>
              <a:t>gançar – significafa ganhar</a:t>
            </a:r>
          </a:p>
          <a:p>
            <a:pPr marL="0" indent="0" algn="ctr">
              <a:buNone/>
            </a:pPr>
            <a:r>
              <a:rPr lang="pt-PT" smtClean="0"/>
              <a:t>prasmar – significava blasfemar</a:t>
            </a:r>
            <a:endParaRPr lang="cs-CZ"/>
          </a:p>
        </p:txBody>
      </p:sp>
    </p:spTree>
    <p:extLst>
      <p:ext uri="{BB962C8B-B14F-4D97-AF65-F5344CB8AC3E}">
        <p14:creationId xmlns:p14="http://schemas.microsoft.com/office/powerpoint/2010/main" val="20171249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b="1" smtClean="0">
                <a:solidFill>
                  <a:srgbClr val="C00000"/>
                </a:solidFill>
              </a:rPr>
              <a:t>A partir do século XV- </a:t>
            </a:r>
            <a:r>
              <a:rPr lang="pt-PT" smtClean="0">
                <a:solidFill>
                  <a:srgbClr val="C00000"/>
                </a:solidFill>
              </a:rPr>
              <a:t>processo de </a:t>
            </a:r>
            <a:r>
              <a:rPr lang="pt-PT" b="1" smtClean="0">
                <a:solidFill>
                  <a:srgbClr val="C00000"/>
                </a:solidFill>
              </a:rPr>
              <a:t>relatinização</a:t>
            </a:r>
            <a:r>
              <a:rPr lang="pt-PT" smtClean="0">
                <a:solidFill>
                  <a:srgbClr val="C00000"/>
                </a:solidFill>
              </a:rPr>
              <a:t> do Português  </a:t>
            </a:r>
            <a:endParaRPr lang="cs-CZ">
              <a:solidFill>
                <a:srgbClr val="C00000"/>
              </a:solidFill>
            </a:endParaRPr>
          </a:p>
        </p:txBody>
      </p:sp>
      <p:sp>
        <p:nvSpPr>
          <p:cNvPr id="3" name="Zástupný symbol pro obsah 2"/>
          <p:cNvSpPr>
            <a:spLocks noGrp="1"/>
          </p:cNvSpPr>
          <p:nvPr>
            <p:ph idx="1"/>
          </p:nvPr>
        </p:nvSpPr>
        <p:spPr/>
        <p:txBody>
          <a:bodyPr>
            <a:normAutofit lnSpcReduction="10000"/>
          </a:bodyPr>
          <a:lstStyle/>
          <a:p>
            <a:pPr algn="ctr"/>
            <a:r>
              <a:rPr lang="pt-PT" smtClean="0"/>
              <a:t>A </a:t>
            </a:r>
            <a:r>
              <a:rPr lang="pt-PT" b="1" smtClean="0"/>
              <a:t>língua oficial</a:t>
            </a:r>
            <a:r>
              <a:rPr lang="pt-PT" smtClean="0"/>
              <a:t> foi </a:t>
            </a:r>
            <a:r>
              <a:rPr lang="pt-PT" b="1" smtClean="0"/>
              <a:t>o Português </a:t>
            </a:r>
            <a:r>
              <a:rPr lang="pt-PT" smtClean="0"/>
              <a:t>(por ter sido etabelecido assim por D. Dinis), mas </a:t>
            </a:r>
            <a:r>
              <a:rPr lang="pt-PT" b="1" smtClean="0"/>
              <a:t>a língua de ensino </a:t>
            </a:r>
            <a:r>
              <a:rPr lang="pt-PT" smtClean="0"/>
              <a:t>era o </a:t>
            </a:r>
            <a:r>
              <a:rPr lang="pt-PT" b="1" smtClean="0"/>
              <a:t>Latim</a:t>
            </a:r>
            <a:r>
              <a:rPr lang="pt-PT" smtClean="0"/>
              <a:t>. </a:t>
            </a:r>
          </a:p>
          <a:p>
            <a:pPr algn="ctr"/>
            <a:r>
              <a:rPr lang="pt-PT" smtClean="0"/>
              <a:t>O Português (ao contrário do Galego que se ia castelhanizando), segui um </a:t>
            </a:r>
            <a:r>
              <a:rPr lang="pt-PT" b="1" smtClean="0"/>
              <a:t>processo de elaboração</a:t>
            </a:r>
            <a:r>
              <a:rPr lang="pt-PT" smtClean="0"/>
              <a:t>: ou seja a eliminação de dialectos em torno de centro hegemónico que labora no sentido da </a:t>
            </a:r>
            <a:r>
              <a:rPr lang="pt-PT" b="1" smtClean="0"/>
              <a:t>unificação de um idionma nacional. </a:t>
            </a:r>
          </a:p>
          <a:p>
            <a:endParaRPr lang="cs-CZ"/>
          </a:p>
        </p:txBody>
      </p:sp>
    </p:spTree>
    <p:extLst>
      <p:ext uri="{BB962C8B-B14F-4D97-AF65-F5344CB8AC3E}">
        <p14:creationId xmlns:p14="http://schemas.microsoft.com/office/powerpoint/2010/main" val="3931547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b="1" smtClean="0">
                <a:solidFill>
                  <a:srgbClr val="C00000"/>
                </a:solidFill>
              </a:rPr>
              <a:t>Latinismos, Galicismos, Italianismos </a:t>
            </a:r>
            <a:endParaRPr lang="cs-CZ" b="1">
              <a:solidFill>
                <a:srgbClr val="C00000"/>
              </a:solidFill>
            </a:endParaRPr>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pt-PT" smtClean="0"/>
              <a:t>A elevação da língua a idioma nacional supõe o seu uso em todos os ramos de pensamento. a língua medieval não responde a todas estas necessidades, nomeadamente no campo dos conceitos abstractos – por isso, a elaboração linguística materializa-se no </a:t>
            </a:r>
            <a:r>
              <a:rPr lang="pt-PT" b="1" smtClean="0"/>
              <a:t>enriquecimento do léxico</a:t>
            </a:r>
            <a:r>
              <a:rPr lang="pt-PT" smtClean="0"/>
              <a:t>  do Português Médio e Clássico através de </a:t>
            </a:r>
            <a:r>
              <a:rPr lang="pt-PT" b="1" smtClean="0"/>
              <a:t>neologismos</a:t>
            </a:r>
            <a:r>
              <a:rPr lang="pt-PT" smtClean="0"/>
              <a:t> que são, em grande prate, </a:t>
            </a:r>
            <a:r>
              <a:rPr lang="pt-PT" b="1" smtClean="0"/>
              <a:t>latinismos</a:t>
            </a:r>
            <a:r>
              <a:rPr lang="pt-PT" smtClean="0"/>
              <a:t>. Os novos prosadores, por cada da falta de vocabulário portuguès, recorrem ao Latim, mas também de outras línguas româncias através dos contactos culturais desenvolvidos: galicismos, italianismos.</a:t>
            </a:r>
            <a:endParaRPr lang="cs-CZ"/>
          </a:p>
        </p:txBody>
      </p:sp>
    </p:spTree>
    <p:extLst>
      <p:ext uri="{BB962C8B-B14F-4D97-AF65-F5344CB8AC3E}">
        <p14:creationId xmlns:p14="http://schemas.microsoft.com/office/powerpoint/2010/main" val="37434294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a:solidFill>
            <a:srgbClr val="00B0F0"/>
          </a:solidFill>
        </p:spPr>
        <p:txBody>
          <a:bodyPr>
            <a:noAutofit/>
          </a:bodyPr>
          <a:lstStyle/>
          <a:p>
            <a:r>
              <a:rPr lang="pt-PT" sz="3600" b="1" smtClean="0">
                <a:solidFill>
                  <a:srgbClr val="C00000"/>
                </a:solidFill>
              </a:rPr>
              <a:t>Latinismos, Galicismos, Italianismos  Incorporados no Português no século XV</a:t>
            </a:r>
            <a:endParaRPr lang="cs-CZ" sz="3600" b="1">
              <a:solidFill>
                <a:srgbClr val="C00000"/>
              </a:solidFill>
            </a:endParaRPr>
          </a:p>
        </p:txBody>
      </p:sp>
      <p:sp>
        <p:nvSpPr>
          <p:cNvPr id="3" name="Zástupný symbol pro obsah 2"/>
          <p:cNvSpPr>
            <a:spLocks noGrp="1"/>
          </p:cNvSpPr>
          <p:nvPr>
            <p:ph idx="1"/>
          </p:nvPr>
        </p:nvSpPr>
        <p:spPr/>
        <p:txBody>
          <a:bodyPr/>
          <a:lstStyle/>
          <a:p>
            <a:pPr marL="0" indent="0" algn="ctr">
              <a:buNone/>
            </a:pPr>
            <a:endParaRPr lang="pt-PT" b="1" i="1" smtClean="0"/>
          </a:p>
          <a:p>
            <a:pPr marL="0" indent="0" algn="ctr">
              <a:buNone/>
            </a:pPr>
            <a:r>
              <a:rPr lang="pt-PT" b="1" i="1" smtClean="0"/>
              <a:t>Exemplificação:</a:t>
            </a:r>
          </a:p>
          <a:p>
            <a:pPr algn="ctr"/>
            <a:r>
              <a:rPr lang="pt-PT" smtClean="0"/>
              <a:t>abstinência, infinito, fugitivo, evidente, intelectual, abranger, apropirar, reuduzir - </a:t>
            </a:r>
            <a:r>
              <a:rPr lang="pt-PT" b="1" smtClean="0"/>
              <a:t>latinismos</a:t>
            </a:r>
          </a:p>
          <a:p>
            <a:pPr algn="ctr"/>
            <a:r>
              <a:rPr lang="pt-PT" smtClean="0"/>
              <a:t>chapéu, chaminé – </a:t>
            </a:r>
            <a:r>
              <a:rPr lang="pt-PT" b="1" smtClean="0"/>
              <a:t>galicismos</a:t>
            </a:r>
          </a:p>
          <a:p>
            <a:pPr algn="ctr"/>
            <a:r>
              <a:rPr lang="pt-PT" smtClean="0"/>
              <a:t>brocado, piloto - </a:t>
            </a:r>
            <a:r>
              <a:rPr lang="pt-PT" b="1" smtClean="0"/>
              <a:t>italianismos</a:t>
            </a:r>
            <a:endParaRPr lang="cs-CZ" b="1"/>
          </a:p>
        </p:txBody>
      </p:sp>
    </p:spTree>
    <p:extLst>
      <p:ext uri="{BB962C8B-B14F-4D97-AF65-F5344CB8AC3E}">
        <p14:creationId xmlns:p14="http://schemas.microsoft.com/office/powerpoint/2010/main" val="1300286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smtClean="0"/>
              <a:t>Batalha</a:t>
            </a:r>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850308"/>
            <a:ext cx="7272808" cy="4459011"/>
          </a:xfrm>
        </p:spPr>
      </p:pic>
    </p:spTree>
    <p:extLst>
      <p:ext uri="{BB962C8B-B14F-4D97-AF65-F5344CB8AC3E}">
        <p14:creationId xmlns:p14="http://schemas.microsoft.com/office/powerpoint/2010/main" val="27093768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fontScale="90000"/>
          </a:bodyPr>
          <a:lstStyle/>
          <a:p>
            <a:r>
              <a:rPr lang="pt-PT" b="1" smtClean="0">
                <a:solidFill>
                  <a:srgbClr val="C00000"/>
                </a:solidFill>
              </a:rPr>
              <a:t>ligação política entre Portugal e Castela</a:t>
            </a:r>
            <a:endParaRPr lang="cs-CZ" b="1">
              <a:solidFill>
                <a:srgbClr val="C00000"/>
              </a:solidFill>
            </a:endParaRPr>
          </a:p>
        </p:txBody>
      </p:sp>
      <p:sp>
        <p:nvSpPr>
          <p:cNvPr id="3" name="Zástupný symbol pro obsah 2"/>
          <p:cNvSpPr>
            <a:spLocks noGrp="1"/>
          </p:cNvSpPr>
          <p:nvPr>
            <p:ph idx="1"/>
          </p:nvPr>
        </p:nvSpPr>
        <p:spPr/>
        <p:txBody>
          <a:bodyPr/>
          <a:lstStyle/>
          <a:p>
            <a:pPr marL="0" indent="0" algn="ctr">
              <a:buNone/>
            </a:pPr>
            <a:r>
              <a:rPr lang="pt-PT" b="1" smtClean="0"/>
              <a:t>1580-1640</a:t>
            </a:r>
          </a:p>
          <a:p>
            <a:pPr marL="0" indent="0" algn="ctr">
              <a:buNone/>
            </a:pPr>
            <a:endParaRPr lang="pt-PT" b="1" smtClean="0"/>
          </a:p>
          <a:p>
            <a:pPr marL="0" indent="0" algn="ctr">
              <a:buNone/>
            </a:pPr>
            <a:r>
              <a:rPr lang="pt-PT" smtClean="0"/>
              <a:t>o Castelhano é usado  como </a:t>
            </a:r>
            <a:r>
              <a:rPr lang="pt-PT" b="1" smtClean="0"/>
              <a:t>segunda língua </a:t>
            </a:r>
            <a:r>
              <a:rPr lang="pt-PT" smtClean="0"/>
              <a:t>pelos </a:t>
            </a:r>
            <a:r>
              <a:rPr lang="pt-PT" b="1" smtClean="0"/>
              <a:t>portugueses cultos</a:t>
            </a:r>
          </a:p>
          <a:p>
            <a:pPr marL="0" indent="0" algn="ctr">
              <a:buNone/>
            </a:pPr>
            <a:r>
              <a:rPr lang="pt-PT" smtClean="0"/>
              <a:t>o castelhano era usado por </a:t>
            </a:r>
            <a:r>
              <a:rPr lang="pt-PT" b="1" smtClean="0"/>
              <a:t>Gil Vicente</a:t>
            </a:r>
            <a:endParaRPr lang="cs-CZ" b="1"/>
          </a:p>
        </p:txBody>
      </p:sp>
    </p:spTree>
    <p:extLst>
      <p:ext uri="{BB962C8B-B14F-4D97-AF65-F5344CB8AC3E}">
        <p14:creationId xmlns:p14="http://schemas.microsoft.com/office/powerpoint/2010/main" val="2053094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pt-PT" b="1" smtClean="0">
                <a:solidFill>
                  <a:srgbClr val="C00000"/>
                </a:solidFill>
              </a:rPr>
              <a:t>EXPANSÃO DE PORTUGUÊS</a:t>
            </a:r>
            <a:endParaRPr lang="cs-CZ" b="1">
              <a:solidFill>
                <a:srgbClr val="C00000"/>
              </a:solidFill>
            </a:endParaRPr>
          </a:p>
        </p:txBody>
      </p:sp>
      <p:sp>
        <p:nvSpPr>
          <p:cNvPr id="3" name="Zástupný symbol pro obsah 2"/>
          <p:cNvSpPr>
            <a:spLocks noGrp="1"/>
          </p:cNvSpPr>
          <p:nvPr>
            <p:ph idx="1"/>
          </p:nvPr>
        </p:nvSpPr>
        <p:spPr/>
        <p:txBody>
          <a:bodyPr>
            <a:normAutofit fontScale="92500" lnSpcReduction="20000"/>
          </a:bodyPr>
          <a:lstStyle/>
          <a:p>
            <a:pPr marL="0" indent="0">
              <a:buNone/>
            </a:pPr>
            <a:r>
              <a:rPr lang="pt-PT" smtClean="0"/>
              <a:t>descobrimentos tinham como consequência:</a:t>
            </a:r>
          </a:p>
          <a:p>
            <a:r>
              <a:rPr lang="pt-PT" smtClean="0"/>
              <a:t>surgimento de  novas línguas – os crioulos, </a:t>
            </a:r>
          </a:p>
          <a:p>
            <a:r>
              <a:rPr lang="pt-PT" smtClean="0"/>
              <a:t>aumento do acervo lexical português: </a:t>
            </a:r>
          </a:p>
          <a:p>
            <a:pPr marL="800100" lvl="2" indent="0">
              <a:buNone/>
            </a:pPr>
            <a:r>
              <a:rPr lang="pt-PT" smtClean="0"/>
              <a:t>línguas asiáticas: jangada, canja, pijama, biombo</a:t>
            </a:r>
          </a:p>
          <a:p>
            <a:pPr marL="800100" lvl="2" indent="0">
              <a:buNone/>
            </a:pPr>
            <a:r>
              <a:rPr lang="pt-PT" smtClean="0"/>
              <a:t>línguas africanas: banana, girafa, missanga</a:t>
            </a:r>
          </a:p>
          <a:p>
            <a:pPr marL="800100" lvl="2" indent="0">
              <a:buNone/>
            </a:pPr>
            <a:r>
              <a:rPr lang="pt-PT" smtClean="0"/>
              <a:t>Brasil:  ananás, amenoim, cacu</a:t>
            </a:r>
          </a:p>
          <a:p>
            <a:r>
              <a:rPr lang="pt-PT"/>
              <a:t>introdução de vocábulos portugueses em </a:t>
            </a:r>
            <a:r>
              <a:rPr lang="pt-PT"/>
              <a:t>várias </a:t>
            </a:r>
            <a:r>
              <a:rPr lang="pt-PT" smtClean="0"/>
              <a:t>línguas usadas nas ex-colónias: </a:t>
            </a:r>
            <a:endParaRPr lang="pt-PT"/>
          </a:p>
          <a:p>
            <a:pPr marL="800100" lvl="2" indent="0">
              <a:buNone/>
            </a:pPr>
            <a:r>
              <a:rPr lang="pt-PT"/>
              <a:t>no oriente (malaio): kadera, varanda, kamija, terigo</a:t>
            </a:r>
          </a:p>
          <a:p>
            <a:pPr marL="800100" lvl="2" indent="0">
              <a:buNone/>
            </a:pPr>
            <a:r>
              <a:rPr lang="pt-PT"/>
              <a:t>no japonês: furasuko `frasco´, bisuketto `biscoito´</a:t>
            </a:r>
          </a:p>
          <a:p>
            <a:pPr marL="800100" lvl="2" indent="0">
              <a:buNone/>
            </a:pPr>
            <a:r>
              <a:rPr lang="pt-PT"/>
              <a:t>em África (quicongo) o- kesu `queijo´, sapatu, lozo `arroz´, matelo  `martelo´.</a:t>
            </a:r>
          </a:p>
          <a:p>
            <a:pPr marL="800100" lvl="2" indent="0">
              <a:buNone/>
            </a:pPr>
            <a:endParaRPr lang="pt-PT" smtClean="0"/>
          </a:p>
          <a:p>
            <a:endParaRPr lang="cs-CZ"/>
          </a:p>
        </p:txBody>
      </p:sp>
    </p:spTree>
    <p:extLst>
      <p:ext uri="{BB962C8B-B14F-4D97-AF65-F5344CB8AC3E}">
        <p14:creationId xmlns:p14="http://schemas.microsoft.com/office/powerpoint/2010/main" val="25079588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pt-PT" b="1" smtClean="0">
                <a:solidFill>
                  <a:srgbClr val="C00000"/>
                </a:solidFill>
              </a:rPr>
              <a:t>acervo lexical europeu</a:t>
            </a:r>
            <a:endParaRPr lang="cs-CZ" b="1">
              <a:solidFill>
                <a:srgbClr val="C00000"/>
              </a:solidFill>
            </a:endParaRPr>
          </a:p>
        </p:txBody>
      </p:sp>
      <p:sp>
        <p:nvSpPr>
          <p:cNvPr id="3" name="Zástupný symbol pro obsah 2"/>
          <p:cNvSpPr>
            <a:spLocks noGrp="1"/>
          </p:cNvSpPr>
          <p:nvPr>
            <p:ph idx="1"/>
          </p:nvPr>
        </p:nvSpPr>
        <p:spPr/>
        <p:txBody>
          <a:bodyPr/>
          <a:lstStyle/>
          <a:p>
            <a:pPr marL="0" indent="0">
              <a:buNone/>
            </a:pPr>
            <a:r>
              <a:rPr lang="pt-PT" smtClean="0"/>
              <a:t>Através do português, as línguas europeias adquirem termos como </a:t>
            </a:r>
            <a:r>
              <a:rPr lang="pt-PT" i="1" smtClean="0"/>
              <a:t>cobra, zebra, coco, manga, ananás, banana</a:t>
            </a:r>
            <a:endParaRPr lang="cs-CZ" i="1"/>
          </a:p>
        </p:txBody>
      </p:sp>
    </p:spTree>
    <p:extLst>
      <p:ext uri="{BB962C8B-B14F-4D97-AF65-F5344CB8AC3E}">
        <p14:creationId xmlns:p14="http://schemas.microsoft.com/office/powerpoint/2010/main" val="3193265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20000"/>
              <a:lumOff val="80000"/>
            </a:schemeClr>
          </a:solidFill>
        </p:spPr>
        <p:txBody>
          <a:bodyPr>
            <a:noAutofit/>
          </a:bodyPr>
          <a:lstStyle/>
          <a:p>
            <a:r>
              <a:rPr lang="pt-PT" sz="2800" b="1" smtClean="0">
                <a:solidFill>
                  <a:srgbClr val="00B050"/>
                </a:solidFill>
              </a:rPr>
              <a:t>Portugal independente</a:t>
            </a:r>
            <a:br>
              <a:rPr lang="pt-PT" sz="2800" b="1" smtClean="0">
                <a:solidFill>
                  <a:srgbClr val="00B050"/>
                </a:solidFill>
              </a:rPr>
            </a:br>
            <a:r>
              <a:rPr lang="pt-PT" sz="2800" b="1" smtClean="0">
                <a:solidFill>
                  <a:srgbClr val="00B050"/>
                </a:solidFill>
              </a:rPr>
              <a:t>Dinastia de Avis</a:t>
            </a:r>
            <a:br>
              <a:rPr lang="pt-PT" sz="2800" b="1" smtClean="0">
                <a:solidFill>
                  <a:srgbClr val="00B050"/>
                </a:solidFill>
              </a:rPr>
            </a:br>
            <a:r>
              <a:rPr lang="pt-PT" sz="2800" b="1" smtClean="0">
                <a:solidFill>
                  <a:srgbClr val="00B050"/>
                </a:solidFill>
              </a:rPr>
              <a:t>era dos Descobrimentos</a:t>
            </a:r>
            <a:endParaRPr lang="cs-CZ" sz="2800" b="1">
              <a:solidFill>
                <a:srgbClr val="00B050"/>
              </a:solidFill>
            </a:endParaRPr>
          </a:p>
        </p:txBody>
      </p:sp>
      <p:sp>
        <p:nvSpPr>
          <p:cNvPr id="3" name="Zástupný symbol pro obsah 2"/>
          <p:cNvSpPr>
            <a:spLocks noGrp="1"/>
          </p:cNvSpPr>
          <p:nvPr>
            <p:ph idx="1"/>
          </p:nvPr>
        </p:nvSpPr>
        <p:spPr/>
        <p:txBody>
          <a:bodyPr>
            <a:normAutofit fontScale="77500" lnSpcReduction="20000"/>
          </a:bodyPr>
          <a:lstStyle/>
          <a:p>
            <a:pPr marL="0" indent="0" algn="just">
              <a:buNone/>
            </a:pPr>
            <a:endParaRPr lang="pt-PT" b="1" smtClean="0"/>
          </a:p>
          <a:p>
            <a:pPr marL="0" indent="0" algn="just">
              <a:buNone/>
            </a:pPr>
            <a:r>
              <a:rPr lang="pt-PT" b="1" smtClean="0"/>
              <a:t>A </a:t>
            </a:r>
            <a:r>
              <a:rPr lang="pt-PT" b="1"/>
              <a:t>Batalha de Aljubarrota </a:t>
            </a:r>
            <a:r>
              <a:rPr lang="pt-PT"/>
              <a:t>foi uma das raras grandes batalhas campais da Idade Média entre dois exércitos régios e um dos acontecimentos mais decisivos da história de Portugal. Inovou a tática militar, permitindo que homens de armas apeados fossem capazes de vencer uma poderosa cavalaria. No campo diplomático, permitiu </a:t>
            </a:r>
            <a:r>
              <a:rPr lang="pt-PT" b="1"/>
              <a:t>a aliança entre Portugal e a Inglaterra,</a:t>
            </a:r>
            <a:r>
              <a:rPr lang="pt-PT"/>
              <a:t> que perdura até hoje. No aspeto político, resolveu a disputa que dividia o Reino de Portugal do Reino de Castela e Leão, permitindo a afirmação de </a:t>
            </a:r>
            <a:r>
              <a:rPr lang="pt-PT" b="1"/>
              <a:t>Portugal</a:t>
            </a:r>
            <a:r>
              <a:rPr lang="pt-PT"/>
              <a:t> como Rein</a:t>
            </a:r>
            <a:r>
              <a:rPr lang="pt-PT" b="1"/>
              <a:t>o Independente</a:t>
            </a:r>
            <a:r>
              <a:rPr lang="pt-PT"/>
              <a:t>, abrindo caminho sob a </a:t>
            </a:r>
            <a:r>
              <a:rPr lang="pt-PT" b="1"/>
              <a:t>Dinastia de Avis </a:t>
            </a:r>
            <a:r>
              <a:rPr lang="pt-PT"/>
              <a:t>para uma das épocas mais marcantes da história de Portugal, </a:t>
            </a:r>
            <a:r>
              <a:rPr lang="pt-PT" b="1"/>
              <a:t>a era dos Descobrimentos.</a:t>
            </a:r>
            <a:endParaRPr lang="cs-CZ" b="1"/>
          </a:p>
          <a:p>
            <a:pPr marL="0" indent="0" algn="just">
              <a:buNone/>
            </a:pPr>
            <a:r>
              <a:rPr lang="pt-PT" smtClean="0"/>
              <a:t> </a:t>
            </a:r>
            <a:endParaRPr lang="cs-CZ"/>
          </a:p>
        </p:txBody>
      </p:sp>
    </p:spTree>
    <p:extLst>
      <p:ext uri="{BB962C8B-B14F-4D97-AF65-F5344CB8AC3E}">
        <p14:creationId xmlns:p14="http://schemas.microsoft.com/office/powerpoint/2010/main" val="1784044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20000"/>
              <a:lumOff val="80000"/>
            </a:schemeClr>
          </a:solidFill>
        </p:spPr>
        <p:txBody>
          <a:bodyPr/>
          <a:lstStyle/>
          <a:p>
            <a:r>
              <a:rPr lang="pt-PT" b="1" smtClean="0">
                <a:solidFill>
                  <a:srgbClr val="00B050"/>
                </a:solidFill>
              </a:rPr>
              <a:t>Brites de Almeida</a:t>
            </a:r>
            <a:endParaRPr lang="cs-CZ" b="1">
              <a:solidFill>
                <a:srgbClr val="00B050"/>
              </a:solidFill>
            </a:endParaRPr>
          </a:p>
        </p:txBody>
      </p:sp>
      <p:sp>
        <p:nvSpPr>
          <p:cNvPr id="3" name="Zástupný symbol pro obsah 2"/>
          <p:cNvSpPr>
            <a:spLocks noGrp="1"/>
          </p:cNvSpPr>
          <p:nvPr>
            <p:ph idx="1"/>
          </p:nvPr>
        </p:nvSpPr>
        <p:spPr/>
        <p:txBody>
          <a:bodyPr/>
          <a:lstStyle/>
          <a:p>
            <a:pPr marL="0" indent="0" algn="just">
              <a:buNone/>
            </a:pPr>
            <a:r>
              <a:rPr lang="pt-PT"/>
              <a:t>Directamente associada à vitória dos portugueses nesta batalha, celebrizou-se a figura lendária da heroína Brites de Almeida, mais conhecida como </a:t>
            </a:r>
            <a:r>
              <a:rPr lang="pt-PT" i="1"/>
              <a:t>"a Padeira de Aljubarrota"</a:t>
            </a:r>
            <a:r>
              <a:rPr lang="pt-PT"/>
              <a:t>, que com a sua pá terá morto sete castelhanos que encontrara escondidos no seu forno.</a:t>
            </a:r>
            <a:endParaRPr lang="cs-CZ"/>
          </a:p>
          <a:p>
            <a:endParaRPr lang="cs-CZ"/>
          </a:p>
          <a:p>
            <a:endParaRPr lang="cs-CZ"/>
          </a:p>
        </p:txBody>
      </p:sp>
    </p:spTree>
    <p:extLst>
      <p:ext uri="{BB962C8B-B14F-4D97-AF65-F5344CB8AC3E}">
        <p14:creationId xmlns:p14="http://schemas.microsoft.com/office/powerpoint/2010/main" val="2894536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20000"/>
              <a:lumOff val="80000"/>
            </a:schemeClr>
          </a:solidFill>
        </p:spPr>
        <p:txBody>
          <a:bodyPr/>
          <a:lstStyle/>
          <a:p>
            <a:r>
              <a:rPr lang="pt-PT" b="1" smtClean="0">
                <a:solidFill>
                  <a:srgbClr val="FFFF00"/>
                </a:solidFill>
              </a:rPr>
              <a:t>Lenda </a:t>
            </a:r>
            <a:endParaRPr lang="cs-CZ" b="1">
              <a:solidFill>
                <a:srgbClr val="FFFF00"/>
              </a:solidFill>
            </a:endParaRPr>
          </a:p>
        </p:txBody>
      </p:sp>
      <p:sp>
        <p:nvSpPr>
          <p:cNvPr id="3" name="Zástupný symbol pro obsah 2"/>
          <p:cNvSpPr>
            <a:spLocks noGrp="1"/>
          </p:cNvSpPr>
          <p:nvPr>
            <p:ph idx="1"/>
          </p:nvPr>
        </p:nvSpPr>
        <p:spPr/>
        <p:txBody>
          <a:bodyPr>
            <a:normAutofit fontScale="32500" lnSpcReduction="20000"/>
          </a:bodyPr>
          <a:lstStyle/>
          <a:p>
            <a:pPr marL="0" indent="0">
              <a:buNone/>
            </a:pPr>
            <a:r>
              <a:rPr lang="pt-PT" sz="3700" b="1"/>
              <a:t>Brites de Almeida</a:t>
            </a:r>
            <a:r>
              <a:rPr lang="pt-PT" sz="3700"/>
              <a:t>, a </a:t>
            </a:r>
            <a:r>
              <a:rPr lang="pt-PT" sz="3700" i="1"/>
              <a:t>Padeira de Aljubarrota</a:t>
            </a:r>
            <a:r>
              <a:rPr lang="pt-PT" sz="3700"/>
              <a:t>, foi uma figura lendária e heroína portuguesa, cujo nome anda associado à vitória dos portugueses, contra as forças castelhanas, na batalha de Aljubarrota.  Com a sua pá de padeira, teria morto sete castelhanos que encontrara escondidos num forno.</a:t>
            </a:r>
            <a:endParaRPr lang="cs-CZ" sz="3700"/>
          </a:p>
          <a:p>
            <a:pPr marL="0" indent="0">
              <a:buNone/>
            </a:pPr>
            <a:r>
              <a:rPr lang="pt-PT" sz="3700" b="1"/>
              <a:t>A lenda </a:t>
            </a:r>
            <a:endParaRPr lang="cs-CZ" sz="3700"/>
          </a:p>
          <a:p>
            <a:pPr marL="0" indent="0">
              <a:buNone/>
            </a:pPr>
            <a:r>
              <a:rPr lang="pt-PT" sz="3700"/>
              <a:t>Brites de Almeida teria nascido em Faro, em 1350,  de pais pobres e de condição humilde, donos de uma pequena taberna. A lenda conta que desde pequena, Brites se revelou uma mulher corpulenta, ossuda e feia, de nariz adunco, boca muito rasgada e cabelos crespos. Estaria então talhada para ser uma mulher destemida, valente e, de certo modo, desordeira.</a:t>
            </a:r>
            <a:endParaRPr lang="cs-CZ" sz="3700"/>
          </a:p>
          <a:p>
            <a:pPr marL="0" indent="0">
              <a:buNone/>
            </a:pPr>
            <a:r>
              <a:rPr lang="pt-PT" sz="3700"/>
              <a:t>Teria 6 dedos nas mãos,</a:t>
            </a:r>
            <a:r>
              <a:rPr lang="pt-PT" sz="3700" u="sng" baseline="30000"/>
              <a:t>[]</a:t>
            </a:r>
            <a:r>
              <a:rPr lang="pt-PT" sz="3700"/>
              <a:t> o que teria alegrado os pais, pois julgaram ter em casa uma futura mulher muito trabalhadora. Contudo, isso não teria sucedido, sendo que Brites teria amargurado a vida dos seus progenitores, que faleceriam precocemente. Aos 26 anos ela estaria já órfã, facto que se diz não a ter afligido muito.</a:t>
            </a:r>
            <a:endParaRPr lang="cs-CZ" sz="3700"/>
          </a:p>
          <a:p>
            <a:pPr marL="0" indent="0">
              <a:buNone/>
            </a:pPr>
            <a:r>
              <a:rPr lang="pt-PT" sz="3700"/>
              <a:t>Brasão da freguesia de Prazeres de Aljubarrota, com a pá de Brites no escudo.</a:t>
            </a:r>
            <a:endParaRPr lang="cs-CZ" sz="3700"/>
          </a:p>
          <a:p>
            <a:pPr marL="0" indent="0">
              <a:buNone/>
            </a:pPr>
            <a:r>
              <a:rPr lang="pt-PT" sz="3700"/>
              <a:t>Vendeu os parcos haveres que possuía, resolvendo levar uma vida errante, negociando de feira em feira. Muitas são as aventuras que supostamente viveu, da morte de um pretendente   (nápadník) no fio da sua própria espada, até à fuga para Espanha, e a bordo de um batel (clun, kanoe)  assaltado por piratas argelinos que a venderam como escrava a um senhor poderoso da  Mauritânia.</a:t>
            </a:r>
            <a:endParaRPr lang="cs-CZ" sz="3700"/>
          </a:p>
          <a:p>
            <a:pPr marL="0" indent="0">
              <a:buNone/>
            </a:pPr>
            <a:r>
              <a:rPr lang="pt-PT" sz="3700"/>
              <a:t>Acabaria, entre uma lendária vida pouco virtuosa e confusa, por se fixar em Aljubarrota, onde se tornaria dona de uma padaria e tomaria um rumo mais honesto de vida, casando com um lavrador da zona. Encontrar-se-ia nesta vila quando se deu a batalha  entre portugueses e castelhanos. Derrotados os castelhanos, sete deles fugiram do campo da batalha para se albergarem nas redondezas. Encontraram abrigo na casa de Brites, que estava vazia porque Brites teria saído para ajudar nas escaramuças (bitka) que ocorriam.</a:t>
            </a:r>
            <a:endParaRPr lang="cs-CZ" sz="3700"/>
          </a:p>
          <a:p>
            <a:pPr marL="0" indent="0">
              <a:buNone/>
            </a:pPr>
            <a:r>
              <a:rPr lang="pt-PT" sz="3700"/>
              <a:t>Quando Brites voltou, tendo encontrado a porta fechada, logo desconfiou da presença de inimigos e entrou alvoroçada à procura de castelhanos. Teria encontrado os sete homens dentro do seu forno, escondidos. Intimando-os a sair e a renderem-se, e vendo que eles não respondiam pois fingiam dormir ou não entender, bateu-lhes com a sua pá, matando-os. Diz-se também que, depois do sucedido, Brites teria reunido um grupo de mulheres e constituído uma espécie de milícia que perseguia os inimigos, matando-os sem dó nem piedade.</a:t>
            </a:r>
            <a:endParaRPr lang="cs-CZ" sz="3700"/>
          </a:p>
          <a:p>
            <a:pPr marL="0" indent="0">
              <a:buNone/>
            </a:pPr>
            <a:r>
              <a:rPr lang="pt-PT" sz="3700"/>
              <a:t>Os historiadores possuem em linha de conta que Brites de Almeida se trata de uma lenda mas, assim mesmo, é inegável que a história desta padeira se tornou célebre e Brites foi transformada numa personagem lendária portuguesa, uma heroína celebrada pelo povo nas suas canções e histórias tradicionais.</a:t>
            </a:r>
            <a:endParaRPr lang="cs-CZ" sz="3700"/>
          </a:p>
          <a:p>
            <a:endParaRPr lang="cs-CZ"/>
          </a:p>
        </p:txBody>
      </p:sp>
    </p:spTree>
    <p:extLst>
      <p:ext uri="{BB962C8B-B14F-4D97-AF65-F5344CB8AC3E}">
        <p14:creationId xmlns:p14="http://schemas.microsoft.com/office/powerpoint/2010/main" val="2089275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smtClean="0"/>
              <a:t/>
            </a:r>
            <a:br>
              <a:rPr lang="pt-PT" smtClean="0"/>
            </a:br>
            <a:r>
              <a:rPr lang="pt-PT" smtClean="0"/>
              <a:t/>
            </a:r>
            <a:br>
              <a:rPr lang="pt-PT" smtClean="0"/>
            </a:br>
            <a:r>
              <a:rPr lang="pt-PT" sz="3600" smtClean="0"/>
              <a:t>Brasão </a:t>
            </a:r>
            <a:r>
              <a:rPr lang="pt-PT" sz="3600"/>
              <a:t>da freguesia de Prazeres de Aljubarrota, com a pá de Brites no escudo.</a:t>
            </a:r>
            <a:r>
              <a:rPr lang="cs-CZ" sz="3600"/>
              <a:t/>
            </a:r>
            <a:br>
              <a:rPr lang="cs-CZ" sz="3600"/>
            </a:br>
            <a:r>
              <a:rPr lang="pt-PT"/>
              <a:t/>
            </a:r>
            <a:br>
              <a:rPr lang="pt-PT"/>
            </a:br>
            <a:endParaRPr lang="cs-CZ" sz="3600"/>
          </a:p>
        </p:txBody>
      </p:sp>
      <p:sp>
        <p:nvSpPr>
          <p:cNvPr id="3" name="Zástupný symbol pro obsah 2"/>
          <p:cNvSpPr>
            <a:spLocks noGrp="1"/>
          </p:cNvSpPr>
          <p:nvPr>
            <p:ph idx="1"/>
          </p:nvPr>
        </p:nvSpPr>
        <p:spPr/>
        <p:txBody>
          <a:bodyPr/>
          <a:lstStyle/>
          <a:p>
            <a:endParaRPr lang="pt-PT"/>
          </a:p>
          <a:p>
            <a:endParaRPr lang="pt-PT"/>
          </a:p>
        </p:txBody>
      </p:sp>
      <p:pic>
        <p:nvPicPr>
          <p:cNvPr id="4" name="Obrázek 3" descr="http://upload.wikimedia.org/wikipedia/commons/thumb/2/20/ACB-prazeres.png/150px-ACB-prazeres.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771800" y="1916832"/>
            <a:ext cx="3528392" cy="3600399"/>
          </a:xfrm>
          <a:prstGeom prst="rect">
            <a:avLst/>
          </a:prstGeom>
          <a:noFill/>
          <a:ln>
            <a:noFill/>
          </a:ln>
        </p:spPr>
      </p:pic>
    </p:spTree>
    <p:extLst>
      <p:ext uri="{BB962C8B-B14F-4D97-AF65-F5344CB8AC3E}">
        <p14:creationId xmlns:p14="http://schemas.microsoft.com/office/powerpoint/2010/main" val="2333682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pt-PT" b="1" smtClean="0"/>
              <a:t>Triunfo em 1385</a:t>
            </a:r>
            <a:endParaRPr lang="cs-CZ" b="1"/>
          </a:p>
        </p:txBody>
      </p:sp>
      <p:sp>
        <p:nvSpPr>
          <p:cNvPr id="3" name="Zástupný symbol pro obsah 2"/>
          <p:cNvSpPr>
            <a:spLocks noGrp="1"/>
          </p:cNvSpPr>
          <p:nvPr>
            <p:ph idx="1"/>
          </p:nvPr>
        </p:nvSpPr>
        <p:spPr/>
        <p:txBody>
          <a:bodyPr/>
          <a:lstStyle/>
          <a:p>
            <a:r>
              <a:rPr lang="pt-PT" smtClean="0"/>
              <a:t>O triunfo na Batalha de Aljubarrota leva à criação de um reino independente. A nova monarquia e a nova nobreza precisam de fortalecer o país no contexto peninsular,  precisam de criar novos circuitos comerciais, precisam de afirmação política e de riqueza. </a:t>
            </a:r>
          </a:p>
        </p:txBody>
      </p:sp>
    </p:spTree>
    <p:extLst>
      <p:ext uri="{BB962C8B-B14F-4D97-AF65-F5344CB8AC3E}">
        <p14:creationId xmlns:p14="http://schemas.microsoft.com/office/powerpoint/2010/main" val="289254023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TotalTime>
  <Words>2668</Words>
  <Application>Microsoft Office PowerPoint</Application>
  <PresentationFormat>Předvádění na obrazovce (4:3)</PresentationFormat>
  <Paragraphs>221</Paragraphs>
  <Slides>42</Slides>
  <Notes>0</Notes>
  <HiddenSlides>0</HiddenSlides>
  <MMClips>0</MMClips>
  <ScaleCrop>false</ScaleCrop>
  <HeadingPairs>
    <vt:vector size="4" baseType="variant">
      <vt:variant>
        <vt:lpstr>Motiv</vt:lpstr>
      </vt:variant>
      <vt:variant>
        <vt:i4>1</vt:i4>
      </vt:variant>
      <vt:variant>
        <vt:lpstr>Nadpisy snímků</vt:lpstr>
      </vt:variant>
      <vt:variant>
        <vt:i4>42</vt:i4>
      </vt:variant>
    </vt:vector>
  </HeadingPairs>
  <TitlesOfParts>
    <vt:vector size="43" baseType="lpstr">
      <vt:lpstr>Motiv systému Office</vt:lpstr>
      <vt:lpstr>O PORTUGUÊS MÉDIO</vt:lpstr>
      <vt:lpstr>O Português Médio</vt:lpstr>
      <vt:lpstr>Independência e Batalha de Aljubarrota</vt:lpstr>
      <vt:lpstr>Batalha</vt:lpstr>
      <vt:lpstr>Portugal independente Dinastia de Avis era dos Descobrimentos</vt:lpstr>
      <vt:lpstr>Brites de Almeida</vt:lpstr>
      <vt:lpstr>Lenda </vt:lpstr>
      <vt:lpstr>  Brasão da freguesia de Prazeres de Aljubarrota, com a pá de Brites no escudo.  </vt:lpstr>
      <vt:lpstr>Triunfo em 1385</vt:lpstr>
      <vt:lpstr>Consequências do Triunfo</vt:lpstr>
      <vt:lpstr>Imprensa </vt:lpstr>
      <vt:lpstr>Literatura em Português e a Geração de Avis</vt:lpstr>
      <vt:lpstr>Produção literária que contribui para a maturidade da língua</vt:lpstr>
      <vt:lpstr>Crónicas</vt:lpstr>
      <vt:lpstr>Desenvolvimento da Prosa</vt:lpstr>
      <vt:lpstr>Desenvolvimento da Poesia</vt:lpstr>
      <vt:lpstr>Sociedade</vt:lpstr>
      <vt:lpstr>Consolidação do País</vt:lpstr>
      <vt:lpstr>Evolução da Língua</vt:lpstr>
      <vt:lpstr>Lisboa</vt:lpstr>
      <vt:lpstr>Norte e Sul</vt:lpstr>
      <vt:lpstr>Marginalização do Norte</vt:lpstr>
      <vt:lpstr>Grammatica da lingoagem portuguesa Fernão de Oliveira </vt:lpstr>
      <vt:lpstr>Fernão de Oliveira  1507 - 1581</vt:lpstr>
      <vt:lpstr>Algumas Ideias de Oliveira Y NOS HIATOS</vt:lpstr>
      <vt:lpstr>   Outros Hiatos no Português Antigo</vt:lpstr>
      <vt:lpstr>Terminações Nasais no Português Antigo</vt:lpstr>
      <vt:lpstr>Grafias Antigas e Médias das Terminações</vt:lpstr>
      <vt:lpstr>Grafia do Português Médio</vt:lpstr>
      <vt:lpstr>vantagem das gramáticas</vt:lpstr>
      <vt:lpstr>Acervo Vocabular nos anos 1 500</vt:lpstr>
      <vt:lpstr>muitas palavras em –nça ou -mento caíram em desuso</vt:lpstr>
      <vt:lpstr>alguns vocábulos foram substituídos por novos, mais próximos do latim</vt:lpstr>
      <vt:lpstr>alguns vocábulos conservaram-se, mudando, embora, o valores semântico </vt:lpstr>
      <vt:lpstr>surgem novos adjetivos terminados em –al, -vel, -oso</vt:lpstr>
      <vt:lpstr>alguns verbos ainda frequentes no Português Antigo desapareceram:</vt:lpstr>
      <vt:lpstr>A partir do século XV- processo de relatinização do Português  </vt:lpstr>
      <vt:lpstr>Latinismos, Galicismos, Italianismos </vt:lpstr>
      <vt:lpstr>Latinismos, Galicismos, Italianismos  Incorporados no Português no século XV</vt:lpstr>
      <vt:lpstr>ligação política entre Portugal e Castela</vt:lpstr>
      <vt:lpstr>EXPANSÃO DE PORTUGUÊS</vt:lpstr>
      <vt:lpstr>acervo lexical europeu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PORTUGUÊS MÉDIO</dc:title>
  <dc:creator>Iva Svobodová</dc:creator>
  <cp:lastModifiedBy>Iva Svobodová</cp:lastModifiedBy>
  <cp:revision>27</cp:revision>
  <dcterms:created xsi:type="dcterms:W3CDTF">2015-04-22T07:27:42Z</dcterms:created>
  <dcterms:modified xsi:type="dcterms:W3CDTF">2015-04-23T09:28:38Z</dcterms:modified>
</cp:coreProperties>
</file>