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8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47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Shape 1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Shape 23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Shape 24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Shape 25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1" name="Shape 26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" name="Shape 2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Shape 27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Shape 2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1" name="Shape 2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Shape 29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Shape 2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Shape 3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9" name="Shape 30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5" name="Shape 31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Shape 32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Shape 32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Shape 33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0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O PORTUGUÊS EM ÁFRICA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A situação da língua portuguesa em 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Angola e Moçambique</a:t>
            </a:r>
          </a:p>
          <a:p>
            <a:pPr indent="-228600" lvl="0" marL="457200">
              <a:spcBef>
                <a:spcPts val="0"/>
              </a:spcBef>
              <a:buChar char="-"/>
            </a:pPr>
            <a:r>
              <a:rPr lang="cs"/>
              <a:t>as caraterísticas que distinguem as variedades angolana e moçambicana do PE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cs"/>
              <a:t>Produtividade lexical com base em palavras do PE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predomina a derivação sufixal, dando origem a unidades do léxico inexistentes em PE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ex. a) formação de um verbo a partir de uma base nominal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PM: confus(ão) → confusionar (arranjar confusões)</a:t>
            </a:r>
            <a:br>
              <a:rPr lang="cs"/>
            </a:br>
            <a:r>
              <a:rPr lang="cs"/>
              <a:t>	mobíli(a) → mobiliar</a:t>
            </a:r>
            <a:br>
              <a:rPr lang="cs"/>
            </a:br>
            <a:r>
              <a:rPr lang="cs"/>
              <a:t>	estil(o) → estilar (exibir-se)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PA: churrasc(o) → churascar (fazer um churasco)</a:t>
            </a:r>
            <a:br>
              <a:rPr lang="cs"/>
            </a:br>
            <a:r>
              <a:rPr lang="cs"/>
              <a:t>	boca → bocar (contar o que se ouviu dizer)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ex. b) Formação de um nome a partir de uma base verbal ou nominal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PM: empresta(r) → emprestação (empréstimo)</a:t>
            </a:r>
            <a:br>
              <a:rPr lang="cs"/>
            </a:br>
            <a:r>
              <a:rPr lang="cs"/>
              <a:t>	ajudar(r) → ajudamento (ajuda)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PA: cabel(o) → cabelaria (cabeleireiro)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cs" sz="2400"/>
              <a:t>Inovações lexicais que afetam palavras já existentes em PE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ou ocorre a modificação dos seus significados básicos, ou são alteradas as suas propriedades lexicais, de seleção semântica ou categorial</a:t>
            </a:r>
            <a:br>
              <a:rPr lang="cs"/>
            </a:b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PM e PA, as alterações de natureza semântica - que afetam quer o significado das palavras, quer as suas propriedades de seleção semântica -, apesar de frequentes na linguagem corrente, apresentam ainda um caráter muito disperso.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ex.</a:t>
            </a:r>
          </a:p>
          <a:p>
            <a:pPr indent="-228600" lvl="0" marL="457200" rtl="0">
              <a:spcBef>
                <a:spcPts val="0"/>
              </a:spcBef>
              <a:buAutoNum type="alphaLcParenR"/>
            </a:pPr>
            <a:r>
              <a:rPr lang="cs"/>
              <a:t>PM: eu não sou boa </a:t>
            </a:r>
            <a:r>
              <a:rPr b="1" lang="cs"/>
              <a:t>historiadora </a:t>
            </a:r>
            <a:r>
              <a:rPr lang="cs"/>
              <a:t>(</a:t>
            </a:r>
            <a:r>
              <a:rPr i="1" lang="cs"/>
              <a:t>contadora de histórias</a:t>
            </a:r>
            <a:r>
              <a:rPr lang="cs"/>
              <a:t> e não, como em PE, </a:t>
            </a:r>
            <a:r>
              <a:rPr i="1" lang="cs"/>
              <a:t>aquela que escreve sobre história</a:t>
            </a:r>
            <a:r>
              <a:rPr lang="cs"/>
              <a:t>)</a:t>
            </a:r>
          </a:p>
          <a:p>
            <a:pPr indent="-228600" lvl="0" marL="457200" rtl="0">
              <a:spcBef>
                <a:spcPts val="0"/>
              </a:spcBef>
              <a:buAutoNum type="alphaLcParenR"/>
            </a:pPr>
            <a:r>
              <a:rPr lang="cs"/>
              <a:t>PM: alguns não conseguiam </a:t>
            </a:r>
            <a:r>
              <a:rPr b="1" lang="cs"/>
              <a:t>apanhar o sono</a:t>
            </a:r>
            <a:r>
              <a:rPr lang="cs"/>
              <a:t> (</a:t>
            </a:r>
            <a:r>
              <a:rPr i="1" lang="cs"/>
              <a:t>adormecer</a:t>
            </a:r>
            <a:r>
              <a:rPr lang="cs"/>
              <a:t>)</a:t>
            </a:r>
          </a:p>
          <a:p>
            <a:pPr indent="-228600" lvl="0" marL="457200" rtl="0">
              <a:spcBef>
                <a:spcPts val="0"/>
              </a:spcBef>
              <a:buAutoNum type="alphaLcParenR"/>
            </a:pPr>
            <a:r>
              <a:rPr lang="cs"/>
              <a:t>PA: aquela família que era </a:t>
            </a:r>
            <a:r>
              <a:rPr b="1" lang="cs"/>
              <a:t>possessa </a:t>
            </a:r>
            <a:r>
              <a:rPr lang="cs"/>
              <a:t>de pulseira (</a:t>
            </a:r>
            <a:r>
              <a:rPr i="1" lang="cs"/>
              <a:t>possuidora</a:t>
            </a:r>
            <a:r>
              <a:rPr lang="cs"/>
              <a:t>)</a:t>
            </a:r>
          </a:p>
          <a:p>
            <a:pPr indent="-228600" lvl="0" marL="457200" rtl="0">
              <a:spcBef>
                <a:spcPts val="0"/>
              </a:spcBef>
              <a:buAutoNum type="alphaLcParenR"/>
            </a:pPr>
            <a:r>
              <a:rPr lang="cs"/>
              <a:t>PA: as crianças estavam assim bem </a:t>
            </a:r>
            <a:r>
              <a:rPr b="1" lang="cs"/>
              <a:t>inundadas </a:t>
            </a:r>
            <a:r>
              <a:rPr lang="cs"/>
              <a:t>com o vício (</a:t>
            </a:r>
            <a:r>
              <a:rPr i="1" lang="cs"/>
              <a:t>cheias de vício, metidas no vício</a:t>
            </a:r>
            <a:r>
              <a:rPr lang="cs"/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idx="1" type="body"/>
          </p:nvPr>
        </p:nvSpPr>
        <p:spPr>
          <a:xfrm>
            <a:off x="276050" y="598850"/>
            <a:ext cx="8520600" cy="4401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algumas unidades lexicais particulares têm tendência a estabilizar como parte do repertório lexical das comunidades angolana e moçambicana de falantes de português.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</a:t>
            </a:r>
          </a:p>
          <a:p>
            <a:pPr indent="-228600" lvl="0" marL="457200" rtl="0">
              <a:spcBef>
                <a:spcPts val="0"/>
              </a:spcBef>
              <a:buAutoNum type="alphaLcParenR"/>
            </a:pPr>
            <a:r>
              <a:rPr lang="cs"/>
              <a:t>PM: </a:t>
            </a:r>
            <a:r>
              <a:rPr i="1" lang="cs"/>
              <a:t>negar </a:t>
            </a:r>
            <a:r>
              <a:rPr lang="cs"/>
              <a:t>´recusar`: o namorado </a:t>
            </a:r>
            <a:r>
              <a:rPr i="1" lang="cs"/>
              <a:t>negou </a:t>
            </a:r>
            <a:r>
              <a:rPr lang="cs"/>
              <a:t>assumir o namoro</a:t>
            </a:r>
          </a:p>
          <a:p>
            <a:pPr indent="-228600" lvl="0" marL="457200" rtl="0">
              <a:spcBef>
                <a:spcPts val="0"/>
              </a:spcBef>
              <a:buAutoNum type="alphaLcParenR"/>
            </a:pPr>
            <a:r>
              <a:rPr lang="cs"/>
              <a:t>PM: </a:t>
            </a:r>
            <a:r>
              <a:rPr i="1" lang="cs"/>
              <a:t>dialeto </a:t>
            </a:r>
            <a:r>
              <a:rPr lang="cs"/>
              <a:t>´língua banta moçambicana`: não sei falar </a:t>
            </a:r>
            <a:r>
              <a:rPr i="1" lang="cs"/>
              <a:t>dialeto</a:t>
            </a:r>
          </a:p>
          <a:p>
            <a:pPr indent="-228600" lvl="0" marL="457200" rtl="0">
              <a:spcBef>
                <a:spcPts val="0"/>
              </a:spcBef>
              <a:buAutoNum type="alphaLcParenR"/>
            </a:pPr>
            <a:r>
              <a:rPr lang="cs"/>
              <a:t>PM: </a:t>
            </a:r>
            <a:r>
              <a:rPr i="1" lang="cs"/>
              <a:t>antepassado </a:t>
            </a:r>
            <a:r>
              <a:rPr lang="cs"/>
              <a:t>´anterior a um período passado`: vi o Dino na semana </a:t>
            </a:r>
            <a:r>
              <a:rPr i="1" lang="cs"/>
              <a:t>antepassada</a:t>
            </a:r>
          </a:p>
          <a:p>
            <a:pPr indent="-228600" lvl="0" marL="457200" rtl="0">
              <a:spcBef>
                <a:spcPts val="0"/>
              </a:spcBef>
              <a:buAutoNum type="alphaLcParenR"/>
            </a:pPr>
            <a:r>
              <a:rPr lang="cs"/>
              <a:t>PA: </a:t>
            </a:r>
            <a:r>
              <a:rPr i="1" lang="cs"/>
              <a:t>ter </a:t>
            </a:r>
            <a:r>
              <a:rPr lang="cs"/>
              <a:t>´haver`: aqui </a:t>
            </a:r>
            <a:r>
              <a:rPr i="1" lang="cs"/>
              <a:t>tem </a:t>
            </a:r>
            <a:r>
              <a:rPr lang="cs"/>
              <a:t>muitas, muitas senhoras que vendem e são do sul</a:t>
            </a:r>
          </a:p>
          <a:p>
            <a:pPr indent="-228600" lvl="0" marL="457200" rtl="0">
              <a:spcBef>
                <a:spcPts val="0"/>
              </a:spcBef>
              <a:buAutoNum type="alphaLcParenR"/>
            </a:pPr>
            <a:r>
              <a:rPr lang="cs"/>
              <a:t>PA: </a:t>
            </a:r>
            <a:r>
              <a:rPr i="1" lang="cs"/>
              <a:t>assistir </a:t>
            </a:r>
            <a:r>
              <a:rPr lang="cs"/>
              <a:t>´ver`: confessou ter já </a:t>
            </a:r>
            <a:r>
              <a:rPr i="1" lang="cs"/>
              <a:t>assistido </a:t>
            </a:r>
            <a:r>
              <a:rPr lang="cs"/>
              <a:t>vários documentários sobre Angola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cs"/>
              <a:t>Aspetos sintáticos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Podem distinguir-se: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→ Fenómenos de interface léxico-sintaxe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→Fenómenos sintáticos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cs">
                <a:solidFill>
                  <a:srgbClr val="000000"/>
                </a:solidFill>
              </a:rPr>
              <a:t>Fenómenos de interface léxico-sintaxe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as alterações afetam sobretudo os verbos, podendo alterar por vezes também o seu significado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inovações nas condições de utilização do pronome pessoal </a:t>
            </a:r>
            <a:r>
              <a:rPr i="1" lang="cs"/>
              <a:t>se </a:t>
            </a:r>
            <a:r>
              <a:rPr lang="cs"/>
              <a:t>em frases não reflexas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cs"/>
              <a:t>Seleção categorial dos itens lexicais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311700" y="1152475"/>
            <a:ext cx="8632800" cy="361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Supressão de preposições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Variante transitiva de verbos intransitivos em PE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Papel semântico das preposições a, em e com na regência de complentos verbais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Regência de orações completivas verbais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Verbos auxiliares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Supressão do pronome reflexo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/>
              <a:t>Inserção do pronome reflexo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Supressão de preposições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311700" y="961700"/>
            <a:ext cx="8520600" cy="3990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tendência para a supressão de preposições que, em PE, regem complementos verbais com a função gramatical de complemento indireto ou oblíquo → em PM e PA conversão de complementos preposicionados do PE em complementos diretos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complemento indireto</a:t>
            </a:r>
            <a:br>
              <a:rPr lang="cs"/>
            </a:br>
            <a:r>
              <a:rPr lang="cs" sz="1400"/>
              <a:t>a) PM: chegou na sala, entregou </a:t>
            </a:r>
            <a:r>
              <a:rPr i="1" lang="cs" sz="1400"/>
              <a:t>o emissário </a:t>
            </a:r>
            <a:r>
              <a:rPr lang="cs" sz="1400"/>
              <a:t>a carta (PE: </a:t>
            </a:r>
            <a:r>
              <a:rPr i="1" lang="cs" sz="1400" u="sng"/>
              <a:t>a</a:t>
            </a:r>
            <a:r>
              <a:rPr i="1" lang="cs" sz="1400"/>
              <a:t>o emissário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b) PA: depois os resultados do recurso que dá razão </a:t>
            </a:r>
            <a:r>
              <a:rPr i="1" lang="cs" sz="1400"/>
              <a:t>o clube </a:t>
            </a:r>
            <a:r>
              <a:rPr lang="cs" sz="1400"/>
              <a:t>encarnado (PE: </a:t>
            </a:r>
            <a:r>
              <a:rPr i="1" lang="cs" sz="1400" u="sng"/>
              <a:t>a</a:t>
            </a:r>
            <a:r>
              <a:rPr i="1" lang="cs" sz="1400"/>
              <a:t>o clube</a:t>
            </a:r>
            <a:r>
              <a:rPr lang="cs" sz="1400"/>
              <a:t>)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/>
              <a:t>ex. complemento oblíquo</a:t>
            </a:r>
            <a:br>
              <a:rPr lang="cs"/>
            </a:br>
            <a:r>
              <a:rPr lang="cs" sz="1400"/>
              <a:t>a) PM: ninguém protestou </a:t>
            </a:r>
            <a:r>
              <a:rPr i="1" lang="cs" sz="1400"/>
              <a:t>a iniciativa</a:t>
            </a:r>
            <a:r>
              <a:rPr lang="cs" sz="1400"/>
              <a:t> (PE: </a:t>
            </a:r>
            <a:r>
              <a:rPr i="1" lang="cs" sz="1400" u="sng"/>
              <a:t>contra </a:t>
            </a:r>
            <a:r>
              <a:rPr i="1" lang="cs" sz="1400"/>
              <a:t>a iniciativa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b) PM: até há filhos que batem </a:t>
            </a:r>
            <a:r>
              <a:rPr i="1" lang="cs" sz="1400"/>
              <a:t>os pais </a:t>
            </a:r>
            <a:r>
              <a:rPr lang="cs" sz="1400"/>
              <a:t>(PE: </a:t>
            </a:r>
            <a:r>
              <a:rPr i="1" lang="cs" sz="1400" u="sng"/>
              <a:t>n</a:t>
            </a:r>
            <a:r>
              <a:rPr i="1" lang="cs" sz="1400"/>
              <a:t>os pais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c) PA: estão sempre a conversar </a:t>
            </a:r>
            <a:r>
              <a:rPr i="1" lang="cs" sz="1400"/>
              <a:t>a mesma coisa</a:t>
            </a:r>
            <a:r>
              <a:rPr lang="cs" sz="1400"/>
              <a:t> (PE: </a:t>
            </a:r>
            <a:r>
              <a:rPr i="1" lang="cs" sz="1400" u="sng"/>
              <a:t>sobre </a:t>
            </a:r>
            <a:r>
              <a:rPr i="1" lang="cs" sz="1400"/>
              <a:t>a mesma coisa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d) PA: para penetrar </a:t>
            </a:r>
            <a:r>
              <a:rPr i="1" lang="cs" sz="1400"/>
              <a:t>determinadas camadas</a:t>
            </a:r>
            <a:r>
              <a:rPr lang="cs" sz="1400"/>
              <a:t> (PE: </a:t>
            </a:r>
            <a:r>
              <a:rPr i="1" lang="cs" sz="1400" u="sng"/>
              <a:t>em</a:t>
            </a:r>
            <a:r>
              <a:rPr i="1" lang="cs" sz="1400"/>
              <a:t> determinadas camadas</a:t>
            </a:r>
            <a:r>
              <a:rPr lang="cs" sz="1400"/>
              <a:t>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Variante transitiva de verbos intransitivos em PE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tendência a estabelecer uma variante transitiva de verbos que, em PE, são intransitivos 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	</a:t>
            </a:r>
            <a:r>
              <a:rPr lang="cs" sz="1400"/>
              <a:t>PM: aquele rapaz estava sempre disposto a [ele] </a:t>
            </a:r>
            <a:r>
              <a:rPr i="1" lang="cs" sz="1400"/>
              <a:t>evoluir </a:t>
            </a:r>
            <a:r>
              <a:rPr lang="cs" sz="1400"/>
              <a:t>a sua aldeia (´fazer evoluir`, sem</a:t>
            </a:r>
            <a:br>
              <a:rPr lang="cs" sz="1400"/>
            </a:br>
            <a:r>
              <a:rPr lang="cs" sz="1400"/>
              <a:t>	contraparte em PE: </a:t>
            </a:r>
            <a:r>
              <a:rPr i="1" lang="cs" sz="1400"/>
              <a:t>evoluir </a:t>
            </a:r>
            <a:r>
              <a:rPr lang="cs" sz="1400"/>
              <a:t>= verbo intransitivo)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cs"/>
              <a:t>ex.</a:t>
            </a:r>
            <a:r>
              <a:rPr lang="cs" sz="1400"/>
              <a:t> 	PA: tu também podes nascer um filho como eu (´gerar`, sem contraparte em PE: </a:t>
            </a:r>
            <a:r>
              <a:rPr i="1" lang="cs" sz="1400"/>
              <a:t>nascer </a:t>
            </a:r>
            <a:r>
              <a:rPr lang="cs" sz="1400"/>
              <a:t>= verbo </a:t>
            </a:r>
            <a:br>
              <a:rPr lang="cs" sz="1400"/>
            </a:br>
            <a:r>
              <a:rPr lang="cs" sz="1400"/>
              <a:t>	intransitivo)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Aspetos fónicos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buChar char="-"/>
            </a:pPr>
            <a:r>
              <a:rPr lang="cs"/>
              <a:t>a fonética e fonologia estão entre as áreas onde se espera que ocorram fenómenos de interferência das línguas maternas dos falantes, as línguas bantas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Papel semântico das preposições a, em e com na regência de complentos verbais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311700" y="114542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PM, a preposição </a:t>
            </a:r>
            <a:r>
              <a:rPr i="1" lang="cs"/>
              <a:t>a</a:t>
            </a:r>
            <a:r>
              <a:rPr lang="cs"/>
              <a:t> é usada tipicamente com argumentos [+ humano], de valor semântico específico e com a função de complemento direto em PE, que podem ser interpretados como beneficiário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	</a:t>
            </a:r>
            <a:r>
              <a:rPr lang="cs" sz="1400"/>
              <a:t>PM: a filha do imperador amou </a:t>
            </a:r>
            <a:r>
              <a:rPr i="1" lang="cs" sz="1400"/>
              <a:t>a</a:t>
            </a:r>
            <a:r>
              <a:rPr lang="cs" sz="1400"/>
              <a:t>o Manuel (PE: </a:t>
            </a:r>
            <a:r>
              <a:rPr i="1" lang="cs" sz="1400"/>
              <a:t>o Manuel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eles elogiam </a:t>
            </a:r>
            <a:r>
              <a:rPr i="1" lang="cs" sz="1400"/>
              <a:t>a</a:t>
            </a:r>
            <a:r>
              <a:rPr lang="cs" sz="1400"/>
              <a:t> uma pessoa (PE: </a:t>
            </a:r>
            <a:r>
              <a:rPr i="1" lang="cs" sz="1400"/>
              <a:t>uma pessoa</a:t>
            </a:r>
            <a:r>
              <a:rPr lang="cs" sz="1400"/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idx="1" type="body"/>
          </p:nvPr>
        </p:nvSpPr>
        <p:spPr>
          <a:xfrm>
            <a:off x="311700" y="1151625"/>
            <a:ext cx="8520600" cy="38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PM e PA, a preposição </a:t>
            </a:r>
            <a:r>
              <a:rPr i="1" lang="cs"/>
              <a:t>em</a:t>
            </a:r>
            <a:r>
              <a:rPr lang="cs"/>
              <a:t> é usada com argumentos direcionais que em PE, exigem as preposições direcionais a ou para, ou ocorre com verbos que em PE selecionam um complemento direto com a função semântica de locativo.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	</a:t>
            </a:r>
            <a:r>
              <a:rPr lang="cs" sz="1400"/>
              <a:t>PM: chegou cedo </a:t>
            </a:r>
            <a:r>
              <a:rPr i="1" lang="cs" sz="1400"/>
              <a:t>na </a:t>
            </a:r>
            <a:r>
              <a:rPr lang="cs" sz="1400"/>
              <a:t>escola (PE: </a:t>
            </a:r>
            <a:r>
              <a:rPr i="1" lang="cs" sz="1400" u="sng"/>
              <a:t>à</a:t>
            </a:r>
            <a:r>
              <a:rPr i="1" lang="cs" sz="1400"/>
              <a:t> escola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o pai volta </a:t>
            </a:r>
            <a:r>
              <a:rPr i="1" lang="cs" sz="1400"/>
              <a:t>em </a:t>
            </a:r>
            <a:r>
              <a:rPr lang="cs" sz="1400"/>
              <a:t>casa às sete (PE: </a:t>
            </a:r>
            <a:r>
              <a:rPr i="1" lang="cs" sz="1400" u="sng"/>
              <a:t>para</a:t>
            </a:r>
            <a:r>
              <a:rPr i="1" lang="cs" sz="1400"/>
              <a:t> casa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quando você vem, vai </a:t>
            </a:r>
            <a:r>
              <a:rPr i="1" lang="cs" sz="1400"/>
              <a:t>na </a:t>
            </a:r>
            <a:r>
              <a:rPr lang="cs" sz="1400"/>
              <a:t>explicação (PE: </a:t>
            </a:r>
            <a:r>
              <a:rPr i="1" lang="cs" sz="1400" u="sng"/>
              <a:t>à</a:t>
            </a:r>
            <a:r>
              <a:rPr i="1" lang="cs" sz="1400"/>
              <a:t> explicação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e desde oitenta e cinco nunca mais voltou lá </a:t>
            </a:r>
            <a:r>
              <a:rPr i="1" lang="cs" sz="1400"/>
              <a:t>no </a:t>
            </a:r>
            <a:r>
              <a:rPr lang="cs" sz="1400"/>
              <a:t>Huambo? (PE: </a:t>
            </a:r>
            <a:r>
              <a:rPr i="1" lang="cs" sz="1400" u="sng"/>
              <a:t>ao</a:t>
            </a:r>
            <a:r>
              <a:rPr i="1" lang="cs" sz="1400"/>
              <a:t> Huambo</a:t>
            </a:r>
            <a:r>
              <a:rPr lang="cs" sz="1400"/>
              <a:t>)</a:t>
            </a:r>
            <a:br>
              <a:rPr lang="cs" sz="1400"/>
            </a:br>
            <a:br>
              <a:rPr lang="cs" sz="1400"/>
            </a:br>
            <a:r>
              <a:rPr lang="cs"/>
              <a:t>ex. </a:t>
            </a:r>
            <a:r>
              <a:rPr lang="cs" sz="1400"/>
              <a:t>	PM: visitei </a:t>
            </a:r>
            <a:r>
              <a:rPr i="1" lang="cs" sz="1400"/>
              <a:t>no </a:t>
            </a:r>
            <a:r>
              <a:rPr lang="cs" sz="1400"/>
              <a:t>museu de história natural (PE: </a:t>
            </a:r>
            <a:r>
              <a:rPr i="1" lang="cs" sz="1400"/>
              <a:t>o museu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frequenta </a:t>
            </a:r>
            <a:r>
              <a:rPr i="1" lang="cs" sz="1400"/>
              <a:t>na </a:t>
            </a:r>
            <a:r>
              <a:rPr lang="cs" sz="1400"/>
              <a:t>escola primária (PE: </a:t>
            </a:r>
            <a:r>
              <a:rPr i="1" lang="cs" sz="1400"/>
              <a:t>a escola</a:t>
            </a:r>
            <a:r>
              <a:rPr lang="cs" sz="1400"/>
              <a:t>)</a:t>
            </a:r>
          </a:p>
        </p:txBody>
      </p:sp>
      <p:sp>
        <p:nvSpPr>
          <p:cNvPr id="174" name="Shape 17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s" sz="1800">
                <a:solidFill>
                  <a:schemeClr val="dk2"/>
                </a:solidFill>
              </a:rPr>
              <a:t>Papel semântico das preposições a, em e com na regência de complentos verbais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s" sz="1800">
                <a:solidFill>
                  <a:schemeClr val="dk2"/>
                </a:solidFill>
              </a:rPr>
              <a:t>Papel semântico das preposições a, em e com na regência de complentos verbais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0" name="Shape 180"/>
          <p:cNvSpPr txBox="1"/>
          <p:nvPr>
            <p:ph idx="1" type="body"/>
          </p:nvPr>
        </p:nvSpPr>
        <p:spPr>
          <a:xfrm>
            <a:off x="311700" y="114542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PM, a preposição </a:t>
            </a:r>
            <a:r>
              <a:rPr i="1" lang="cs"/>
              <a:t>com </a:t>
            </a:r>
            <a:r>
              <a:rPr lang="cs"/>
              <a:t>parece estar reservada ou para reger complementos de verbos que indicam ´separação`, ou para selecionar o complemento agente da passiva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	</a:t>
            </a:r>
            <a:r>
              <a:rPr lang="cs" sz="1400"/>
              <a:t>PM: jovens récem-casadas que se divorciam com os seu esposos (PE: </a:t>
            </a:r>
            <a:r>
              <a:rPr lang="cs" sz="1400" u="sng"/>
              <a:t>d</a:t>
            </a:r>
            <a:r>
              <a:rPr i="1" lang="cs" sz="1400"/>
              <a:t>os seus esposos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eu era muito mimada com os meus pais (PE: </a:t>
            </a:r>
            <a:r>
              <a:rPr i="1" lang="cs" sz="1400" u="sng"/>
              <a:t>pel</a:t>
            </a:r>
            <a:r>
              <a:rPr i="1" lang="cs" sz="1400"/>
              <a:t>os meus pais</a:t>
            </a:r>
            <a:r>
              <a:rPr lang="cs" sz="1400"/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Regência de orações completivas verbais pelas preposições </a:t>
            </a:r>
            <a:r>
              <a:rPr i="1" lang="cs" sz="1800">
                <a:solidFill>
                  <a:schemeClr val="dk2"/>
                </a:solidFill>
              </a:rPr>
              <a:t>de </a:t>
            </a:r>
            <a:r>
              <a:rPr lang="cs" sz="1800">
                <a:solidFill>
                  <a:schemeClr val="dk2"/>
                </a:solidFill>
              </a:rPr>
              <a:t>e </a:t>
            </a:r>
            <a:r>
              <a:rPr i="1" lang="cs" sz="1800">
                <a:solidFill>
                  <a:schemeClr val="dk2"/>
                </a:solidFill>
              </a:rPr>
              <a:t>para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6" name="Shape 186"/>
          <p:cNvSpPr txBox="1"/>
          <p:nvPr>
            <p:ph idx="1" type="body"/>
          </p:nvPr>
        </p:nvSpPr>
        <p:spPr>
          <a:xfrm>
            <a:off x="211950" y="1017725"/>
            <a:ext cx="8838600" cy="3913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PM e em PA, a preposição </a:t>
            </a:r>
            <a:r>
              <a:rPr i="1" lang="cs"/>
              <a:t>de </a:t>
            </a:r>
            <a:r>
              <a:rPr lang="cs"/>
              <a:t>é usada geralmente com verbos declarativos simples, percetivos e de atividade mental, que requerem o verbo no modo indicativo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</a:t>
            </a:r>
            <a:r>
              <a:rPr lang="cs" sz="1400"/>
              <a:t> 	PM: toda gente </a:t>
            </a:r>
            <a:r>
              <a:rPr i="1" lang="cs" sz="1400"/>
              <a:t>sabe de</a:t>
            </a:r>
            <a:r>
              <a:rPr lang="cs" sz="1400"/>
              <a:t> que um dirigente </a:t>
            </a:r>
            <a:r>
              <a:rPr i="1" lang="cs" sz="1400"/>
              <a:t>tem </a:t>
            </a:r>
            <a:r>
              <a:rPr lang="cs" sz="1400"/>
              <a:t>direito de regalias (PE: </a:t>
            </a:r>
            <a:r>
              <a:rPr i="1" lang="cs" sz="1400"/>
              <a:t>sabe que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</a:t>
            </a:r>
            <a:r>
              <a:rPr i="1" lang="cs" sz="1400"/>
              <a:t>acho de</a:t>
            </a:r>
            <a:r>
              <a:rPr lang="cs" sz="1400"/>
              <a:t> que esses alunos não </a:t>
            </a:r>
            <a:r>
              <a:rPr i="1" lang="cs" sz="1400"/>
              <a:t>conhecem </a:t>
            </a:r>
            <a:r>
              <a:rPr lang="cs" sz="1400"/>
              <a:t>o paradeiro dos seus familiares (PE: </a:t>
            </a:r>
            <a:r>
              <a:rPr i="1" lang="cs" sz="1400"/>
              <a:t>acho que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conseguiu-se </a:t>
            </a:r>
            <a:r>
              <a:rPr i="1" lang="cs" sz="1400"/>
              <a:t>ver de </a:t>
            </a:r>
            <a:r>
              <a:rPr lang="cs" sz="1400"/>
              <a:t>que realmente a cistostomia </a:t>
            </a:r>
            <a:r>
              <a:rPr i="1" lang="cs" sz="1400"/>
              <a:t>era </a:t>
            </a:r>
            <a:r>
              <a:rPr lang="cs" sz="1400"/>
              <a:t>também endeme no nosso país (PE: </a:t>
            </a:r>
            <a:r>
              <a:rPr i="1" lang="cs" sz="1400"/>
              <a:t>ver que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conseguimos </a:t>
            </a:r>
            <a:r>
              <a:rPr i="1" lang="cs" sz="1400"/>
              <a:t>constatar de</a:t>
            </a:r>
            <a:r>
              <a:rPr lang="cs" sz="1400"/>
              <a:t> que das 18 províncias, 15 províncias </a:t>
            </a:r>
            <a:r>
              <a:rPr i="1" lang="cs" sz="1400"/>
              <a:t>são </a:t>
            </a:r>
            <a:r>
              <a:rPr lang="cs" sz="1400"/>
              <a:t>endémicas (PE: </a:t>
            </a:r>
            <a:r>
              <a:rPr i="1" lang="cs" sz="1400"/>
              <a:t>constatar que</a:t>
            </a:r>
            <a:r>
              <a:rPr lang="cs" sz="1400"/>
              <a:t>)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a preposição </a:t>
            </a:r>
            <a:r>
              <a:rPr i="1" lang="cs"/>
              <a:t>para </a:t>
            </a:r>
            <a:r>
              <a:rPr lang="cs"/>
              <a:t>é usada geralmente em PM com verbos de sentido diretivo, que requerem o verbo da oração completiva no modo conjuntivo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	</a:t>
            </a:r>
            <a:r>
              <a:rPr lang="cs" sz="1400"/>
              <a:t>PM: Que idade tem, caro leiror, ao </a:t>
            </a:r>
            <a:r>
              <a:rPr i="1" lang="cs" sz="1400"/>
              <a:t>sugerir para</a:t>
            </a:r>
            <a:r>
              <a:rPr lang="cs" sz="1400"/>
              <a:t> que se </a:t>
            </a:r>
            <a:r>
              <a:rPr i="1" lang="cs" sz="1400"/>
              <a:t>pare </a:t>
            </a:r>
            <a:r>
              <a:rPr lang="cs" sz="1400"/>
              <a:t>com o recrutamento? (PE: </a:t>
            </a:r>
            <a:r>
              <a:rPr i="1" lang="cs" sz="1400"/>
              <a:t>sugerir que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</a:t>
            </a:r>
            <a:r>
              <a:rPr i="1" lang="cs" sz="1400"/>
              <a:t>disseram-me para</a:t>
            </a:r>
            <a:r>
              <a:rPr lang="cs" sz="1400"/>
              <a:t> que fizesse um documento empréstimo (PE: </a:t>
            </a:r>
            <a:r>
              <a:rPr i="1" lang="cs" sz="1400"/>
              <a:t>disseram-me que</a:t>
            </a:r>
            <a:r>
              <a:rPr lang="cs" sz="1400"/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Verbos auxiliares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2" name="Shape 19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tendência a omitir a preposição a requerida por verbos auxiliares do PE como p.ex. </a:t>
            </a:r>
            <a:r>
              <a:rPr i="1" lang="cs"/>
              <a:t>começar (a) </a:t>
            </a:r>
            <a:r>
              <a:rPr lang="cs"/>
              <a:t>ou </a:t>
            </a:r>
            <a:r>
              <a:rPr i="1" lang="cs"/>
              <a:t>estar (a)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</a:t>
            </a:r>
            <a:r>
              <a:rPr lang="cs" sz="1400"/>
              <a:t> 	PM: continuo suspeitar que ela está doente (PE: </a:t>
            </a:r>
            <a:r>
              <a:rPr i="1" lang="cs" sz="1400"/>
              <a:t>continuo </a:t>
            </a:r>
            <a:r>
              <a:rPr i="1" lang="cs" sz="1400" u="sng"/>
              <a:t>a</a:t>
            </a:r>
            <a:r>
              <a:rPr i="1" lang="cs" sz="1400"/>
              <a:t> suspeitar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</a:t>
            </a:r>
            <a:r>
              <a:rPr i="1" lang="cs" sz="1400"/>
              <a:t>estou estudar</a:t>
            </a:r>
            <a:r>
              <a:rPr lang="cs" sz="1400"/>
              <a:t> (PE: </a:t>
            </a:r>
            <a:r>
              <a:rPr i="1" lang="cs" sz="1400" u="sng"/>
              <a:t>estou a estudar</a:t>
            </a:r>
            <a:r>
              <a:rPr lang="cs" sz="1400"/>
              <a:t>)</a:t>
            </a:r>
            <a:br>
              <a:rPr lang="cs" sz="1400"/>
            </a:b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 txBox="1"/>
          <p:nvPr>
            <p:ph type="title"/>
          </p:nvPr>
        </p:nvSpPr>
        <p:spPr>
          <a:xfrm>
            <a:off x="311700" y="240150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Supressão do pronome reflexo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x="311700" y="707400"/>
            <a:ext cx="8520600" cy="4061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tendência para a supressão do pronome reflexo nas construções intransitivas de natureza incoativa, que alteram tipicamente com uma construção transitiva de natureza causativa, como </a:t>
            </a:r>
            <a:r>
              <a:rPr i="1" lang="cs"/>
              <a:t>afundar </a:t>
            </a:r>
            <a:r>
              <a:rPr lang="cs"/>
              <a:t>vs</a:t>
            </a:r>
            <a:r>
              <a:rPr i="1" lang="cs"/>
              <a:t>. afundar-se </a:t>
            </a:r>
            <a:r>
              <a:rPr lang="cs"/>
              <a:t>(</a:t>
            </a:r>
            <a:r>
              <a:rPr i="1" lang="cs"/>
              <a:t>afundámos o navio </a:t>
            </a:r>
            <a:r>
              <a:rPr lang="cs"/>
              <a:t>vs</a:t>
            </a:r>
            <a:r>
              <a:rPr i="1" lang="cs"/>
              <a:t>. o navio afundou-se</a:t>
            </a:r>
            <a:r>
              <a:rPr lang="cs"/>
              <a:t>), </a:t>
            </a:r>
            <a:r>
              <a:rPr i="1" lang="cs"/>
              <a:t>assustar </a:t>
            </a:r>
            <a:r>
              <a:rPr lang="cs"/>
              <a:t>vs</a:t>
            </a:r>
            <a:r>
              <a:rPr i="1" lang="cs"/>
              <a:t>. assustar-se, sobressaltar </a:t>
            </a:r>
            <a:r>
              <a:rPr lang="cs"/>
              <a:t>vs</a:t>
            </a:r>
            <a:r>
              <a:rPr i="1" lang="cs"/>
              <a:t>. sobressaltar-se, divertir </a:t>
            </a:r>
            <a:r>
              <a:rPr lang="cs"/>
              <a:t>vs</a:t>
            </a:r>
            <a:r>
              <a:rPr i="1" lang="cs"/>
              <a:t>. divertir-se, estragar </a:t>
            </a:r>
            <a:r>
              <a:rPr lang="cs"/>
              <a:t>vs</a:t>
            </a:r>
            <a:r>
              <a:rPr i="1" lang="cs"/>
              <a:t>. estragar-se, cansar </a:t>
            </a:r>
            <a:r>
              <a:rPr lang="cs"/>
              <a:t>vs.</a:t>
            </a:r>
            <a:r>
              <a:rPr i="1" lang="cs"/>
              <a:t> cansar-se, etc. </a:t>
            </a:r>
            <a:r>
              <a:rPr lang="cs"/>
              <a:t>Contudo, o fenómeno é mais geral, pois ocorre igualmente com verbos de outras classes semânticas que em PE se constroem com se como </a:t>
            </a:r>
            <a:r>
              <a:rPr i="1" lang="cs"/>
              <a:t>aproximar-se, deslocar-se, mover-se, prolongar-se, atrasar-se, sentar-se, deitar-se</a:t>
            </a:r>
            <a:r>
              <a:rPr lang="cs"/>
              <a:t>, etc.  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</a:t>
            </a:r>
            <a:r>
              <a:rPr lang="cs" sz="1400"/>
              <a:t>. 	PM: ouvi um ruído e </a:t>
            </a:r>
            <a:r>
              <a:rPr i="1" lang="cs" sz="1400"/>
              <a:t>assustei </a:t>
            </a:r>
            <a:r>
              <a:rPr lang="cs" sz="1400"/>
              <a:t>(PE: </a:t>
            </a:r>
            <a:r>
              <a:rPr i="1" lang="cs" sz="1400"/>
              <a:t>assustei-</a:t>
            </a:r>
            <a:r>
              <a:rPr i="1" lang="cs" sz="1400" u="sng"/>
              <a:t>me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eu lá trabalhava simplesmente para </a:t>
            </a:r>
            <a:r>
              <a:rPr i="1" lang="cs" sz="1400"/>
              <a:t>divertir </a:t>
            </a:r>
            <a:r>
              <a:rPr lang="cs" sz="1400"/>
              <a:t>(PE: </a:t>
            </a:r>
            <a:r>
              <a:rPr i="1" lang="cs" sz="1400" u="sng"/>
              <a:t>me </a:t>
            </a:r>
            <a:r>
              <a:rPr i="1" lang="cs" sz="1400"/>
              <a:t>divertir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</a:t>
            </a:r>
            <a:r>
              <a:rPr i="1" lang="cs" sz="1400"/>
              <a:t>movíamos </a:t>
            </a:r>
            <a:r>
              <a:rPr lang="cs" sz="1400"/>
              <a:t>de uma lado para o outro (PE: </a:t>
            </a:r>
            <a:r>
              <a:rPr i="1" lang="cs" sz="1400"/>
              <a:t>movíamos-nos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aquilo passou, não </a:t>
            </a:r>
            <a:r>
              <a:rPr i="1" lang="cs" sz="1400"/>
              <a:t>prolongou </a:t>
            </a:r>
            <a:r>
              <a:rPr lang="cs" sz="1400"/>
              <a:t>(PE: </a:t>
            </a:r>
            <a:r>
              <a:rPr i="1" lang="cs" sz="1400"/>
              <a:t>se prolongou</a:t>
            </a:r>
            <a:r>
              <a:rPr lang="cs" sz="1400"/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Inserção do pronome reflexo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há verbos que se constroem em PM, mas não em PE, com o pronome </a:t>
            </a:r>
            <a:r>
              <a:rPr i="1" lang="cs"/>
              <a:t>se</a:t>
            </a:r>
          </a:p>
          <a:p>
            <a:pPr indent="-228600" lvl="0" marL="457200">
              <a:spcBef>
                <a:spcPts val="0"/>
              </a:spcBef>
              <a:buChar char="-"/>
            </a:pPr>
            <a:r>
              <a:rPr lang="cs"/>
              <a:t>este pronóme é inserido junto de verbos que descrevem experiências psicológicas (como </a:t>
            </a:r>
            <a:r>
              <a:rPr i="1" lang="cs"/>
              <a:t>troçar, desconfiar, simpatizar,</a:t>
            </a:r>
            <a:r>
              <a:rPr lang="cs"/>
              <a:t> etc.) ou físicas (como </a:t>
            </a:r>
            <a:r>
              <a:rPr i="1" lang="cs"/>
              <a:t>aguentar, resistir</a:t>
            </a:r>
            <a:r>
              <a:rPr lang="cs"/>
              <a:t>, etc.) da entidade designada pelo sintagma nominal sujeito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78571"/>
              <a:buFont typeface="Arial"/>
              <a:buNone/>
            </a:pPr>
            <a:r>
              <a:rPr lang="cs"/>
              <a:t>ex. 	</a:t>
            </a:r>
            <a:r>
              <a:rPr lang="cs" sz="1400"/>
              <a:t>PM: parecia </a:t>
            </a:r>
            <a:r>
              <a:rPr i="1" lang="cs" sz="1400"/>
              <a:t>troçar-se</a:t>
            </a:r>
            <a:r>
              <a:rPr lang="cs" sz="1400"/>
              <a:t> dele (PE: </a:t>
            </a:r>
            <a:r>
              <a:rPr i="1" lang="cs" sz="1400"/>
              <a:t>troçar dele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uma pessoa já não </a:t>
            </a:r>
            <a:r>
              <a:rPr i="1" lang="cs" sz="1400"/>
              <a:t>se aguenta</a:t>
            </a:r>
            <a:r>
              <a:rPr lang="cs" sz="1400"/>
              <a:t> a jogar (PE: </a:t>
            </a:r>
            <a:r>
              <a:rPr i="1" lang="cs" sz="1400"/>
              <a:t>não aguenta</a:t>
            </a:r>
            <a:r>
              <a:rPr lang="cs" sz="1400"/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cs">
                <a:solidFill>
                  <a:srgbClr val="000000"/>
                </a:solidFill>
              </a:rPr>
              <a:t>Fenómenos sintáticos</a:t>
            </a:r>
            <a:br>
              <a:rPr lang="cs">
                <a:solidFill>
                  <a:srgbClr val="000000"/>
                </a:solidFill>
              </a:rPr>
            </a:br>
          </a:p>
        </p:txBody>
      </p:sp>
      <p:sp>
        <p:nvSpPr>
          <p:cNvPr id="210" name="Shape 2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buChar char="-"/>
            </a:pPr>
            <a:r>
              <a:rPr lang="cs"/>
              <a:t>os fenómenos que distinguem o PM e o PA do PE incluem: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→ Alterações dos padrões de ordem dos pronomes pessoais átonos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→ Adição de regras diferentes de distribuição dos nomes simples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→ Alterações a nível de diferentes estruturas de subordinação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Padrões de ordem dos pronomes pessoais átonos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tendência, em PM, a adotar e ênclise em contextos que, de acordo com a norma europeia, exigem a próclise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Ex. 	</a:t>
            </a:r>
            <a:r>
              <a:rPr lang="cs" sz="1400"/>
              <a:t>PM: há pessoas </a:t>
            </a:r>
            <a:r>
              <a:rPr i="1" lang="cs" sz="1400"/>
              <a:t>que </a:t>
            </a:r>
            <a:r>
              <a:rPr lang="cs" sz="1400"/>
              <a:t>opõem-</a:t>
            </a:r>
            <a:r>
              <a:rPr i="1" lang="cs" sz="1400"/>
              <a:t>se</a:t>
            </a:r>
            <a:r>
              <a:rPr lang="cs" sz="1400"/>
              <a:t> à religião (PE: </a:t>
            </a:r>
            <a:r>
              <a:rPr i="1" lang="cs" sz="1400"/>
              <a:t>que se opõem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sim, </a:t>
            </a:r>
            <a:r>
              <a:rPr i="1" lang="cs" sz="1400"/>
              <a:t>tudo </a:t>
            </a:r>
            <a:r>
              <a:rPr lang="cs" sz="1400"/>
              <a:t>experimenta</a:t>
            </a:r>
            <a:r>
              <a:rPr i="1" lang="cs" sz="1400"/>
              <a:t>-se</a:t>
            </a:r>
            <a:r>
              <a:rPr lang="cs" sz="1400"/>
              <a:t> (PE: </a:t>
            </a:r>
            <a:r>
              <a:rPr i="1" lang="cs" sz="1400"/>
              <a:t>tudo se experimenta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eu </a:t>
            </a:r>
            <a:r>
              <a:rPr i="1" lang="cs" sz="1400"/>
              <a:t>só </a:t>
            </a:r>
            <a:r>
              <a:rPr lang="cs" sz="1400"/>
              <a:t>farto-</a:t>
            </a:r>
            <a:r>
              <a:rPr i="1" lang="cs" sz="1400"/>
              <a:t>me</a:t>
            </a:r>
            <a:r>
              <a:rPr lang="cs" sz="1400"/>
              <a:t> de rir (PE: </a:t>
            </a:r>
            <a:r>
              <a:rPr i="1" lang="cs" sz="1400"/>
              <a:t>só me farto</a:t>
            </a:r>
            <a:r>
              <a:rPr lang="cs" sz="1400"/>
              <a:t>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s" sz="1800">
                <a:solidFill>
                  <a:schemeClr val="dk2"/>
                </a:solidFill>
              </a:rPr>
              <a:t>Padrões de ordem dos pronomes pessoais átonos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x="311700" y="1152475"/>
            <a:ext cx="8520600" cy="3821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PA existe ainda uma grande instabilidade na colocação dos pronomes átonos 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→ por um lado existe a tendência a adotar o padrão proclítico em frases em que não estão presentes atratores da próclise, e que, por outro lado, é adotado o padrão enclítico em orações subordinadas assim como em frases contendo um advérbio de negação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Ex. 	</a:t>
            </a:r>
            <a:r>
              <a:rPr lang="cs" sz="1400"/>
              <a:t>PA: </a:t>
            </a:r>
            <a:r>
              <a:rPr i="1" lang="cs" sz="1400"/>
              <a:t>te </a:t>
            </a:r>
            <a:r>
              <a:rPr lang="cs" sz="1400"/>
              <a:t>vi ontem no Roque (PE: </a:t>
            </a:r>
            <a:r>
              <a:rPr i="1" lang="cs" sz="1400"/>
              <a:t>vi-te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professora, </a:t>
            </a:r>
            <a:r>
              <a:rPr i="1" lang="cs" sz="1400"/>
              <a:t>se </a:t>
            </a:r>
            <a:r>
              <a:rPr lang="cs" sz="1400"/>
              <a:t>diz “cobarde” ou “covarde”? (PE: </a:t>
            </a:r>
            <a:r>
              <a:rPr i="1" lang="cs" sz="1400"/>
              <a:t>diz-se</a:t>
            </a:r>
            <a:r>
              <a:rPr lang="cs" sz="1400"/>
              <a:t>)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	</a:t>
            </a:r>
            <a:r>
              <a:rPr lang="cs" sz="1400"/>
              <a:t>PA: </a:t>
            </a:r>
            <a:r>
              <a:rPr i="1" lang="cs" sz="1400"/>
              <a:t>o que </a:t>
            </a:r>
            <a:r>
              <a:rPr lang="cs" sz="1400"/>
              <a:t>surpreendeu-</a:t>
            </a:r>
            <a:r>
              <a:rPr i="1" lang="cs" sz="1400"/>
              <a:t>nos</a:t>
            </a:r>
            <a:r>
              <a:rPr lang="cs" sz="1400"/>
              <a:t> é que esta questão... (PE: </a:t>
            </a:r>
            <a:r>
              <a:rPr i="1" lang="cs" sz="1400"/>
              <a:t>o que nos surpreendeu)</a:t>
            </a:r>
            <a:br>
              <a:rPr lang="cs" sz="1400"/>
            </a:br>
            <a:r>
              <a:rPr lang="cs" sz="1400"/>
              <a:t>	PA: ontem </a:t>
            </a:r>
            <a:r>
              <a:rPr i="1" lang="cs" sz="1400"/>
              <a:t>não </a:t>
            </a:r>
            <a:r>
              <a:rPr lang="cs" sz="1400"/>
              <a:t>viste-</a:t>
            </a:r>
            <a:r>
              <a:rPr i="1" lang="cs" sz="1400"/>
              <a:t>me</a:t>
            </a:r>
            <a:r>
              <a:rPr lang="cs" sz="1400"/>
              <a:t>? (PE: </a:t>
            </a:r>
            <a:r>
              <a:rPr i="1" lang="cs" sz="1400"/>
              <a:t>não me viste</a:t>
            </a:r>
            <a:r>
              <a:rPr lang="cs" sz="1400"/>
              <a:t>)</a:t>
            </a:r>
            <a:br>
              <a:rPr lang="cs" sz="1400"/>
            </a:br>
            <a:br>
              <a:rPr lang="cs" sz="1400"/>
            </a:br>
            <a:r>
              <a:rPr lang="cs" sz="1400"/>
              <a:t>	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lang="cs"/>
              <a:t>Uso dos pronomes pessoais átonos com formas verbais complexas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Padrão silábico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todas as línguas bantas de Angola e Moçambique fixam como padrão silábico a sequência </a:t>
            </a:r>
            <a:r>
              <a:rPr b="1" lang="cs"/>
              <a:t>consoante-vogal</a:t>
            </a:r>
            <a:r>
              <a:rPr lang="cs"/>
              <a:t> → isso deixa marcas na produção linguística dos falantes do PM e PA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há tendência a introduzir uma vogal a seguir a sílabas terminadas em consoante, sobretudo em final de palavra → PM: [i], PA: [e]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PE abrir, dificuldade → PM [abɾíɾ</a:t>
            </a:r>
            <a:r>
              <a:rPr b="1" lang="cs"/>
              <a:t>i</a:t>
            </a:r>
            <a:r>
              <a:rPr lang="cs"/>
              <a:t>], [dificul</a:t>
            </a:r>
            <a:r>
              <a:rPr b="1" lang="cs"/>
              <a:t>i</a:t>
            </a:r>
            <a:r>
              <a:rPr lang="cs"/>
              <a:t>dád</a:t>
            </a:r>
            <a:r>
              <a:rPr b="1" lang="cs"/>
              <a:t>i</a:t>
            </a:r>
            <a:r>
              <a:rPr lang="cs"/>
              <a:t>]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PE beber, final, açorda → PA [bebéɾe], [finále], [asóɾeda]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Padrões de ordem dos pronomes pessoais átonos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8" name="Shape 2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Uso dos pronomes pessoais átonos com formas verbais complexas</a:t>
            </a:r>
          </a:p>
          <a:p>
            <a:pPr lvl="0">
              <a:spcBef>
                <a:spcPts val="0"/>
              </a:spcBef>
              <a:buNone/>
            </a:pPr>
            <a:r>
              <a:rPr lang="cs" sz="1100"/>
              <a:t>formas verbais complexas = formadas por um verbo auxiliar ou semiauxiliar finito e um verbo principal numa forma não finita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PM é difícil determinar se estão em ênclise ao verbo auxiliar ou se estão em próclise ao verbo principal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</a:t>
            </a:r>
            <a:r>
              <a:rPr lang="cs" sz="1400"/>
              <a:t>. 	PM: trocámos aquela roupa que eles tinhamo </a:t>
            </a:r>
            <a:r>
              <a:rPr i="1" lang="cs" sz="1400"/>
              <a:t>nos </a:t>
            </a:r>
            <a:r>
              <a:rPr lang="cs" sz="1400"/>
              <a:t>dado (PE: </a:t>
            </a:r>
            <a:r>
              <a:rPr i="1" lang="cs" sz="1400"/>
              <a:t>nos tinham dado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eu penso que ia </a:t>
            </a:r>
            <a:r>
              <a:rPr i="1" lang="cs" sz="1400"/>
              <a:t>me </a:t>
            </a:r>
            <a:r>
              <a:rPr lang="cs" sz="1400"/>
              <a:t>sentir muito perdida (PE: </a:t>
            </a:r>
            <a:r>
              <a:rPr i="1" lang="cs" sz="1400"/>
              <a:t>me ia sentir/ia sentir-me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eu sei que podes </a:t>
            </a:r>
            <a:r>
              <a:rPr i="1" lang="cs" sz="1400"/>
              <a:t>me </a:t>
            </a:r>
            <a:r>
              <a:rPr lang="cs" sz="1400"/>
              <a:t>ajudar (PE: </a:t>
            </a:r>
            <a:r>
              <a:rPr i="1" lang="cs" sz="1400"/>
              <a:t>me podes ajudar/podes ajudar-me</a:t>
            </a:r>
            <a:r>
              <a:rPr lang="cs" sz="1400"/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Shape 2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s" sz="1800">
                <a:solidFill>
                  <a:schemeClr val="dk2"/>
                </a:solidFill>
              </a:rPr>
              <a:t>Padrões de ordem dos pronomes pessoais átonos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4" name="Shape 23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Uso dos pronomes pessoais átonos com formas verbais complexas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100"/>
              <a:t>formas verbais complexas = formadas por um verbo auxiliar ou semiauxiliar finito e um verbo principal numa forma não finita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PA, os dados disponíveis parecem mostrar uma tendência a colocar o pronome pessoal em ênclise ao verbo auxiliar ou semiauxiliar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</a:t>
            </a:r>
            <a:r>
              <a:rPr lang="cs" sz="1400"/>
              <a:t>. 	PA: sabes porque eu estou-</a:t>
            </a:r>
            <a:r>
              <a:rPr i="1" lang="cs" sz="1400"/>
              <a:t>te</a:t>
            </a:r>
            <a:r>
              <a:rPr lang="cs" sz="1400"/>
              <a:t> a ligar? (PE: </a:t>
            </a:r>
            <a:r>
              <a:rPr i="1" lang="cs" sz="1400"/>
              <a:t>que te estou a ligar/que estou a ligar-te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se tivessem-</a:t>
            </a:r>
            <a:r>
              <a:rPr i="1" lang="cs" sz="1400"/>
              <a:t>me</a:t>
            </a:r>
            <a:r>
              <a:rPr lang="cs" sz="1400"/>
              <a:t> dito (PE: </a:t>
            </a:r>
            <a:r>
              <a:rPr i="1" lang="cs" sz="1400"/>
              <a:t>se me tivessem dito</a:t>
            </a:r>
            <a:r>
              <a:rPr lang="cs" sz="1400"/>
              <a:t>)</a:t>
            </a:r>
            <a:br>
              <a:rPr lang="cs" sz="1400"/>
            </a:b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Distribuição de sintagmas nominais reduzidos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0" name="Shape 240"/>
          <p:cNvSpPr txBox="1"/>
          <p:nvPr>
            <p:ph idx="1" type="body"/>
          </p:nvPr>
        </p:nvSpPr>
        <p:spPr>
          <a:xfrm>
            <a:off x="276375" y="940525"/>
            <a:ext cx="8520600" cy="4111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 sz="1000"/>
              <a:t>= sintagmas nominais constituídos apenas pelo seu núcleo nominal, com ou sem complementos e/ou modificadores, mas sem especificadores</a:t>
            </a:r>
          </a:p>
          <a:p>
            <a:pPr indent="-330200" lvl="0" marL="457200" rtl="0">
              <a:spcBef>
                <a:spcPts val="0"/>
              </a:spcBef>
              <a:buSzPct val="100000"/>
              <a:buChar char="-"/>
            </a:pPr>
            <a:r>
              <a:rPr lang="cs" sz="1600"/>
              <a:t>Em PM e em PA verifica-se que, quando têm um valor genérico, estes podem ocorrer no singular em contexto que em PE requerem a sua flexão no plural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</a:t>
            </a:r>
            <a:r>
              <a:rPr lang="cs" sz="1400"/>
              <a:t>. 	PM: faço </a:t>
            </a:r>
            <a:r>
              <a:rPr i="1" lang="cs" sz="1400"/>
              <a:t>bebida </a:t>
            </a:r>
            <a:r>
              <a:rPr lang="cs" sz="1400"/>
              <a:t>(PE: </a:t>
            </a:r>
            <a:r>
              <a:rPr i="1" lang="cs" sz="1400"/>
              <a:t>bebidas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aqui já posso dizer que há </a:t>
            </a:r>
            <a:r>
              <a:rPr i="1" lang="cs" sz="1400"/>
              <a:t>carteira </a:t>
            </a:r>
            <a:r>
              <a:rPr lang="cs" sz="1400"/>
              <a:t>(PE: </a:t>
            </a:r>
            <a:r>
              <a:rPr i="1" lang="cs" sz="1400"/>
              <a:t>carteiras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 Malanje é uma região muito rica, não é? Tem </a:t>
            </a:r>
            <a:r>
              <a:rPr i="1" lang="cs" sz="1400"/>
              <a:t>diamante</a:t>
            </a:r>
            <a:r>
              <a:rPr lang="cs" sz="1400"/>
              <a:t>. (PE: </a:t>
            </a:r>
            <a:r>
              <a:rPr i="1" lang="cs" sz="1400"/>
              <a:t>diamantes</a:t>
            </a:r>
            <a:r>
              <a:rPr lang="cs" sz="1400"/>
              <a:t>)</a:t>
            </a:r>
          </a:p>
          <a:p>
            <a:pPr indent="-330200" lvl="0" marL="457200" rtl="0">
              <a:spcBef>
                <a:spcPts val="0"/>
              </a:spcBef>
              <a:buSzPct val="100000"/>
              <a:buChar char="-"/>
            </a:pPr>
            <a:r>
              <a:rPr lang="cs" sz="1600"/>
              <a:t>por outro lado, pode assinalar-se o uso alargado de sintagmas nominais reduzidos em contextos em que PE exigem a presença do artigo definido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</a:t>
            </a:r>
            <a:r>
              <a:rPr lang="cs" sz="1400"/>
              <a:t>. 	PM: disseram-nos para apertar </a:t>
            </a:r>
            <a:r>
              <a:rPr i="1" lang="cs" sz="1400"/>
              <a:t>cinto </a:t>
            </a:r>
            <a:r>
              <a:rPr lang="cs" sz="1400"/>
              <a:t>(PE: </a:t>
            </a:r>
            <a:r>
              <a:rPr i="1" lang="cs" sz="1400"/>
              <a:t>o cinto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baixar </a:t>
            </a:r>
            <a:r>
              <a:rPr i="1" lang="cs" sz="1400"/>
              <a:t>preço</a:t>
            </a:r>
            <a:r>
              <a:rPr lang="cs" sz="1400"/>
              <a:t>, também acho que não é solução</a:t>
            </a:r>
            <a:r>
              <a:rPr i="1" lang="cs" sz="1400"/>
              <a:t> </a:t>
            </a:r>
            <a:r>
              <a:rPr lang="cs" sz="1400"/>
              <a:t>(PE: </a:t>
            </a:r>
            <a:r>
              <a:rPr i="1" lang="cs" sz="1400"/>
              <a:t>o preço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a medida está a prejudicar </a:t>
            </a:r>
            <a:r>
              <a:rPr i="1" lang="cs" sz="1400"/>
              <a:t>atividade </a:t>
            </a:r>
            <a:r>
              <a:rPr lang="cs" sz="1400"/>
              <a:t>piscatória (PE: </a:t>
            </a:r>
            <a:r>
              <a:rPr i="1" lang="cs" sz="1400"/>
              <a:t>a atividade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só fica </a:t>
            </a:r>
            <a:r>
              <a:rPr i="1" lang="cs" sz="1400"/>
              <a:t>madrasta </a:t>
            </a:r>
            <a:r>
              <a:rPr lang="cs" sz="1400"/>
              <a:t>e a minha irmã (PE: </a:t>
            </a:r>
            <a:r>
              <a:rPr i="1" lang="cs" sz="1400"/>
              <a:t>a madrasta</a:t>
            </a:r>
            <a:r>
              <a:rPr lang="cs" sz="1400"/>
              <a:t>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 sz="1400"/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Estruturas de subordinação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x="106125" y="968200"/>
            <a:ext cx="8999400" cy="4012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Clr>
                <a:schemeClr val="dk1"/>
              </a:buClr>
              <a:buSzPct val="61111"/>
              <a:buFont typeface="Arial"/>
              <a:buNone/>
            </a:pPr>
            <a:r>
              <a:rPr lang="cs"/>
              <a:t>Orações relativas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Construção de orações relativas com recurso à estratégia com pronome de retoma ou à estratégia cortadora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introdutor das orações relativas é o pronome relativo </a:t>
            </a:r>
            <a:r>
              <a:rPr i="1" lang="cs"/>
              <a:t>que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</a:t>
            </a:r>
            <a:r>
              <a:rPr lang="cs" sz="1400"/>
              <a:t>. 	PM: foi um amigo </a:t>
            </a:r>
            <a:r>
              <a:rPr i="1" lang="cs" sz="1400"/>
              <a:t>que </a:t>
            </a:r>
            <a:r>
              <a:rPr lang="cs" sz="1400"/>
              <a:t>conheci-</a:t>
            </a:r>
            <a:r>
              <a:rPr i="1" lang="cs" sz="1400"/>
              <a:t>o</a:t>
            </a:r>
            <a:r>
              <a:rPr lang="cs" sz="1400"/>
              <a:t> logo que cheguei (PE: </a:t>
            </a:r>
            <a:r>
              <a:rPr i="1" lang="cs" sz="1400"/>
              <a:t>que conhec</a:t>
            </a:r>
            <a:r>
              <a:rPr lang="cs" sz="1400"/>
              <a:t>i)</a:t>
            </a:r>
            <a:br>
              <a:rPr lang="cs" sz="1400"/>
            </a:br>
            <a:r>
              <a:rPr lang="cs" sz="1400"/>
              <a:t>	PM: usei o apagador </a:t>
            </a:r>
            <a:r>
              <a:rPr i="1" lang="cs" sz="1400"/>
              <a:t>que </a:t>
            </a:r>
            <a:r>
              <a:rPr lang="cs" sz="1400"/>
              <a:t>apagamos o quadro </a:t>
            </a:r>
            <a:r>
              <a:rPr i="1" lang="cs" sz="1400"/>
              <a:t>com ele</a:t>
            </a:r>
            <a:r>
              <a:rPr lang="cs" sz="1400"/>
              <a:t> (PE: </a:t>
            </a:r>
            <a:r>
              <a:rPr i="1" lang="cs" sz="1400"/>
              <a:t>com que apagamos o quadro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Padre Horácio que tem um centro </a:t>
            </a:r>
            <a:r>
              <a:rPr i="1" lang="cs" sz="1400"/>
              <a:t>que </a:t>
            </a:r>
            <a:r>
              <a:rPr lang="cs" sz="1400"/>
              <a:t>as crianças podem viver </a:t>
            </a:r>
            <a:r>
              <a:rPr i="1" lang="cs" sz="1400"/>
              <a:t>lá </a:t>
            </a:r>
            <a:r>
              <a:rPr lang="cs" sz="1400"/>
              <a:t>(PE: </a:t>
            </a:r>
            <a:r>
              <a:rPr i="1" lang="cs" sz="1400"/>
              <a:t>onde </a:t>
            </a:r>
            <a:r>
              <a:rPr lang="cs" sz="1400"/>
              <a:t>as crianças podem viver)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</a:t>
            </a:r>
            <a:r>
              <a:rPr lang="cs" sz="1400"/>
              <a:t>. 	PM: na banca </a:t>
            </a:r>
            <a:r>
              <a:rPr i="1" lang="cs" sz="1400"/>
              <a:t>que </a:t>
            </a:r>
            <a:r>
              <a:rPr lang="cs" sz="1400"/>
              <a:t>ela comprou o tomate estava mais barrato (PE: </a:t>
            </a:r>
            <a:r>
              <a:rPr i="1" lang="cs" sz="1400"/>
              <a:t>em que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o emissário não chegou no momento </a:t>
            </a:r>
            <a:r>
              <a:rPr i="1" lang="cs" sz="1400"/>
              <a:t>que </a:t>
            </a:r>
            <a:r>
              <a:rPr lang="cs" sz="1400"/>
              <a:t>se esperava por ele (PE: </a:t>
            </a:r>
            <a:r>
              <a:rPr i="1" lang="cs" sz="1400"/>
              <a:t>em que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é uma profissão </a:t>
            </a:r>
            <a:r>
              <a:rPr i="1" lang="cs" sz="1400"/>
              <a:t>que </a:t>
            </a:r>
            <a:r>
              <a:rPr lang="cs" sz="1400"/>
              <a:t>se fala da beleza (PE: </a:t>
            </a:r>
            <a:r>
              <a:rPr i="1" lang="cs" sz="1400"/>
              <a:t>em que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Nga Xixi sorria [...] a lembrar a conversa que nem deu importância (PE: </a:t>
            </a:r>
            <a:r>
              <a:rPr i="1" lang="cs" sz="1400"/>
              <a:t>a que</a:t>
            </a:r>
            <a:r>
              <a:rPr lang="cs" sz="1400"/>
              <a:t>)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 b="1"/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s" sz="1800">
                <a:solidFill>
                  <a:schemeClr val="dk2"/>
                </a:solidFill>
              </a:rPr>
              <a:t>Estruturas de subordinação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Introdutores de orações subordinadas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PM e em PA há tendência a formar locuções conjuncionais náo canónicas em PE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</a:t>
            </a:r>
            <a:r>
              <a:rPr lang="cs" sz="1400"/>
              <a:t>. 	PM: estou a tentar ser música </a:t>
            </a:r>
            <a:r>
              <a:rPr i="1" lang="cs" sz="1400"/>
              <a:t>embora que</a:t>
            </a:r>
            <a:r>
              <a:rPr lang="cs" sz="1400"/>
              <a:t> não sou conhecida (PE: </a:t>
            </a:r>
            <a:r>
              <a:rPr i="1" lang="cs" sz="1400"/>
              <a:t>embora não seja conhecida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</a:t>
            </a:r>
            <a:r>
              <a:rPr i="1" lang="cs" sz="1400"/>
              <a:t>mal que </a:t>
            </a:r>
            <a:r>
              <a:rPr lang="cs" sz="1400"/>
              <a:t>toma banho já quer jantar (PE: </a:t>
            </a:r>
            <a:r>
              <a:rPr i="1" lang="cs" sz="1400"/>
              <a:t>mal toma banho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havia tudo isso </a:t>
            </a:r>
            <a:r>
              <a:rPr i="1" lang="cs" sz="1400"/>
              <a:t>ebora que</a:t>
            </a:r>
            <a:r>
              <a:rPr lang="cs" sz="1400"/>
              <a:t> houvesse uma administração portuguesa (PE: </a:t>
            </a:r>
            <a:r>
              <a:rPr i="1" lang="cs" sz="1400"/>
              <a:t>ebora houvesse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s" sz="1800">
                <a:solidFill>
                  <a:schemeClr val="dk2"/>
                </a:solidFill>
              </a:rPr>
              <a:t>Estruturas de subordinação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8" name="Shape 25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Introdutores de orações subordinadas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PA, por seu lado, parece ainda haver a tendência a não preencher lexicamente a posição de complementador de orações completivas verbais, um fenómeno pouco relevante em PM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cs"/>
              <a:t>Ex</a:t>
            </a:r>
            <a:r>
              <a:rPr lang="cs" sz="1400"/>
              <a:t>. 	PA: Vimos pelas horas era um pouco tarde (PE: </a:t>
            </a:r>
            <a:r>
              <a:rPr i="1" lang="cs" sz="1400"/>
              <a:t>vimos </a:t>
            </a:r>
            <a:r>
              <a:rPr lang="cs" sz="1400"/>
              <a:t>[...] </a:t>
            </a:r>
            <a:r>
              <a:rPr i="1" lang="cs" sz="1400" u="sng"/>
              <a:t>que</a:t>
            </a:r>
            <a:r>
              <a:rPr i="1" lang="cs" sz="1400"/>
              <a:t> era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este povo não é traidor, mas precisa de ver a guerra está a sair mal ao tuga (PE: </a:t>
            </a:r>
            <a:r>
              <a:rPr i="1" lang="cs" sz="1400"/>
              <a:t>ver </a:t>
            </a:r>
            <a:r>
              <a:rPr i="1" lang="cs" sz="1400" u="sng"/>
              <a:t>que </a:t>
            </a:r>
            <a:r>
              <a:rPr i="1" lang="cs" sz="1400"/>
              <a:t>a</a:t>
            </a:r>
            <a:br>
              <a:rPr i="1" lang="cs" sz="1400"/>
            </a:br>
            <a:r>
              <a:rPr i="1" lang="cs" sz="1400"/>
              <a:t>	guerra)</a:t>
            </a:r>
            <a:br>
              <a:rPr lang="cs" sz="1400"/>
            </a:br>
            <a:r>
              <a:rPr lang="cs" sz="1400"/>
              <a:t>	PA: fingi queria comprar o relógio (PE: </a:t>
            </a:r>
            <a:r>
              <a:rPr i="1" lang="cs" sz="1400"/>
              <a:t>fingi </a:t>
            </a:r>
            <a:r>
              <a:rPr i="1" lang="cs" sz="1400" u="sng"/>
              <a:t>que</a:t>
            </a:r>
            <a:r>
              <a:rPr i="1" lang="cs" sz="1400"/>
              <a:t> queria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s" sz="1800">
                <a:solidFill>
                  <a:schemeClr val="dk2"/>
                </a:solidFill>
              </a:rPr>
              <a:t>Estruturas de subordinação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4" name="Shape 264"/>
          <p:cNvSpPr txBox="1"/>
          <p:nvPr>
            <p:ph idx="1" type="body"/>
          </p:nvPr>
        </p:nvSpPr>
        <p:spPr>
          <a:xfrm>
            <a:off x="198100" y="1152475"/>
            <a:ext cx="86343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Encaixe do discurso direto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PM há presença de complementador </a:t>
            </a:r>
            <a:r>
              <a:rPr i="1" lang="cs"/>
              <a:t>que</a:t>
            </a:r>
            <a:r>
              <a:rPr lang="cs"/>
              <a:t>, o qual só é usado em PE como introdutor do discurso indireto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</a:t>
            </a:r>
            <a:r>
              <a:rPr lang="cs" sz="1400"/>
              <a:t>. 	PM: O presidente afirmou </a:t>
            </a:r>
            <a:r>
              <a:rPr i="1" lang="cs" sz="1400"/>
              <a:t>que </a:t>
            </a:r>
            <a:r>
              <a:rPr lang="cs" sz="1400"/>
              <a:t>não sei. Não conheco e não tenho plano. (PE: </a:t>
            </a:r>
            <a:r>
              <a:rPr i="1" lang="cs" sz="1400"/>
              <a:t>afirmou que não sabia</a:t>
            </a:r>
            <a:r>
              <a:rPr lang="cs" sz="1400"/>
              <a:t> </a:t>
            </a:r>
            <a:br>
              <a:rPr lang="cs" sz="1400"/>
            </a:br>
            <a:r>
              <a:rPr lang="cs" sz="1400"/>
              <a:t>	ou </a:t>
            </a:r>
            <a:r>
              <a:rPr i="1" lang="cs" sz="1400"/>
              <a:t>afirmou: “Não sei”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Ismail Mussagy diz </a:t>
            </a:r>
            <a:r>
              <a:rPr i="1" lang="cs" sz="1400"/>
              <a:t>que </a:t>
            </a:r>
            <a:r>
              <a:rPr lang="cs" sz="1400"/>
              <a:t>“eu acho que todos os comerciantes sentem que é necesário continuar”.</a:t>
            </a:r>
            <a:br>
              <a:rPr lang="cs" sz="1400"/>
            </a:br>
            <a:r>
              <a:rPr lang="cs" sz="1400"/>
              <a:t>	(PE: </a:t>
            </a:r>
            <a:r>
              <a:rPr i="1" lang="cs" sz="1400"/>
              <a:t>diz que ele acha que todos [...] </a:t>
            </a:r>
            <a:r>
              <a:rPr lang="cs" sz="1400"/>
              <a:t>ou </a:t>
            </a:r>
            <a:r>
              <a:rPr i="1" lang="cs" sz="1400"/>
              <a:t>diz: “Eu acho que todos [...]”</a:t>
            </a:r>
            <a:r>
              <a:rPr lang="cs" sz="1400"/>
              <a:t>)</a:t>
            </a:r>
            <a:br>
              <a:rPr i="1" lang="cs" sz="1400"/>
            </a:br>
            <a:r>
              <a:rPr i="1" lang="cs" sz="1400"/>
              <a:t>	guerra)</a:t>
            </a:r>
            <a:br>
              <a:rPr lang="cs" sz="1400"/>
            </a:br>
            <a:r>
              <a:rPr lang="cs" sz="1400"/>
              <a:t>	PM: só ouviam de </a:t>
            </a:r>
            <a:r>
              <a:rPr i="1" lang="cs" sz="1400"/>
              <a:t>que </a:t>
            </a:r>
            <a:r>
              <a:rPr lang="cs" sz="1400"/>
              <a:t>“ah existe a ilha da Juventude[...]” (PE: </a:t>
            </a:r>
            <a:r>
              <a:rPr i="1" lang="cs" sz="1400"/>
              <a:t>ouviam que existia a ilha[...]</a:t>
            </a:r>
            <a:r>
              <a:rPr lang="cs" sz="1400"/>
              <a:t> ou </a:t>
            </a:r>
            <a:br>
              <a:rPr lang="cs" sz="1400"/>
            </a:br>
            <a:r>
              <a:rPr lang="cs" sz="1400"/>
              <a:t>	</a:t>
            </a:r>
            <a:r>
              <a:rPr i="1" lang="cs" sz="1400"/>
              <a:t>ouviam: “Ah! existe a ilha[...]”</a:t>
            </a:r>
            <a:r>
              <a:rPr lang="cs" sz="1400"/>
              <a:t>)</a:t>
            </a:r>
            <a:br>
              <a:rPr lang="cs" sz="1400"/>
            </a:br>
          </a:p>
        </p:txBody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s" sz="1800">
                <a:solidFill>
                  <a:schemeClr val="dk2"/>
                </a:solidFill>
              </a:rPr>
              <a:t>Estruturas de subordinação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x="198100" y="1152475"/>
            <a:ext cx="86343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Encaixe do discurso direto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a presença do complementador não desencadeia nem alterações na flexão do verbo em pessoa ou tempo, nem a substituição dos elementos dêiticos presentes nas frases do discurso direto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estes dados parecem indicar que o complementador que é usado para assinalar o início de uma predicação produzida por um novo locutor, sem que a sua presença desencadeie necessariamente as operações gramaticais requeridas pela gramática do PE</a:t>
            </a: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Shape 27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Aspetos morfosintáticos</a:t>
            </a:r>
          </a:p>
        </p:txBody>
      </p:sp>
      <p:sp>
        <p:nvSpPr>
          <p:cNvPr id="276" name="Shape 276"/>
          <p:cNvSpPr txBox="1"/>
          <p:nvPr>
            <p:ph idx="1" type="body"/>
          </p:nvPr>
        </p:nvSpPr>
        <p:spPr>
          <a:xfrm>
            <a:off x="176875" y="1152475"/>
            <a:ext cx="87657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>
              <a:spcBef>
                <a:spcPts val="0"/>
              </a:spcBef>
              <a:buChar char="-"/>
            </a:pPr>
            <a:r>
              <a:rPr lang="cs"/>
              <a:t>as alterações registadas nesta área gramatical incluem: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→ Uso de infinitovo flexionado e do modo indicativo em contextos excluídos pelo PE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→ Uso de pronome clítico lhe com valor de objeto direto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→ Enfraquecimento da morfologia flexional verbal e nominal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→ neutralização das diferentes formas de que o PE dispõe para a referência à 2.ª pessoa</a:t>
            </a:r>
          </a:p>
        </p:txBody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Uso de infinitovo flexionado e do modo indicativo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2" name="Shape 28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ocorre mais sistematicamente em PM do que em PE, quer se trate de orações completivas infinitas que de verbos principais regidos por um verbo auxiliar ou semiaxiliar numa perífrase verbal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este fenómeno ocorre em geral no discurso oral ou escrito de falantes instruídos</a:t>
            </a:r>
          </a:p>
          <a:p>
            <a:pPr lvl="0">
              <a:spcBef>
                <a:spcPts val="0"/>
              </a:spcBef>
              <a:buNone/>
            </a:pPr>
            <a:r>
              <a:rPr lang="cs"/>
              <a:t>Ex</a:t>
            </a:r>
            <a:r>
              <a:rPr lang="cs" sz="1400"/>
              <a:t>. 	PM: as pessoas preferem </a:t>
            </a:r>
            <a:r>
              <a:rPr i="1" lang="cs" sz="1400"/>
              <a:t>ganharem </a:t>
            </a:r>
            <a:r>
              <a:rPr lang="cs" sz="1400"/>
              <a:t>naquela hora mesmo (PE: </a:t>
            </a:r>
            <a:r>
              <a:rPr i="1" lang="cs" sz="1400"/>
              <a:t>ganhar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os professores não conseguem </a:t>
            </a:r>
            <a:r>
              <a:rPr i="1" lang="cs" sz="1400"/>
              <a:t>darem </a:t>
            </a:r>
            <a:r>
              <a:rPr lang="cs" sz="1400"/>
              <a:t>as aulas (PE: </a:t>
            </a:r>
            <a:r>
              <a:rPr i="1" lang="cs" sz="1400"/>
              <a:t>dar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os chefes deviam </a:t>
            </a:r>
            <a:r>
              <a:rPr i="1" lang="cs" sz="1400"/>
              <a:t>criarem </a:t>
            </a:r>
            <a:r>
              <a:rPr lang="cs" sz="1400"/>
              <a:t>condições (PE: </a:t>
            </a:r>
            <a:r>
              <a:rPr i="1" lang="cs" sz="1400"/>
              <a:t>criar)</a:t>
            </a:r>
            <a:br>
              <a:rPr i="1" lang="cs" sz="1400"/>
            </a:br>
            <a:r>
              <a:rPr i="1" lang="cs" sz="1400"/>
              <a:t>	</a:t>
            </a:r>
            <a:r>
              <a:rPr lang="cs" sz="1400"/>
              <a:t>PM: fizeram isso para as duas pessoas poderem </a:t>
            </a:r>
            <a:r>
              <a:rPr i="1" lang="cs" sz="1400"/>
              <a:t>conhecerem-se</a:t>
            </a:r>
            <a:r>
              <a:rPr lang="cs" sz="1400"/>
              <a:t> (PE: </a:t>
            </a:r>
            <a:r>
              <a:rPr i="1" lang="cs" sz="1400"/>
              <a:t>conhecer-se)</a:t>
            </a:r>
            <a:br>
              <a:rPr lang="cs" sz="1400"/>
            </a:b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PM e PA usa-se [i] e [e] nos casos que PE usa [ɨ] → uma estratégia que permite assegurar a conservação do padrão consapnte-vogal, seja em sílabas iniciais, mediais ou finais da palavra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8424" y="2179975"/>
            <a:ext cx="6586800" cy="2448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Shape 28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s" sz="1800">
                <a:solidFill>
                  <a:schemeClr val="dk2"/>
                </a:solidFill>
              </a:rPr>
              <a:t>Uso de infinitovo flexionado e do modo indicativo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8" name="Shape 28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relativamento ao modo indicativo, as alterações relevantes registadas em PM e em PA dizem respeito ao seu uso em contextos que em PE requerem o modo conjuntivo, nomeadamento frases introduzidas pelo advérbio </a:t>
            </a:r>
            <a:r>
              <a:rPr i="1" lang="cs"/>
              <a:t>talvez </a:t>
            </a:r>
            <a:r>
              <a:rPr lang="cs"/>
              <a:t>e diferentes tipos de orações subordinadas (relativas, adverbiais e completivas)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</a:t>
            </a:r>
            <a:r>
              <a:rPr lang="cs" sz="1400"/>
              <a:t>. 	PM: </a:t>
            </a:r>
            <a:r>
              <a:rPr lang="cs" sz="1400" u="sng"/>
              <a:t>talvez</a:t>
            </a:r>
            <a:r>
              <a:rPr lang="cs" sz="1400"/>
              <a:t> eu </a:t>
            </a:r>
            <a:r>
              <a:rPr i="1" lang="cs" sz="1400"/>
              <a:t>tenho </a:t>
            </a:r>
            <a:r>
              <a:rPr lang="cs" sz="1400"/>
              <a:t>vocação (PE: </a:t>
            </a:r>
            <a:r>
              <a:rPr i="1" lang="cs" sz="1400"/>
              <a:t>tenha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não há </a:t>
            </a:r>
            <a:r>
              <a:rPr lang="cs" sz="1400" u="sng"/>
              <a:t>ninguém</a:t>
            </a:r>
            <a:r>
              <a:rPr lang="cs" sz="1400"/>
              <a:t> que </a:t>
            </a:r>
            <a:r>
              <a:rPr i="1" lang="cs" sz="1400"/>
              <a:t>fica </a:t>
            </a:r>
            <a:r>
              <a:rPr lang="cs" sz="1400"/>
              <a:t>satisfeito (PE: </a:t>
            </a:r>
            <a:r>
              <a:rPr i="1" lang="cs" sz="1400"/>
              <a:t>fique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não há vigilantes que obrigam os alunos a irem às aulas? (PE: </a:t>
            </a:r>
            <a:r>
              <a:rPr i="1" lang="cs" sz="1400"/>
              <a:t>obriguem)</a:t>
            </a:r>
            <a:br>
              <a:rPr i="1" lang="cs" sz="1400"/>
            </a:br>
            <a:r>
              <a:rPr i="1" lang="cs" sz="1400"/>
              <a:t>	</a:t>
            </a:r>
            <a:r>
              <a:rPr lang="cs" sz="1400"/>
              <a:t>PM: </a:t>
            </a:r>
            <a:r>
              <a:rPr lang="cs" sz="1400" u="sng"/>
              <a:t>embora que</a:t>
            </a:r>
            <a:r>
              <a:rPr lang="cs" sz="1400"/>
              <a:t> eu </a:t>
            </a:r>
            <a:r>
              <a:rPr i="1" lang="cs" sz="1400"/>
              <a:t>sou </a:t>
            </a:r>
            <a:r>
              <a:rPr lang="cs" sz="1400"/>
              <a:t>mais novo, posso dar uma opinião (PE: </a:t>
            </a:r>
            <a:r>
              <a:rPr i="1" lang="cs" sz="1400"/>
              <a:t>embora eu seja)</a:t>
            </a:r>
            <a:br>
              <a:rPr i="1" lang="cs" sz="1400"/>
            </a:br>
            <a:r>
              <a:rPr i="1" lang="cs" sz="1400"/>
              <a:t>	</a:t>
            </a:r>
            <a:r>
              <a:rPr lang="cs" sz="1400"/>
              <a:t>PA: então damos o medicamento </a:t>
            </a:r>
            <a:r>
              <a:rPr lang="cs" sz="1400" u="sng"/>
              <a:t>para que</a:t>
            </a:r>
            <a:r>
              <a:rPr lang="cs" sz="1400"/>
              <a:t> o paciente </a:t>
            </a:r>
            <a:r>
              <a:rPr i="1" lang="cs" sz="1400"/>
              <a:t>toma-o </a:t>
            </a:r>
            <a:r>
              <a:rPr lang="cs" sz="1400"/>
              <a:t>em casa (PE: </a:t>
            </a:r>
            <a:r>
              <a:rPr i="1" lang="cs" sz="1400"/>
              <a:t>tome)</a:t>
            </a:r>
            <a:br>
              <a:rPr i="1" lang="cs" sz="1400"/>
            </a:br>
            <a:r>
              <a:rPr i="1" lang="cs" sz="1400"/>
              <a:t>	</a:t>
            </a:r>
            <a:r>
              <a:rPr lang="cs" sz="1400"/>
              <a:t>PA: eu </a:t>
            </a:r>
            <a:r>
              <a:rPr lang="cs" sz="1400" u="sng"/>
              <a:t>espero</a:t>
            </a:r>
            <a:r>
              <a:rPr lang="cs" sz="1400"/>
              <a:t> que muitos jovens também não </a:t>
            </a:r>
            <a:r>
              <a:rPr i="1" lang="cs" sz="1400"/>
              <a:t>roubam </a:t>
            </a:r>
            <a:r>
              <a:rPr lang="cs" sz="1400"/>
              <a:t>(PE: </a:t>
            </a:r>
            <a:r>
              <a:rPr i="1" lang="cs" sz="1400"/>
              <a:t>roubem)</a:t>
            </a:r>
            <a:br>
              <a:rPr i="1" lang="cs" sz="1400"/>
            </a:br>
            <a:br>
              <a:rPr lang="cs" sz="1400"/>
            </a:br>
          </a:p>
        </p:txBody>
      </p:sp>
    </p:spTree>
  </p:cSld>
  <p:clrMapOvr>
    <a:masterClrMapping/>
  </p:clrMapOvr>
  <p:transition spd="slow">
    <p:cut/>
  </p:transition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Uso de pronome clítico lhe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4" name="Shape 294"/>
          <p:cNvSpPr txBox="1"/>
          <p:nvPr>
            <p:ph idx="1" type="body"/>
          </p:nvPr>
        </p:nvSpPr>
        <p:spPr>
          <a:xfrm>
            <a:off x="27675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PM e PA, a forma dativa do pronome pessoal de 3.ª pessoa ocorre frequentemente em contextos que em PE exigem as formas acusativas </a:t>
            </a:r>
            <a:r>
              <a:rPr i="1" lang="cs"/>
              <a:t>o</a:t>
            </a:r>
            <a:r>
              <a:rPr lang="cs"/>
              <a:t> e </a:t>
            </a:r>
            <a:r>
              <a:rPr i="1" lang="cs"/>
              <a:t>a</a:t>
            </a:r>
            <a:r>
              <a:rPr lang="cs"/>
              <a:t>. </a:t>
            </a:r>
          </a:p>
          <a:p>
            <a:pPr indent="0" lvl="0" marL="457200" rtl="0">
              <a:spcBef>
                <a:spcPts val="0"/>
              </a:spcBef>
              <a:buNone/>
            </a:pPr>
            <a:r>
              <a:rPr lang="cs"/>
              <a:t>→ em PM e PA o pronome clitico lhe pode assumir também a função de complemento direto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	</a:t>
            </a:r>
            <a:r>
              <a:rPr lang="cs" sz="1400"/>
              <a:t>PM: levam a miúda para o quarto, vestem-</a:t>
            </a:r>
            <a:r>
              <a:rPr i="1" lang="cs" sz="1400"/>
              <a:t>lhe</a:t>
            </a:r>
            <a:r>
              <a:rPr lang="cs" sz="1400"/>
              <a:t> (</a:t>
            </a:r>
            <a:r>
              <a:rPr i="1" lang="cs" sz="1400"/>
              <a:t>vestem</a:t>
            </a:r>
            <a:r>
              <a:rPr lang="cs" sz="1400"/>
              <a:t>-</a:t>
            </a:r>
            <a:r>
              <a:rPr i="1" lang="cs" sz="1400" u="sng"/>
              <a:t>na</a:t>
            </a:r>
            <a:r>
              <a:rPr lang="cs" sz="1400"/>
              <a:t>)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400"/>
              <a:t>	PA: a minha mãe diz que </a:t>
            </a:r>
            <a:r>
              <a:rPr i="1" lang="cs" sz="1400"/>
              <a:t>lhe </a:t>
            </a:r>
            <a:r>
              <a:rPr lang="cs" sz="1400"/>
              <a:t>vão buscar e </a:t>
            </a:r>
            <a:r>
              <a:rPr i="1" lang="cs" sz="1400"/>
              <a:t>lhe </a:t>
            </a:r>
            <a:r>
              <a:rPr lang="cs" sz="1400"/>
              <a:t>vão levar todos os dias (em PE	</a:t>
            </a:r>
            <a:r>
              <a:rPr i="1" lang="cs" sz="1400" u="sng"/>
              <a:t>a</a:t>
            </a:r>
            <a:r>
              <a:rPr i="1" lang="cs" sz="1400"/>
              <a:t> vão</a:t>
            </a:r>
            <a:r>
              <a:rPr lang="cs" sz="1400"/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Morfologia flexional verbal e nominal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0" name="Shape 30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tendência para enfraqecimento da morfologia verbal de pessoa e número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falantes do PM com um baixo nível de instrução preferem usar a forma gramatical da 3.ª pessoa do sg. em casos nos quais o sujeito é semanticamente da 1.ª pessoa do sg. ou da 3.ª pessoa do pl.</a:t>
            </a:r>
          </a:p>
          <a:p>
            <a:pPr lvl="0" rtl="0">
              <a:spcBef>
                <a:spcPts val="0"/>
              </a:spcBef>
              <a:buNone/>
            </a:pPr>
            <a:r>
              <a:rPr i="1" lang="cs"/>
              <a:t>	(eu trabalha, tu trabalhas, ele trabalha, nós trabalhámos, eles trabalha)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</a:t>
            </a:r>
            <a:r>
              <a:rPr lang="cs" sz="1400"/>
              <a:t> 	PM: como eu trabalha, não tem tempo (PE: trabalho..tenho)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400"/>
              <a:t>	PM: ultimamente os casamentos não dura (PE: duram)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400"/>
              <a:t>	PA: se meus clientes quer pão eu fia mesmo (quere...fio)</a:t>
            </a:r>
          </a:p>
        </p:txBody>
      </p:sp>
    </p:spTree>
  </p:cSld>
  <p:clrMapOvr>
    <a:masterClrMapping/>
  </p:clrMapOvr>
  <p:transition spd="slow">
    <p:cut/>
  </p:transition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Morfologia flexional verbal e nominal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6" name="Shape 30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também é frequente uso do da morfologia verbal da 3.ª pessoa do sg. com sujeito semântico da 2.ª pessoa do sg.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	</a:t>
            </a:r>
            <a:r>
              <a:rPr lang="cs" sz="1400"/>
              <a:t>tu vai pagar o que me fizeste (PE: vais)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400"/>
              <a:t>	tu quer mesmo ir com aquele rapaz? (PE: queres)</a:t>
            </a:r>
          </a:p>
        </p:txBody>
      </p:sp>
    </p:spTree>
  </p:cSld>
  <p:clrMapOvr>
    <a:masterClrMapping/>
  </p:clrMapOvr>
  <p:transition spd="slow">
    <p:cut/>
  </p:transition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Morfologia flexional verbal e nominal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2" name="Shape 312"/>
          <p:cNvSpPr txBox="1"/>
          <p:nvPr>
            <p:ph idx="1" type="body"/>
          </p:nvPr>
        </p:nvSpPr>
        <p:spPr>
          <a:xfrm>
            <a:off x="311700" y="1017725"/>
            <a:ext cx="8520600" cy="3907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Concordância nominal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No discurso de falantes com escolaridade baixa, é frequento o cancelamento de marcas de género e/ou número no SN nos elementos pospostos ao núcleo nominal, em geral adjetivos com função atributiva ou predicativa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Função atributiva</a:t>
            </a:r>
            <a:br>
              <a:rPr lang="cs"/>
            </a:br>
            <a:r>
              <a:rPr lang="cs"/>
              <a:t>Ex. 	</a:t>
            </a:r>
            <a:r>
              <a:rPr lang="cs" sz="1400"/>
              <a:t>PM: é </a:t>
            </a:r>
            <a:r>
              <a:rPr lang="cs" sz="1400" u="sng"/>
              <a:t>uma</a:t>
            </a:r>
            <a:r>
              <a:rPr lang="cs" sz="1400"/>
              <a:t> </a:t>
            </a:r>
            <a:r>
              <a:rPr i="1" lang="cs" sz="1400"/>
              <a:t>cidade </a:t>
            </a:r>
            <a:r>
              <a:rPr lang="cs" sz="1400"/>
              <a:t>mais ou menos idêntico à de Maputo (PE: </a:t>
            </a:r>
            <a:r>
              <a:rPr i="1" lang="cs" sz="1400"/>
              <a:t>idêntica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abriu </a:t>
            </a:r>
            <a:r>
              <a:rPr lang="cs" sz="1400" u="sng"/>
              <a:t>a</a:t>
            </a:r>
            <a:r>
              <a:rPr lang="cs" sz="1400"/>
              <a:t> </a:t>
            </a:r>
            <a:r>
              <a:rPr i="1" lang="cs" sz="1400"/>
              <a:t>cancela pequeno</a:t>
            </a:r>
            <a:r>
              <a:rPr lang="cs" sz="1400"/>
              <a:t> do fundo do quintal (PE: </a:t>
            </a:r>
            <a:r>
              <a:rPr i="1" lang="cs" sz="1400"/>
              <a:t>pequena</a:t>
            </a:r>
            <a:r>
              <a:rPr lang="cs" sz="1400"/>
              <a:t>)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Função predicativa</a:t>
            </a:r>
            <a:br>
              <a:rPr lang="cs" sz="1400"/>
            </a:br>
            <a:r>
              <a:rPr lang="cs" sz="1400"/>
              <a:t>	PM: </a:t>
            </a:r>
            <a:r>
              <a:rPr lang="cs" sz="1400" u="sng"/>
              <a:t>as</a:t>
            </a:r>
            <a:r>
              <a:rPr lang="cs" sz="1400"/>
              <a:t> </a:t>
            </a:r>
            <a:r>
              <a:rPr i="1" lang="cs" sz="1400"/>
              <a:t>condições </a:t>
            </a:r>
            <a:r>
              <a:rPr lang="cs" sz="1400"/>
              <a:t>não estão nada </a:t>
            </a:r>
            <a:r>
              <a:rPr i="1" lang="cs" sz="1400"/>
              <a:t>bom </a:t>
            </a:r>
            <a:r>
              <a:rPr lang="cs" sz="1400"/>
              <a:t>(PE: </a:t>
            </a:r>
            <a:r>
              <a:rPr i="1" lang="cs" sz="1400"/>
              <a:t>boas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</a:t>
            </a:r>
            <a:r>
              <a:rPr lang="cs" sz="1400" u="sng"/>
              <a:t>a</a:t>
            </a:r>
            <a:r>
              <a:rPr lang="cs" sz="1400"/>
              <a:t> </a:t>
            </a:r>
            <a:r>
              <a:rPr i="1" lang="cs" sz="1400"/>
              <a:t>cerveja </a:t>
            </a:r>
            <a:r>
              <a:rPr lang="cs" sz="1400"/>
              <a:t>está caro (PE: </a:t>
            </a:r>
            <a:r>
              <a:rPr i="1" lang="cs" sz="1400"/>
              <a:t>cara</a:t>
            </a:r>
            <a:r>
              <a:rPr lang="cs" sz="1400"/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Morfologia flexional verbal e nominal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8" name="Shape 3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No discurso de falantes com escolaridade baixa existem ainda casos de cancelamento das marcas de número dos nomes 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	</a:t>
            </a:r>
            <a:r>
              <a:rPr lang="cs" sz="1400"/>
              <a:t>PM: meus </a:t>
            </a:r>
            <a:r>
              <a:rPr i="1" lang="cs" sz="1400"/>
              <a:t>neto </a:t>
            </a:r>
            <a:r>
              <a:rPr lang="cs" sz="1400"/>
              <a:t>são dezasseis </a:t>
            </a:r>
            <a:r>
              <a:rPr i="1" lang="cs" sz="1400"/>
              <a:t>neto </a:t>
            </a:r>
            <a:r>
              <a:rPr lang="cs" sz="1400"/>
              <a:t>(PE: </a:t>
            </a:r>
            <a:r>
              <a:rPr i="1" lang="cs" sz="1400"/>
              <a:t>neto...neto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há muitas </a:t>
            </a:r>
            <a:r>
              <a:rPr i="1" lang="cs" sz="1400"/>
              <a:t>dificuldade </a:t>
            </a:r>
            <a:r>
              <a:rPr lang="cs" sz="1400"/>
              <a:t>nas </a:t>
            </a:r>
            <a:r>
              <a:rPr i="1" lang="cs" sz="1400"/>
              <a:t>escola </a:t>
            </a:r>
            <a:r>
              <a:rPr lang="cs" sz="1400"/>
              <a:t>(PE: </a:t>
            </a:r>
            <a:r>
              <a:rPr i="1" lang="cs" sz="1400"/>
              <a:t>dificuldades...escolas</a:t>
            </a:r>
            <a:r>
              <a:rPr lang="cs" sz="1400"/>
              <a:t>)</a:t>
            </a:r>
          </a:p>
          <a:p>
            <a:pPr indent="457200" lvl="0" rtl="0">
              <a:spcBef>
                <a:spcPts val="0"/>
              </a:spcBef>
              <a:buNone/>
            </a:pPr>
            <a:r>
              <a:rPr lang="cs" sz="1400"/>
              <a:t>PA: eu trabalhava lá com os </a:t>
            </a:r>
            <a:r>
              <a:rPr i="1" lang="cs" sz="1400"/>
              <a:t>filipino </a:t>
            </a:r>
            <a:r>
              <a:rPr lang="cs" sz="1400"/>
              <a:t>(PE: </a:t>
            </a:r>
            <a:r>
              <a:rPr i="1" lang="cs" sz="1400"/>
              <a:t>filipinos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foi feito análise dessas </a:t>
            </a:r>
            <a:r>
              <a:rPr i="1" lang="cs" sz="1400"/>
              <a:t>amostra </a:t>
            </a:r>
            <a:r>
              <a:rPr lang="cs" sz="1400"/>
              <a:t>(PE: </a:t>
            </a:r>
            <a:r>
              <a:rPr i="1" lang="cs" sz="1400"/>
              <a:t>amostras</a:t>
            </a:r>
            <a:r>
              <a:rPr lang="cs" sz="1400"/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Formas de tratamento da segunda pessoa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24" name="Shape 324"/>
          <p:cNvSpPr txBox="1"/>
          <p:nvPr>
            <p:ph idx="1" type="body"/>
          </p:nvPr>
        </p:nvSpPr>
        <p:spPr>
          <a:xfrm>
            <a:off x="311700" y="1152475"/>
            <a:ext cx="8520600" cy="3851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tendência a neutralizar as diferentes formas de que o PE dispõe para o tratamento da 2.ª pessoa, </a:t>
            </a:r>
            <a:r>
              <a:rPr i="1" lang="cs"/>
              <a:t>tu/você/o senhor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PM e PA verifica-se a tendência a abandonar a forma da 2.ª pessoa do singular do imperativo, sendo usadas, em seu lugar, as formas do conjuntivo que coocorrem com os pronomes você/vocês em PE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este fenómeno é generalizado à maioria dos falantes, podendo ocorrer no discurso oral ou escrito de falantes instruídos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rPr lang="cs"/>
              <a:t>Ex. 	</a:t>
            </a:r>
            <a:r>
              <a:rPr lang="cs" sz="1400"/>
              <a:t>PM: Jovem universitário, </a:t>
            </a:r>
            <a:r>
              <a:rPr i="1" lang="cs" sz="1400"/>
              <a:t>procure </a:t>
            </a:r>
            <a:r>
              <a:rPr lang="cs" sz="1400"/>
              <a:t>o </a:t>
            </a:r>
            <a:r>
              <a:rPr i="1" lang="cs" sz="1400"/>
              <a:t>teu </a:t>
            </a:r>
            <a:r>
              <a:rPr lang="cs" sz="1400"/>
              <a:t>lugar nas seis semanas de eleições. (PE: </a:t>
            </a:r>
            <a:r>
              <a:rPr i="1" lang="cs" sz="1400"/>
              <a:t>procura o teu </a:t>
            </a:r>
            <a:br>
              <a:rPr i="1" lang="cs" sz="1400"/>
            </a:br>
            <a:r>
              <a:rPr i="1" lang="cs" sz="1400"/>
              <a:t>	lugar </a:t>
            </a:r>
            <a:r>
              <a:rPr lang="cs" sz="1400"/>
              <a:t>ou </a:t>
            </a:r>
            <a:r>
              <a:rPr i="1" lang="cs" sz="1400"/>
              <a:t>procure o seu lugar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</a:t>
            </a:r>
            <a:r>
              <a:rPr i="1" lang="cs" sz="1400"/>
              <a:t>Queres </a:t>
            </a:r>
            <a:r>
              <a:rPr lang="cs" sz="1400"/>
              <a:t>ganhar um fato de treino? </a:t>
            </a:r>
            <a:r>
              <a:rPr i="1" lang="cs" sz="1400"/>
              <a:t>Vá </a:t>
            </a:r>
            <a:r>
              <a:rPr lang="cs" sz="1400"/>
              <a:t>agora ao Jardim Tunduru (PE: </a:t>
            </a:r>
            <a:r>
              <a:rPr i="1" lang="cs" sz="1400"/>
              <a:t>Queres...vai ou quer...vá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Consulte as listas. Angola conta contigo. (PE: </a:t>
            </a:r>
            <a:r>
              <a:rPr i="1" lang="cs" sz="1400"/>
              <a:t>Consulta...contigo ou consulte...consigo</a:t>
            </a:r>
            <a:r>
              <a:rPr lang="cs" sz="1400"/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cs" sz="1800">
                <a:solidFill>
                  <a:schemeClr val="dk2"/>
                </a:solidFill>
              </a:rPr>
              <a:t>Formas de tratamento da segunda pessoa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0" name="Shape 3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uma segunda evidência da neutralização das formas destinadas ao tratamento da 2.ª pessoa consiste na coocorrência, numa mesma frase, da forma você e de formas verbais ou de pronomes pessoais e possessivos da 2.ª pessoa do sg.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</a:t>
            </a:r>
            <a:r>
              <a:rPr lang="cs" sz="1400"/>
              <a:t>	PM: se </a:t>
            </a:r>
            <a:r>
              <a:rPr i="1" lang="cs" sz="1400"/>
              <a:t>arrancas </a:t>
            </a:r>
            <a:r>
              <a:rPr lang="cs" sz="1400"/>
              <a:t>o salário </a:t>
            </a:r>
            <a:r>
              <a:rPr i="1" lang="cs" sz="1400"/>
              <a:t>você </a:t>
            </a:r>
            <a:r>
              <a:rPr lang="cs" sz="1400"/>
              <a:t>vai passar mal (PE: </a:t>
            </a:r>
            <a:r>
              <a:rPr i="1" lang="cs" sz="1400"/>
              <a:t>arranca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</a:t>
            </a:r>
            <a:r>
              <a:rPr i="1" lang="cs" sz="1400"/>
              <a:t>você </a:t>
            </a:r>
            <a:r>
              <a:rPr lang="cs" sz="1400"/>
              <a:t>não tinha nada que falar, não é </a:t>
            </a:r>
            <a:r>
              <a:rPr i="1" lang="cs" sz="1400"/>
              <a:t>teu </a:t>
            </a:r>
            <a:r>
              <a:rPr lang="cs" sz="1400"/>
              <a:t>irmão (PE: </a:t>
            </a:r>
            <a:r>
              <a:rPr i="1" lang="cs" sz="1400"/>
              <a:t>seu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PM: </a:t>
            </a:r>
            <a:r>
              <a:rPr i="1" lang="cs" sz="1400"/>
              <a:t>você </a:t>
            </a:r>
            <a:r>
              <a:rPr lang="cs" sz="1400"/>
              <a:t>vai mandam-</a:t>
            </a:r>
            <a:r>
              <a:rPr i="1" lang="cs" sz="1400"/>
              <a:t>te</a:t>
            </a:r>
            <a:r>
              <a:rPr lang="cs" sz="1400"/>
              <a:t> ir numa montanha (PE: </a:t>
            </a:r>
            <a:r>
              <a:rPr i="1" lang="cs" sz="1400"/>
              <a:t>mandam-no</a:t>
            </a:r>
            <a:r>
              <a:rPr lang="cs" sz="1400"/>
              <a:t>)</a:t>
            </a:r>
          </a:p>
          <a:p>
            <a:pPr lvl="0" rtl="0">
              <a:spcBef>
                <a:spcPts val="0"/>
              </a:spcBef>
              <a:buNone/>
            </a:pPr>
            <a:r>
              <a:rPr lang="cs" sz="1400"/>
              <a:t>	PA: a </a:t>
            </a:r>
            <a:r>
              <a:rPr i="1" lang="cs" sz="1400"/>
              <a:t>tua </a:t>
            </a:r>
            <a:r>
              <a:rPr lang="cs" sz="1400"/>
              <a:t>vizinha diz que </a:t>
            </a:r>
            <a:r>
              <a:rPr i="1" lang="cs" sz="1400"/>
              <a:t>você </a:t>
            </a:r>
            <a:r>
              <a:rPr lang="cs" sz="1400"/>
              <a:t>saiu tarde (PE: </a:t>
            </a:r>
            <a:r>
              <a:rPr i="1" lang="cs" sz="1400"/>
              <a:t>sua vizinha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aí </a:t>
            </a:r>
            <a:r>
              <a:rPr i="1" lang="cs" sz="1400"/>
              <a:t>você </a:t>
            </a:r>
            <a:r>
              <a:rPr lang="cs" sz="1400"/>
              <a:t>cultiva nas </a:t>
            </a:r>
            <a:r>
              <a:rPr i="1" lang="cs" sz="1400"/>
              <a:t>tuas </a:t>
            </a:r>
            <a:r>
              <a:rPr lang="cs" sz="1400"/>
              <a:t>lavra (PE: </a:t>
            </a:r>
            <a:r>
              <a:rPr i="1" lang="cs" sz="1400"/>
              <a:t>suas lavras</a:t>
            </a:r>
            <a:r>
              <a:rPr lang="cs" sz="1400"/>
              <a:t>)</a:t>
            </a:r>
          </a:p>
        </p:txBody>
      </p:sp>
    </p:spTree>
  </p:cSld>
  <p:clrMapOvr>
    <a:masterClrMapping/>
  </p:clrMapOvr>
  <p:transition spd="slow">
    <p:cut/>
  </p:transition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s" sz="1800">
                <a:solidFill>
                  <a:schemeClr val="dk2"/>
                </a:solidFill>
              </a:rPr>
              <a:t>Formas de tratamento da segunda pessoa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6" name="Shape 33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de uma forma geral, as formas verbais concordam em pessoa a forma você, contudo, embora menos frequente, também se verifica o uso do pronome você associado à forma verbal da 2.ª pessoa do sg.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</a:t>
            </a:r>
            <a:r>
              <a:rPr lang="cs" sz="1400"/>
              <a:t>	PM: </a:t>
            </a:r>
            <a:r>
              <a:rPr i="1" lang="cs" sz="1400"/>
              <a:t>você </a:t>
            </a:r>
            <a:r>
              <a:rPr lang="cs" sz="1400"/>
              <a:t>é que </a:t>
            </a:r>
            <a:r>
              <a:rPr i="1" lang="cs" sz="1400"/>
              <a:t>fizeste</a:t>
            </a:r>
            <a:r>
              <a:rPr lang="cs" sz="1400"/>
              <a:t>? (PE: </a:t>
            </a:r>
            <a:r>
              <a:rPr i="1" lang="cs" sz="1400"/>
              <a:t>fez</a:t>
            </a:r>
            <a:r>
              <a:rPr lang="cs" sz="1400"/>
              <a:t>)</a:t>
            </a:r>
            <a:br>
              <a:rPr lang="cs" sz="1400"/>
            </a:br>
            <a:r>
              <a:rPr lang="cs" sz="1400"/>
              <a:t>	PA: </a:t>
            </a:r>
            <a:r>
              <a:rPr i="1" lang="cs" sz="1400"/>
              <a:t>queres </a:t>
            </a:r>
            <a:r>
              <a:rPr lang="cs" sz="1400"/>
              <a:t>que eu te dou mais dinheiro, se</a:t>
            </a:r>
            <a:r>
              <a:rPr i="1" lang="cs" sz="1400"/>
              <a:t> você </a:t>
            </a:r>
            <a:r>
              <a:rPr lang="cs" sz="1400"/>
              <a:t>ainda não me </a:t>
            </a:r>
            <a:r>
              <a:rPr i="1" lang="cs" sz="1400"/>
              <a:t>pagaste?</a:t>
            </a:r>
            <a:r>
              <a:rPr lang="cs" sz="1400"/>
              <a:t> (PE: </a:t>
            </a:r>
            <a:r>
              <a:rPr i="1" lang="cs" sz="1400"/>
              <a:t>pagou</a:t>
            </a:r>
            <a:r>
              <a:rPr lang="cs" sz="1400"/>
              <a:t>)</a:t>
            </a:r>
            <a:br>
              <a:rPr lang="cs" sz="1400"/>
            </a:b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Vogais átonas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a tendência para as vogais que são átonas em PE serem pronunciadas como vogais abertas ou semiabertas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[ɐ] e [u] (esta última apenas em sílabas pretónicas) tendem a ser pronunciadas como [a] e [o]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b</a:t>
            </a:r>
            <a:r>
              <a:rPr b="1" lang="cs"/>
              <a:t>o</a:t>
            </a:r>
            <a:r>
              <a:rPr lang="cs"/>
              <a:t>cado, </a:t>
            </a:r>
            <a:r>
              <a:rPr b="1" lang="cs"/>
              <a:t>a</a:t>
            </a:r>
            <a:r>
              <a:rPr lang="cs"/>
              <a:t>luno, c</a:t>
            </a:r>
            <a:r>
              <a:rPr b="1" lang="cs"/>
              <a:t>o</a:t>
            </a:r>
            <a:r>
              <a:rPr lang="cs"/>
              <a:t>leg</a:t>
            </a:r>
            <a:r>
              <a:rPr b="1" lang="cs"/>
              <a:t>a</a:t>
            </a:r>
            <a:r>
              <a:rPr lang="cs"/>
              <a:t> → PM, PA [bokádu], [alúnu], [kolɛga]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0" name="Shape 80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cs"/>
              <a:t>ɛ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cs"/>
              <a:t>Vogal [e] em contextos que em PE requerem [ɐ]</a:t>
            </a:r>
            <a:br>
              <a:rPr lang="cs"/>
            </a:b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tendência a pronunciar o som [e] em contextos que em PE requerem [ɐ], seja em ditongos orais seja quando esta vogal precede uma consoante palatal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primeiro, cerveja → PM, PA [pɾiméjɾu], [servéʒa]</a:t>
            </a:r>
            <a:br>
              <a:rPr lang="cs"/>
            </a:br>
            <a:br>
              <a:rPr lang="cs"/>
            </a:br>
            <a:br>
              <a:rPr lang="cs"/>
            </a:b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cs"/>
              <a:t>Influência de traços de línguas bantas específicas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alguns dos traços fónicos que se observam em falantes do PM e do PA são produzidos por influência de traços de uma língua banta específica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o macua não contém as consoantes oclusivas vozeadas [b], [d], [g] → os falantes de PM que têm o macua como L1 tendem a pronunciar as palavras do PE </a:t>
            </a:r>
            <a:r>
              <a:rPr i="1" lang="cs"/>
              <a:t>gado </a:t>
            </a:r>
            <a:r>
              <a:rPr lang="cs"/>
              <a:t>ou </a:t>
            </a:r>
            <a:r>
              <a:rPr i="1" lang="cs"/>
              <a:t>bolo </a:t>
            </a:r>
            <a:r>
              <a:rPr lang="cs"/>
              <a:t>como [kátu] e [pólu]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changana possui apenas a vibrante múltipla [r] e não uma vibrante simples [ɾ] → como consequência, os falantes de changana pronunciam palavras do PE </a:t>
            </a:r>
            <a:r>
              <a:rPr i="1" lang="cs"/>
              <a:t>areia </a:t>
            </a:r>
            <a:r>
              <a:rPr lang="cs"/>
              <a:t>ou </a:t>
            </a:r>
            <a:r>
              <a:rPr i="1" lang="cs"/>
              <a:t>herói </a:t>
            </a:r>
            <a:r>
              <a:rPr lang="cs"/>
              <a:t>como [aréja], [erɔ´j], podendo ainda acontecer que, provávelmente por um fenómeno de hipercorreção, em palavras como carro ou morrer, o [r] seja pronunciado como [ɾ].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cs"/>
              <a:t>Aspetos lexicais</a:t>
            </a:r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dois grande tipos de inovações: </a:t>
            </a:r>
          </a:p>
          <a:p>
            <a:pPr indent="-228600" lvl="1" marL="914400" rtl="0">
              <a:spcBef>
                <a:spcPts val="0"/>
              </a:spcBef>
              <a:buChar char="-"/>
            </a:pPr>
            <a:r>
              <a:rPr lang="cs"/>
              <a:t>a criação de novas palavras</a:t>
            </a:r>
          </a:p>
          <a:p>
            <a:pPr indent="-228600" lvl="1" marL="914400" rtl="0">
              <a:spcBef>
                <a:spcPts val="0"/>
              </a:spcBef>
              <a:buChar char="-"/>
            </a:pPr>
            <a:r>
              <a:rPr lang="cs"/>
              <a:t>a atribuição de novos valores semânticos a palavras já pertencentes ao léxico do PE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lang="cs"/>
              <a:t>Criação de novas palavras por empréstimo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em geral nos casos em que o léxico do PE não proporciona meios para a referência a realidades específicas de Moçambique ou Angola, relativas à cultura (práticas religiosas, instrumentos musicais, pratos típicos), à fauna, à flora, e ainda a atividades económico-sociais típicas das sociedades moçambicana e angolana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</a:t>
            </a:r>
            <a:r>
              <a:rPr i="1" lang="cs"/>
              <a:t>machamba </a:t>
            </a:r>
            <a:r>
              <a:rPr lang="cs"/>
              <a:t>´terreno cultivado`, </a:t>
            </a:r>
            <a:r>
              <a:rPr i="1" lang="cs"/>
              <a:t>mapote </a:t>
            </a:r>
            <a:r>
              <a:rPr lang="cs"/>
              <a:t>´lama`, </a:t>
            </a:r>
            <a:r>
              <a:rPr i="1" lang="cs"/>
              <a:t>maçala </a:t>
            </a:r>
            <a:r>
              <a:rPr lang="cs"/>
              <a:t>´fruto`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cs"/>
              <a:t>não são tratados de acordo com a morfologia flexional do português, onde se tem </a:t>
            </a:r>
            <a:r>
              <a:rPr i="1" lang="cs"/>
              <a:t>timbila </a:t>
            </a:r>
            <a:r>
              <a:rPr lang="cs"/>
              <a:t>em vez de </a:t>
            </a:r>
            <a:r>
              <a:rPr i="1" lang="cs"/>
              <a:t>timbilas</a:t>
            </a:r>
          </a:p>
          <a:p>
            <a:pPr lvl="0" rtl="0">
              <a:spcBef>
                <a:spcPts val="0"/>
              </a:spcBef>
              <a:buNone/>
            </a:pPr>
            <a:r>
              <a:rPr lang="cs"/>
              <a:t>ex. os dançarinos podem parar de dançar para cantar em coro com as timbila </a:t>
            </a:r>
            <a:r>
              <a:rPr lang="cs" sz="1400"/>
              <a:t>(timbila = instrumento de percussão)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