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0" r:id="rId3"/>
    <p:sldId id="258" r:id="rId4"/>
    <p:sldId id="300" r:id="rId5"/>
    <p:sldId id="257" r:id="rId6"/>
    <p:sldId id="259" r:id="rId7"/>
    <p:sldId id="260" r:id="rId8"/>
    <p:sldId id="301" r:id="rId9"/>
    <p:sldId id="283" r:id="rId10"/>
    <p:sldId id="282" r:id="rId11"/>
    <p:sldId id="284" r:id="rId12"/>
    <p:sldId id="261" r:id="rId13"/>
    <p:sldId id="286" r:id="rId14"/>
    <p:sldId id="287" r:id="rId15"/>
    <p:sldId id="306" r:id="rId16"/>
    <p:sldId id="307" r:id="rId17"/>
    <p:sldId id="271" r:id="rId18"/>
    <p:sldId id="273" r:id="rId19"/>
    <p:sldId id="302" r:id="rId20"/>
    <p:sldId id="289" r:id="rId21"/>
    <p:sldId id="272" r:id="rId22"/>
    <p:sldId id="303" r:id="rId23"/>
    <p:sldId id="290" r:id="rId24"/>
    <p:sldId id="262" r:id="rId25"/>
    <p:sldId id="304" r:id="rId26"/>
    <p:sldId id="305" r:id="rId27"/>
    <p:sldId id="263" r:id="rId28"/>
    <p:sldId id="264" r:id="rId29"/>
    <p:sldId id="291" r:id="rId30"/>
    <p:sldId id="308" r:id="rId31"/>
    <p:sldId id="265" r:id="rId32"/>
    <p:sldId id="292" r:id="rId33"/>
    <p:sldId id="266" r:id="rId34"/>
    <p:sldId id="293" r:id="rId35"/>
    <p:sldId id="267" r:id="rId36"/>
    <p:sldId id="268" r:id="rId37"/>
    <p:sldId id="294" r:id="rId38"/>
    <p:sldId id="269" r:id="rId39"/>
    <p:sldId id="295" r:id="rId40"/>
    <p:sldId id="296" r:id="rId41"/>
    <p:sldId id="309" r:id="rId42"/>
    <p:sldId id="270" r:id="rId43"/>
    <p:sldId id="310" r:id="rId44"/>
    <p:sldId id="279" r:id="rId45"/>
    <p:sldId id="313" r:id="rId46"/>
    <p:sldId id="298" r:id="rId47"/>
    <p:sldId id="288" r:id="rId48"/>
    <p:sldId id="278" r:id="rId49"/>
    <p:sldId id="311" r:id="rId50"/>
    <p:sldId id="275" r:id="rId51"/>
    <p:sldId id="281" r:id="rId52"/>
    <p:sldId id="276" r:id="rId53"/>
    <p:sldId id="277" r:id="rId54"/>
    <p:sldId id="312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A1F5AF-7A1E-404F-9711-3A12385B320C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44AF0-2F51-4C8D-80FE-895D15EC9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gy-info.cz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640960" cy="3456384"/>
          </a:xfrm>
        </p:spPr>
        <p:txBody>
          <a:bodyPr>
            <a:normAutofit lnSpcReduction="10000"/>
          </a:bodyPr>
          <a:lstStyle/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Mgr. Kateřina mladá, Denní </a:t>
            </a:r>
            <a:r>
              <a:rPr lang="cs-CZ" dirty="0" err="1" smtClean="0"/>
              <a:t>staocionář</a:t>
            </a:r>
            <a:r>
              <a:rPr lang="cs-CZ" dirty="0" smtClean="0"/>
              <a:t> </a:t>
            </a:r>
            <a:r>
              <a:rPr lang="cs-CZ" dirty="0" err="1" smtClean="0"/>
              <a:t>sananim</a:t>
            </a:r>
            <a:r>
              <a:rPr lang="cs-CZ" dirty="0" smtClean="0"/>
              <a:t>, z.</a:t>
            </a:r>
            <a:r>
              <a:rPr lang="cs-CZ" dirty="0" err="1" smtClean="0"/>
              <a:t>ú</a:t>
            </a:r>
            <a:r>
              <a:rPr lang="cs-CZ" dirty="0" smtClean="0"/>
              <a:t>.</a:t>
            </a:r>
          </a:p>
          <a:p>
            <a:pPr algn="l"/>
            <a:r>
              <a:rPr lang="cs-CZ" dirty="0" smtClean="0"/>
              <a:t>MLADA.K@SEZNAM.CZ,MLADA@SANANIM.CZ </a:t>
            </a:r>
          </a:p>
          <a:p>
            <a:pPr algn="l"/>
            <a:r>
              <a:rPr lang="cs-CZ" dirty="0" smtClean="0"/>
              <a:t>Brno, 19. 11. 2014</a:t>
            </a:r>
          </a:p>
          <a:p>
            <a:pPr algn="l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SYSTÉM PÉČE O DROGOVĚ ZÁVISLÉ V ČR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Káťa\Desktop\imageso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TP: nabídka služeb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výměna injekčního materiálu</a:t>
            </a:r>
          </a:p>
          <a:p>
            <a:r>
              <a:rPr lang="cs-CZ" dirty="0" smtClean="0"/>
              <a:t>distribuce kondomů a zdravotnického materiálu</a:t>
            </a:r>
          </a:p>
          <a:p>
            <a:r>
              <a:rPr lang="cs-CZ" dirty="0" smtClean="0"/>
              <a:t>první pomoc a minimální zdravotní ošetření</a:t>
            </a:r>
          </a:p>
          <a:p>
            <a:r>
              <a:rPr lang="cs-CZ" dirty="0" smtClean="0"/>
              <a:t>poradenské služby a krizovou intervenci</a:t>
            </a:r>
          </a:p>
          <a:p>
            <a:r>
              <a:rPr lang="cs-CZ" dirty="0" smtClean="0"/>
              <a:t>informační materiály</a:t>
            </a:r>
          </a:p>
          <a:p>
            <a:r>
              <a:rPr lang="cs-CZ" dirty="0" smtClean="0"/>
              <a:t>zprostředkování služeb jiných zařízení</a:t>
            </a:r>
          </a:p>
          <a:p>
            <a:r>
              <a:rPr lang="cs-CZ" dirty="0" smtClean="0"/>
              <a:t>sociální poradenství </a:t>
            </a:r>
          </a:p>
          <a:p>
            <a:r>
              <a:rPr lang="cs-CZ" b="1" dirty="0" smtClean="0"/>
              <a:t>testování na infekčně přenosná onemocnění (sanitka)</a:t>
            </a:r>
          </a:p>
          <a:p>
            <a:r>
              <a:rPr lang="cs-CZ" b="1" dirty="0" smtClean="0"/>
              <a:t>sledování trendů na DS a reakce na nejzávažnější z nich</a:t>
            </a:r>
          </a:p>
          <a:p>
            <a:pPr algn="ctr">
              <a:buNone/>
            </a:pPr>
            <a:r>
              <a:rPr lang="cs-CZ" b="1" dirty="0" smtClean="0"/>
              <a:t>ANONYMITA, BEZPLATNOST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TP: poslání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zmírnění zdravotního a sociálního poškození uživatelů nelegálních návykových látek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zvýšení motivace ke změně životního stylu, k pozitivní změně chování a k léčbě závislosti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zmenšují rizika působená společnosti (šíření infekčních onemocnění atd.)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NÍZKOPRAHOVÁ KONTAKTNÍ CENTRA</a:t>
            </a:r>
            <a:endParaRPr lang="cs-CZ" b="1" dirty="0"/>
          </a:p>
        </p:txBody>
      </p:sp>
      <p:pic>
        <p:nvPicPr>
          <p:cNvPr id="4" name="Zástupný symbol pro obsah 3" descr="img1_215_fullsiz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052797"/>
            <a:ext cx="8504238" cy="35207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KC: nabídka služeb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výměnný program injekčních stříkaček a jiného materiálu, informace o bezpečném braní a bezpečném sexu</a:t>
            </a:r>
          </a:p>
          <a:p>
            <a:r>
              <a:rPr lang="cs-CZ" dirty="0" err="1" smtClean="0"/>
              <a:t>předléčebné</a:t>
            </a:r>
            <a:r>
              <a:rPr lang="cs-CZ" dirty="0" smtClean="0"/>
              <a:t> poradenství</a:t>
            </a:r>
          </a:p>
          <a:p>
            <a:r>
              <a:rPr lang="cs-CZ" dirty="0" smtClean="0"/>
              <a:t>diagnosticko-diferenciální filtr a zprostředkování všech typů léčby </a:t>
            </a:r>
          </a:p>
          <a:p>
            <a:r>
              <a:rPr lang="cs-CZ" dirty="0" smtClean="0"/>
              <a:t>zdravotní ošetření</a:t>
            </a:r>
          </a:p>
          <a:p>
            <a:r>
              <a:rPr lang="cs-CZ" dirty="0" smtClean="0"/>
              <a:t>testování na infekčně přenosná onemocnění</a:t>
            </a:r>
          </a:p>
          <a:p>
            <a:r>
              <a:rPr lang="cs-CZ" dirty="0" smtClean="0"/>
              <a:t>základní nápojový, vitaminový a hygienický servis (sprcha, pračka)</a:t>
            </a:r>
          </a:p>
          <a:p>
            <a:r>
              <a:rPr lang="cs-CZ" dirty="0" smtClean="0"/>
              <a:t>sociální a trestně-právní poradenství </a:t>
            </a:r>
          </a:p>
          <a:p>
            <a:r>
              <a:rPr lang="cs-CZ" dirty="0" smtClean="0"/>
              <a:t>osobní asistence</a:t>
            </a:r>
          </a:p>
          <a:p>
            <a:r>
              <a:rPr lang="cs-CZ" dirty="0" smtClean="0"/>
              <a:t>krizová intervence</a:t>
            </a:r>
          </a:p>
          <a:p>
            <a:r>
              <a:rPr lang="cs-CZ" dirty="0" smtClean="0"/>
              <a:t>poradenství pro rodiče, partnery nebo přátele drogou ohrožených nebo uživatelů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KC: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navázání kontaktu se skrytou populací uživatelů drog</a:t>
            </a:r>
          </a:p>
          <a:p>
            <a:r>
              <a:rPr lang="cs-CZ" dirty="0" smtClean="0"/>
              <a:t>změnu rizikových vzorců chování klientů (sdílení náčiní používaného k aplikaci drog, nechráněný sex apod.)</a:t>
            </a:r>
          </a:p>
          <a:p>
            <a:r>
              <a:rPr lang="cs-CZ" dirty="0" smtClean="0"/>
              <a:t>pomoc klientům získat, udržet, a pokud možno posílit motivaci k dalšímu postupu v léčbě (směrem k abstinenci) </a:t>
            </a:r>
          </a:p>
          <a:p>
            <a:r>
              <a:rPr lang="cs-CZ" dirty="0" smtClean="0"/>
              <a:t>zajištění podmínek potřebných k "přežití" </a:t>
            </a:r>
          </a:p>
          <a:p>
            <a:r>
              <a:rPr lang="cs-CZ" dirty="0" smtClean="0"/>
              <a:t>sociální stabilizace klientů </a:t>
            </a:r>
          </a:p>
          <a:p>
            <a:r>
              <a:rPr lang="cs-CZ" dirty="0" smtClean="0"/>
              <a:t>pomoc v krizi </a:t>
            </a:r>
          </a:p>
          <a:p>
            <a:r>
              <a:rPr lang="cs-CZ" dirty="0" smtClean="0"/>
              <a:t>pomoc rodinám či jiným blízkým osobám uživatelů </a:t>
            </a:r>
          </a:p>
          <a:p>
            <a:r>
              <a:rPr lang="cs-CZ" dirty="0" smtClean="0"/>
              <a:t>zvýšení informovanosti klientů a jejich vzdělávání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Kolik injekčních stříkaček bylo podle vás distribuováno v roce 2013 na území hl. m. Prahy</a:t>
            </a:r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?</a:t>
            </a:r>
            <a:endParaRPr lang="cs-CZ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Nízkoprahové</a:t>
            </a:r>
            <a:r>
              <a:rPr lang="cs-CZ" dirty="0" smtClean="0"/>
              <a:t> služby </a:t>
            </a:r>
            <a:r>
              <a:rPr lang="cs-CZ" dirty="0" err="1" smtClean="0"/>
              <a:t>Sananim</a:t>
            </a:r>
            <a:r>
              <a:rPr lang="cs-CZ" dirty="0" smtClean="0"/>
              <a:t>: 1 613 334</a:t>
            </a:r>
          </a:p>
          <a:p>
            <a:r>
              <a:rPr lang="cs-CZ" dirty="0" err="1" smtClean="0"/>
              <a:t>Nízkoprahové</a:t>
            </a:r>
            <a:r>
              <a:rPr lang="cs-CZ" dirty="0" smtClean="0"/>
              <a:t> služby Drop In: 505 717 </a:t>
            </a:r>
          </a:p>
          <a:p>
            <a:r>
              <a:rPr lang="cs-CZ" dirty="0" err="1" smtClean="0"/>
              <a:t>Nízkoprahové</a:t>
            </a:r>
            <a:r>
              <a:rPr lang="cs-CZ" dirty="0" smtClean="0"/>
              <a:t> služby </a:t>
            </a:r>
            <a:r>
              <a:rPr lang="cs-CZ" dirty="0" err="1" smtClean="0"/>
              <a:t>Progressive</a:t>
            </a:r>
            <a:r>
              <a:rPr lang="cs-CZ" dirty="0" smtClean="0"/>
              <a:t>: 455 889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b="1" dirty="0" smtClean="0"/>
              <a:t>Celkem: 2 574 940 distribuovaných injekčních stříkaček</a:t>
            </a:r>
            <a:endParaRPr lang="cs-CZ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Berlin: aplikační místnosti </a:t>
            </a:r>
            <a:endParaRPr lang="cs-CZ" dirty="0"/>
          </a:p>
        </p:txBody>
      </p:sp>
      <p:pic>
        <p:nvPicPr>
          <p:cNvPr id="7" name="Zástupný symbol pro obsah 6" descr="P1040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4323" y="1371600"/>
            <a:ext cx="3511154" cy="4681538"/>
          </a:xfrm>
        </p:spPr>
      </p:pic>
      <p:pic>
        <p:nvPicPr>
          <p:cNvPr id="9" name="Zástupný symbol pro obsah 8" descr="P10203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Berlin: mobilní aplikační místnost</a:t>
            </a:r>
            <a:endParaRPr lang="cs-CZ" dirty="0"/>
          </a:p>
        </p:txBody>
      </p:sp>
      <p:pic>
        <p:nvPicPr>
          <p:cNvPr id="5" name="Zástupný symbol pro obsah 4" descr="P10203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Zástupný symbol pro obsah 5" descr="P10203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4323" y="1371600"/>
            <a:ext cx="3511154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Jaký mají aplikační místnosti podle vás význam</a:t>
            </a:r>
          </a:p>
          <a:p>
            <a:pPr algn="ctr">
              <a:buNone/>
            </a:pPr>
            <a:r>
              <a:rPr lang="cs-CZ" sz="3600" b="1" dirty="0" smtClean="0"/>
              <a:t>?</a:t>
            </a:r>
            <a:endParaRPr lang="cs-CZ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Poskytovatele služeb</a:t>
            </a:r>
          </a:p>
          <a:p>
            <a:r>
              <a:rPr lang="cs-CZ" sz="3200" dirty="0" smtClean="0"/>
              <a:t>Složky systému péče</a:t>
            </a:r>
          </a:p>
          <a:p>
            <a:r>
              <a:rPr lang="cs-CZ" sz="3200" dirty="0" err="1" smtClean="0"/>
              <a:t>Matching</a:t>
            </a:r>
            <a:r>
              <a:rPr lang="cs-CZ" sz="3200" dirty="0" smtClean="0"/>
              <a:t> – párování potřeb</a:t>
            </a:r>
          </a:p>
          <a:p>
            <a:r>
              <a:rPr lang="cs-CZ" sz="3200" dirty="0" smtClean="0"/>
              <a:t>Kontakty</a:t>
            </a:r>
          </a:p>
          <a:p>
            <a:r>
              <a:rPr lang="cs-CZ" sz="3200" dirty="0" smtClean="0"/>
              <a:t>Specifické cílové skupiny</a:t>
            </a:r>
          </a:p>
          <a:p>
            <a:pPr>
              <a:buNone/>
            </a:pPr>
            <a:endParaRPr lang="cs-CZ" sz="3200" dirty="0" smtClean="0"/>
          </a:p>
          <a:p>
            <a:r>
              <a:rPr lang="cs-CZ" sz="2400" dirty="0" smtClean="0"/>
              <a:t>Proloženo zajímavými čísly/fakty </a:t>
            </a:r>
            <a:endParaRPr 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aplikačních místností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kontakt se zdravotní/sociální službou</a:t>
            </a:r>
          </a:p>
          <a:p>
            <a:r>
              <a:rPr lang="cs-CZ" dirty="0" smtClean="0"/>
              <a:t>přístup k čistému injekčnímu náčiní </a:t>
            </a:r>
          </a:p>
          <a:p>
            <a:r>
              <a:rPr lang="cs-CZ" dirty="0" smtClean="0"/>
              <a:t>snížení rizika smrtelného předávkování</a:t>
            </a:r>
          </a:p>
          <a:p>
            <a:r>
              <a:rPr lang="cs-CZ" dirty="0" smtClean="0"/>
              <a:t>snížení šíření infekčních onemocnění v dané lokalitě </a:t>
            </a:r>
          </a:p>
          <a:p>
            <a:r>
              <a:rPr lang="cs-CZ" dirty="0" smtClean="0"/>
              <a:t>snížení konzumace NL na veřejných místech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snížení počtu odhozených použitých stříkaček</a:t>
            </a:r>
          </a:p>
          <a:p>
            <a:r>
              <a:rPr lang="cs-CZ" dirty="0" smtClean="0"/>
              <a:t>snížení kriminality k dané lokalitě (krádeže, vloupání atd.)</a:t>
            </a:r>
          </a:p>
          <a:p>
            <a:r>
              <a:rPr lang="cs-CZ" dirty="0" smtClean="0"/>
              <a:t>ve Vancouveru – po otevření AM nárůst žadatelů o léčbu o 30%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Berlin: prodejní automaty</a:t>
            </a:r>
            <a:endParaRPr lang="cs-CZ" dirty="0"/>
          </a:p>
        </p:txBody>
      </p:sp>
      <p:pic>
        <p:nvPicPr>
          <p:cNvPr id="6" name="Zástupný symbol pro obsah 5" descr="P1040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348" y="1371600"/>
            <a:ext cx="3511154" cy="4681538"/>
          </a:xfrm>
        </p:spPr>
      </p:pic>
      <p:pic>
        <p:nvPicPr>
          <p:cNvPr id="7" name="Zástupný symbol pro obsah 6" descr="P1040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4323" y="1371600"/>
            <a:ext cx="3511154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Jaký mají prodejní automaty podle vás význam</a:t>
            </a:r>
          </a:p>
          <a:p>
            <a:pPr algn="ctr">
              <a:buNone/>
            </a:pPr>
            <a:r>
              <a:rPr lang="cs-CZ" sz="3600" b="1" dirty="0" smtClean="0"/>
              <a:t>?</a:t>
            </a:r>
            <a:endParaRPr lang="cs-CZ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prodejních automatů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čistý injekční materiál zamezuje šíření infekčních onemocnění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nepřetržitý přístup k čistému injekčnímu materiálu</a:t>
            </a:r>
          </a:p>
          <a:p>
            <a:r>
              <a:rPr lang="cs-CZ" dirty="0" smtClean="0"/>
              <a:t>minimální nárok na personál + snižují zátěž lékáren</a:t>
            </a:r>
          </a:p>
          <a:p>
            <a:r>
              <a:rPr lang="cs-CZ" dirty="0" smtClean="0"/>
              <a:t>naprostá anonymita</a:t>
            </a:r>
          </a:p>
          <a:p>
            <a:r>
              <a:rPr lang="cs-CZ" dirty="0" smtClean="0"/>
              <a:t>možnost umístění důležitých informací a kontaktů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AMBULANTNÍ PÉČE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AT ambulance</a:t>
            </a:r>
          </a:p>
          <a:p>
            <a:r>
              <a:rPr lang="cs-CZ" dirty="0" err="1" smtClean="0"/>
              <a:t>adiktologické</a:t>
            </a:r>
            <a:r>
              <a:rPr lang="cs-CZ" dirty="0" smtClean="0"/>
              <a:t> ambulance</a:t>
            </a:r>
          </a:p>
          <a:p>
            <a:r>
              <a:rPr lang="cs-CZ" dirty="0" smtClean="0"/>
              <a:t>specializované ambulance (děti, gambleři, substituce)</a:t>
            </a:r>
          </a:p>
          <a:p>
            <a:r>
              <a:rPr lang="cs-CZ" dirty="0" smtClean="0"/>
              <a:t>cílová skupina: závislí, experimentátoři, </a:t>
            </a:r>
            <a:r>
              <a:rPr lang="cs-CZ" b="1" dirty="0" smtClean="0"/>
              <a:t>odsouzení</a:t>
            </a:r>
            <a:r>
              <a:rPr lang="cs-CZ" dirty="0" smtClean="0"/>
              <a:t>, rodinní příslušníci </a:t>
            </a:r>
          </a:p>
          <a:p>
            <a:r>
              <a:rPr lang="cs-CZ" dirty="0" smtClean="0"/>
              <a:t>psychoterapeutická + farmakologická léčba</a:t>
            </a:r>
          </a:p>
          <a:p>
            <a:r>
              <a:rPr lang="cs-CZ" dirty="0" smtClean="0"/>
              <a:t>někdy jako doléčování nebo substituce  </a:t>
            </a:r>
          </a:p>
          <a:p>
            <a:r>
              <a:rPr lang="cs-CZ" dirty="0" smtClean="0"/>
              <a:t>frekvence docházky cca 1x týdně, délka léčby různá cca 3 měsíce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V roce 1992 bylo v ČR více než 160 AT ambulancí, tipnete si, kolik je jich nyní</a:t>
            </a:r>
          </a:p>
          <a:p>
            <a:pPr algn="ctr">
              <a:buNone/>
            </a:pPr>
            <a:r>
              <a:rPr lang="cs-CZ" sz="3600" b="1" dirty="0" smtClean="0"/>
              <a:t>?</a:t>
            </a:r>
            <a:endParaRPr lang="cs-CZ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b="1" dirty="0" smtClean="0"/>
              <a:t>V roce 2011 byl počet AT ambulancí </a:t>
            </a:r>
            <a:r>
              <a:rPr lang="cs-CZ" sz="5400" b="1" dirty="0" smtClean="0"/>
              <a:t>52</a:t>
            </a:r>
            <a:endParaRPr lang="cs-CZ" sz="5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STACIONÁRNÍ PROGRAMY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denní, večerní stacionář</a:t>
            </a:r>
          </a:p>
          <a:p>
            <a:r>
              <a:rPr lang="cs-CZ" dirty="0" smtClean="0"/>
              <a:t> zařízení na „poloviční cestě“ – intenzivní ambulantní léčba</a:t>
            </a:r>
          </a:p>
          <a:p>
            <a:r>
              <a:rPr lang="cs-CZ" dirty="0" smtClean="0"/>
              <a:t>cílová skupina: a) závislí v max. středním stupni závislosti b) bezpečné bydlení c) bydlící v dojezdové vzdálenosti </a:t>
            </a:r>
          </a:p>
          <a:p>
            <a:r>
              <a:rPr lang="cs-CZ" dirty="0" smtClean="0"/>
              <a:t>strukturovaný program s jasným souborem pravidel a denním řádem </a:t>
            </a:r>
          </a:p>
          <a:p>
            <a:r>
              <a:rPr lang="cs-CZ" dirty="0" smtClean="0"/>
              <a:t>psychoterapie, farmakoterapie, </a:t>
            </a:r>
            <a:r>
              <a:rPr lang="cs-CZ" dirty="0" err="1" smtClean="0"/>
              <a:t>socioterapie</a:t>
            </a:r>
            <a:r>
              <a:rPr lang="cs-CZ" dirty="0" smtClean="0"/>
              <a:t>, sociální práce, rodinná terapie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DETOXIFIKAČNÍ JEDNOTKY</a:t>
            </a:r>
            <a:endParaRPr lang="cs-CZ" b="1" dirty="0"/>
          </a:p>
        </p:txBody>
      </p:sp>
      <p:pic>
        <p:nvPicPr>
          <p:cNvPr id="4" name="Zástupný symbol pro obsah 3" descr="indexfn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5838" y="2132856"/>
            <a:ext cx="4162386" cy="2769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Detoxifikační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detoxifikace = proces, během kterého se organismus zbavuje škodlivé látky</a:t>
            </a:r>
          </a:p>
          <a:p>
            <a:r>
              <a:rPr lang="cs-CZ" dirty="0" smtClean="0"/>
              <a:t>farmakologická X nefarmakologická podpora při překonání abstinenčních příznaků – minimalizace symptomů odvykacího stavu a poškození </a:t>
            </a:r>
          </a:p>
          <a:p>
            <a:r>
              <a:rPr lang="cs-CZ" dirty="0" smtClean="0"/>
              <a:t>probíhá ve zdravotnickém zařízení</a:t>
            </a:r>
          </a:p>
          <a:p>
            <a:r>
              <a:rPr lang="cs-CZ" dirty="0" smtClean="0"/>
              <a:t>po absolvování detoxifikace „by měl“ klient nastoupit do léčby</a:t>
            </a:r>
          </a:p>
          <a:p>
            <a:r>
              <a:rPr lang="cs-CZ" dirty="0" smtClean="0"/>
              <a:t>součástí: psychoterapeutická podpora, motivace, volnočasové aktivity, sociální práce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RESORTY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1800" dirty="0" smtClean="0"/>
              <a:t>STÁTNÍ ZAŘÍZENÍ</a:t>
            </a:r>
          </a:p>
          <a:p>
            <a:r>
              <a:rPr lang="cs-CZ" sz="1800" dirty="0" smtClean="0"/>
              <a:t>NEZISKOVÉ ORGANIZACE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ZDRAVOTNÍ SLUŽBY</a:t>
            </a:r>
          </a:p>
          <a:p>
            <a:r>
              <a:rPr lang="cs-CZ" sz="1800" dirty="0" smtClean="0"/>
              <a:t>SOCIÁLNÍ SLUŽBY</a:t>
            </a:r>
          </a:p>
        </p:txBody>
      </p:sp>
      <p:pic>
        <p:nvPicPr>
          <p:cNvPr id="5" name="Zástupný symbol pro obsah 4" descr="Lecebna-Bohnice-800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4176464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Detoxifikace organizmu ze závislosti na jaké látce způsobuje, dle vás, život ohrožující stav</a:t>
            </a:r>
          </a:p>
          <a:p>
            <a:pPr algn="ctr">
              <a:buNone/>
            </a:pPr>
            <a:r>
              <a:rPr lang="cs-CZ" sz="3600" b="1" dirty="0" smtClean="0"/>
              <a:t>?</a:t>
            </a:r>
            <a:endParaRPr lang="cs-CZ" sz="36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STŘEDNĚDOBÁ ÚSTAVNÍ LÉČBA</a:t>
            </a:r>
            <a:endParaRPr lang="cs-CZ" b="1" dirty="0"/>
          </a:p>
        </p:txBody>
      </p:sp>
      <p:pic>
        <p:nvPicPr>
          <p:cNvPr id="4" name="Zástupný symbol pro obsah 3" descr="budo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00960"/>
            <a:ext cx="6768751" cy="450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Střednědobá ústavní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léčba v lůžkovém zařízení – specializované oddělení nemocnice nebo psychiatrická léčebna</a:t>
            </a:r>
          </a:p>
          <a:p>
            <a:r>
              <a:rPr lang="cs-CZ" dirty="0" smtClean="0"/>
              <a:t>krátkodobá: do 3 měsíců, střednědobá: do 6 měsíců</a:t>
            </a:r>
          </a:p>
          <a:p>
            <a:r>
              <a:rPr lang="cs-CZ" dirty="0" smtClean="0"/>
              <a:t>cílová skupina: a) závislí s vysokým potenciálem pro </a:t>
            </a:r>
            <a:r>
              <a:rPr lang="cs-CZ" dirty="0" err="1" smtClean="0"/>
              <a:t>relaps</a:t>
            </a:r>
            <a:r>
              <a:rPr lang="cs-CZ" dirty="0" smtClean="0"/>
              <a:t> b) nestabilní sociální zázemí c) psychické či somatické komplikace</a:t>
            </a:r>
          </a:p>
          <a:p>
            <a:r>
              <a:rPr lang="cs-CZ" dirty="0" smtClean="0"/>
              <a:t>strukturovaný program s jasným souborem pravidel a denním řádem (bodovací systém)</a:t>
            </a:r>
          </a:p>
          <a:p>
            <a:r>
              <a:rPr lang="cs-CZ" dirty="0" smtClean="0"/>
              <a:t>psychoterapie, farmakoterapie, </a:t>
            </a:r>
            <a:r>
              <a:rPr lang="cs-CZ" dirty="0" err="1" smtClean="0"/>
              <a:t>socioterapie</a:t>
            </a:r>
            <a:r>
              <a:rPr lang="cs-CZ" dirty="0" smtClean="0"/>
              <a:t>, sociální práce, rodinná terapie</a:t>
            </a:r>
          </a:p>
          <a:p>
            <a:r>
              <a:rPr lang="cs-CZ" dirty="0" smtClean="0"/>
              <a:t>léčba rozdělena do jednotlivých fází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REZIDENČNÍ LÉČBA V TK</a:t>
            </a:r>
            <a:endParaRPr lang="cs-CZ" b="1" dirty="0"/>
          </a:p>
        </p:txBody>
      </p:sp>
      <p:pic>
        <p:nvPicPr>
          <p:cNvPr id="4" name="Zástupný symbol pro obsah 3" descr="p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784350"/>
            <a:ext cx="609600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Rezidenční léčba v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strukturované skupinové prostředí, ve kterém klient žije – vzdálené od velkých měst</a:t>
            </a:r>
          </a:p>
          <a:p>
            <a:r>
              <a:rPr lang="cs-CZ" dirty="0" smtClean="0"/>
              <a:t>dlouhodobá léčba: 6-12 měsíců i déle</a:t>
            </a:r>
          </a:p>
          <a:p>
            <a:r>
              <a:rPr lang="cs-CZ" dirty="0" smtClean="0"/>
              <a:t>pro klienty s dlouhodobou drogovou kariérou, sociálně nestabilní, po VTOS, bez podpůrného prostředí</a:t>
            </a:r>
          </a:p>
          <a:p>
            <a:r>
              <a:rPr lang="cs-CZ" dirty="0" smtClean="0"/>
              <a:t>struktura, režim, intenzivní skupinová </a:t>
            </a:r>
            <a:r>
              <a:rPr lang="cs-CZ" dirty="0" err="1" smtClean="0"/>
              <a:t>pscht</a:t>
            </a:r>
            <a:r>
              <a:rPr lang="cs-CZ" dirty="0" smtClean="0"/>
              <a:t>, pracovní terapie, rodinná terapie 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NÁSLEDNÁ PÉČE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udržuje navozené změny u klienta, které nastaly během léčby, popř. spontánně </a:t>
            </a:r>
          </a:p>
          <a:p>
            <a:r>
              <a:rPr lang="cs-CZ" dirty="0" smtClean="0"/>
              <a:t>individuální x skupinová x kombinace</a:t>
            </a:r>
          </a:p>
          <a:p>
            <a:r>
              <a:rPr lang="cs-CZ" dirty="0" smtClean="0"/>
              <a:t>cíl: postupné rozvolnění vazeb na tento systém péče, pomoci vytvářet klientovi podmínky pro život v abstinenci</a:t>
            </a:r>
          </a:p>
          <a:p>
            <a:r>
              <a:rPr lang="cs-CZ" dirty="0" smtClean="0"/>
              <a:t>cílová skupina: klienti s (ideálně prokázanou) tříměsíční abstinencí s motivací abstinence do budoucna</a:t>
            </a:r>
          </a:p>
          <a:p>
            <a:r>
              <a:rPr lang="cs-CZ" dirty="0" smtClean="0"/>
              <a:t>psychoterapie, </a:t>
            </a:r>
            <a:r>
              <a:rPr lang="cs-CZ" dirty="0" err="1" smtClean="0"/>
              <a:t>socioterapie</a:t>
            </a:r>
            <a:r>
              <a:rPr lang="cs-CZ" dirty="0" smtClean="0"/>
              <a:t>, podpora v zaměstnávání, prevence </a:t>
            </a:r>
            <a:r>
              <a:rPr lang="cs-CZ" dirty="0" err="1" smtClean="0"/>
              <a:t>relapsu</a:t>
            </a:r>
            <a:r>
              <a:rPr lang="cs-CZ" dirty="0" smtClean="0"/>
              <a:t>, volnočasové aktivity</a:t>
            </a:r>
          </a:p>
          <a:p>
            <a:r>
              <a:rPr lang="cs-CZ" dirty="0" smtClean="0"/>
              <a:t>někdy v kombinaci s chráněným bydlením nebo dílnou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75895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CHRÁNĚNÉ BYDLENÍ, CHRÁNĚNÁ PRÁCE</a:t>
            </a:r>
            <a:endParaRPr lang="cs-CZ" b="1" dirty="0"/>
          </a:p>
        </p:txBody>
      </p:sp>
      <p:pic>
        <p:nvPicPr>
          <p:cNvPr id="6" name="Zástupný symbol pro obsah 5" descr="indect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132856"/>
            <a:ext cx="4879470" cy="3654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Chráněné bydlení, chráněná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Chráněné bydlení:</a:t>
            </a:r>
          </a:p>
          <a:p>
            <a:pPr>
              <a:buFontTx/>
              <a:buChar char="-"/>
            </a:pPr>
            <a:r>
              <a:rPr lang="cs-CZ" dirty="0" smtClean="0"/>
              <a:t>prokázaná a prokazovaná abstinence, pravidla, </a:t>
            </a:r>
            <a:r>
              <a:rPr lang="cs-CZ" dirty="0" err="1" smtClean="0"/>
              <a:t>fce</a:t>
            </a:r>
            <a:r>
              <a:rPr lang="cs-CZ" dirty="0" smtClean="0"/>
              <a:t>, </a:t>
            </a:r>
          </a:p>
          <a:p>
            <a:pPr>
              <a:buFontTx/>
              <a:buChar char="-"/>
            </a:pPr>
            <a:r>
              <a:rPr lang="cs-CZ" dirty="0" smtClean="0"/>
              <a:t>ohraničená doba</a:t>
            </a:r>
          </a:p>
          <a:p>
            <a:pPr>
              <a:buFontTx/>
              <a:buChar char="-"/>
            </a:pPr>
            <a:r>
              <a:rPr lang="cs-CZ" dirty="0" smtClean="0"/>
              <a:t>nízký nájem</a:t>
            </a:r>
          </a:p>
          <a:p>
            <a:pPr>
              <a:buFontTx/>
              <a:buChar char="-"/>
            </a:pPr>
            <a:r>
              <a:rPr lang="cs-CZ" dirty="0" smtClean="0"/>
              <a:t>podpora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Chráněné zaměstnání:</a:t>
            </a:r>
          </a:p>
          <a:p>
            <a:pPr>
              <a:buFontTx/>
              <a:buChar char="-"/>
            </a:pPr>
            <a:r>
              <a:rPr lang="cs-CZ" dirty="0" smtClean="0"/>
              <a:t>resocializace, získání praxe, obnovení návyků</a:t>
            </a:r>
          </a:p>
          <a:p>
            <a:pPr>
              <a:buFontTx/>
              <a:buChar char="-"/>
            </a:pPr>
            <a:r>
              <a:rPr lang="cs-CZ" dirty="0" smtClean="0"/>
              <a:t>často manuální</a:t>
            </a:r>
          </a:p>
          <a:p>
            <a:pPr>
              <a:buFontTx/>
              <a:buChar char="-"/>
            </a:pPr>
            <a:r>
              <a:rPr lang="cs-CZ" dirty="0" smtClean="0"/>
              <a:t>ohraničená doba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SUBSTITUČNÍ PROGRAMY</a:t>
            </a:r>
            <a:endParaRPr lang="cs-CZ" b="1" dirty="0"/>
          </a:p>
        </p:txBody>
      </p:sp>
      <p:pic>
        <p:nvPicPr>
          <p:cNvPr id="4" name="Zástupný symbol pro obsah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3522037" cy="262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Substituční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dirty="0" smtClean="0"/>
              <a:t>původně užívaná návyková látka</a:t>
            </a:r>
          </a:p>
          <a:p>
            <a:pPr algn="ctr">
              <a:lnSpc>
                <a:spcPct val="160000"/>
              </a:lnSpc>
              <a:buNone/>
            </a:pPr>
            <a:r>
              <a:rPr lang="cs-CZ" sz="1500" dirty="0" smtClean="0"/>
              <a:t> (ilegálního původu, účinkující krátkodobě, obsahující někdy toxické příměsi, často s neznámou koncentrací a aplikovaná velmi často rizikovým způsobem, tj. i.v., nesterilně) </a:t>
            </a:r>
          </a:p>
          <a:p>
            <a:pPr algn="ctr">
              <a:buNone/>
            </a:pPr>
            <a:r>
              <a:rPr lang="cs-CZ" dirty="0" smtClean="0"/>
              <a:t>je </a:t>
            </a:r>
            <a:r>
              <a:rPr lang="cs-CZ" b="1" dirty="0" smtClean="0"/>
              <a:t>nahrazena látkou</a:t>
            </a:r>
            <a:r>
              <a:rPr lang="cs-CZ" dirty="0" smtClean="0"/>
              <a:t> - lékem - </a:t>
            </a:r>
            <a:r>
              <a:rPr lang="cs-CZ" b="1" dirty="0" smtClean="0"/>
              <a:t>s výhodnějším bezpečnostním profilem</a:t>
            </a:r>
            <a:r>
              <a:rPr lang="cs-CZ" dirty="0" smtClean="0"/>
              <a:t> </a:t>
            </a:r>
          </a:p>
          <a:p>
            <a:pPr algn="ctr">
              <a:lnSpc>
                <a:spcPct val="170000"/>
              </a:lnSpc>
              <a:buNone/>
            </a:pPr>
            <a:r>
              <a:rPr lang="cs-CZ" sz="1400" dirty="0" smtClean="0"/>
              <a:t>(tj. se známou koncentrací, bez toxických příměsí, s delším účinkem v organismu, užívanou většinou perorálně a podávanou, resp. předepisovanou lékařem podle příslušných předpisů o léčbě)</a:t>
            </a:r>
            <a:endParaRPr lang="cs-CZ" sz="2800" dirty="0" smtClean="0"/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krátkodobá/střednědobá/dlouhodobá</a:t>
            </a:r>
          </a:p>
          <a:p>
            <a:pPr algn="ctr">
              <a:buNone/>
            </a:pPr>
            <a:r>
              <a:rPr lang="cs-CZ" sz="2800" dirty="0" smtClean="0"/>
              <a:t>komplexní/</a:t>
            </a:r>
            <a:r>
              <a:rPr lang="cs-CZ" sz="2800" dirty="0" err="1" smtClean="0"/>
              <a:t>nízkoprahová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SL užívané v ČR: </a:t>
            </a:r>
            <a:r>
              <a:rPr lang="cs-CZ" sz="2800" b="1" dirty="0" smtClean="0"/>
              <a:t>Metadon, </a:t>
            </a:r>
            <a:r>
              <a:rPr lang="cs-CZ" sz="2800" b="1" dirty="0" err="1" smtClean="0"/>
              <a:t>Subutex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Suboxon</a:t>
            </a:r>
            <a:endParaRPr lang="cs-CZ" sz="28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SLOŽKY SYSTÉMU PÉČE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Jaké služby, věnující se uživatelům návykových látek, znáte</a:t>
            </a:r>
          </a:p>
          <a:p>
            <a:pPr algn="ctr">
              <a:buNone/>
            </a:pPr>
            <a:r>
              <a:rPr lang="cs-CZ" sz="3600" b="1" dirty="0" smtClean="0"/>
              <a:t>?</a:t>
            </a:r>
            <a:endParaRPr lang="cs-CZ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Substituční programy…proč?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skončení s injekční aplikací</a:t>
            </a:r>
          </a:p>
          <a:p>
            <a:pPr lvl="0"/>
            <a:r>
              <a:rPr lang="cs-CZ" dirty="0" smtClean="0"/>
              <a:t>omezení užívání ilegálních látek</a:t>
            </a:r>
          </a:p>
          <a:p>
            <a:pPr lvl="0"/>
            <a:r>
              <a:rPr lang="cs-CZ" dirty="0" smtClean="0"/>
              <a:t>omezení rizik spojených s užíváním (zdravotní)</a:t>
            </a:r>
          </a:p>
          <a:p>
            <a:pPr lvl="0"/>
            <a:r>
              <a:rPr lang="cs-CZ" dirty="0" smtClean="0"/>
              <a:t>stabilizace užívání</a:t>
            </a:r>
          </a:p>
          <a:p>
            <a:pPr lvl="0"/>
            <a:r>
              <a:rPr lang="cs-CZ" dirty="0" smtClean="0"/>
              <a:t>snížení kriminality</a:t>
            </a:r>
          </a:p>
          <a:p>
            <a:pPr lvl="0"/>
            <a:r>
              <a:rPr lang="cs-CZ" dirty="0" smtClean="0"/>
              <a:t>zlepšit své vztahy s okolím</a:t>
            </a:r>
          </a:p>
          <a:p>
            <a:pPr lvl="0"/>
            <a:r>
              <a:rPr lang="cs-CZ" dirty="0" smtClean="0"/>
              <a:t>udržet si nebo znovu získat práci</a:t>
            </a:r>
          </a:p>
          <a:p>
            <a:pPr lvl="0"/>
            <a:r>
              <a:rPr lang="cs-CZ" dirty="0" smtClean="0"/>
              <a:t>pokračovat nebo znovu zahájit studium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b="1" dirty="0" smtClean="0"/>
              <a:t>Cílová skupina</a:t>
            </a:r>
            <a:r>
              <a:rPr lang="cs-CZ" dirty="0" smtClean="0"/>
              <a:t>: </a:t>
            </a:r>
          </a:p>
          <a:p>
            <a:pPr lvl="0">
              <a:buNone/>
            </a:pPr>
            <a:r>
              <a:rPr lang="cs-CZ" dirty="0" smtClean="0"/>
              <a:t>těžká, dlouhodobá závislost s opakovanými pokusy o léčbu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Co se představíte pod pojmem „zneužívání substitučních léků“?</a:t>
            </a:r>
            <a:endParaRPr lang="cs-CZ" sz="3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ZÁCHYTNÉ STANICE</a:t>
            </a:r>
            <a:endParaRPr lang="cs-CZ" b="1" dirty="0"/>
          </a:p>
        </p:txBody>
      </p:sp>
      <p:pic>
        <p:nvPicPr>
          <p:cNvPr id="4" name="Zástupný symbol pro obsah 3" descr="indexz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666659" cy="3105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Záchytné stanice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zakladatel Doc. Jaroslav Skála </a:t>
            </a:r>
          </a:p>
          <a:p>
            <a:r>
              <a:rPr lang="cs-CZ" dirty="0" smtClean="0"/>
              <a:t>první ZS r. 1951 u </a:t>
            </a:r>
            <a:r>
              <a:rPr lang="cs-CZ" dirty="0" err="1" smtClean="0"/>
              <a:t>Apolináře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Víte, jaká je průměrná cena za jednu noc na záchytce?</a:t>
            </a:r>
          </a:p>
          <a:p>
            <a:pPr algn="ctr">
              <a:buNone/>
            </a:pPr>
            <a:r>
              <a:rPr lang="cs-CZ" b="1" dirty="0" smtClean="0"/>
              <a:t>1000 Kč.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Záchytná stanice Kroměříž: 12 700 – 8000 – 700 Kč.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ON-LINE PORADENSTVÍ, KLIENTI V KONFLIKTU SE ZÁKONEM, SVÉPOMOCNÉ PROGRAMY, CENTRA LÉČBY PRO ZÁVISLOST NA TABÁKU</a:t>
            </a: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CLZT</a:t>
            </a:r>
          </a:p>
          <a:p>
            <a:pPr lvl="1"/>
            <a:r>
              <a:rPr lang="cs-CZ" dirty="0" smtClean="0"/>
              <a:t>ambulantní, podpůrná (KBT) terapie, farmakoterapie</a:t>
            </a:r>
          </a:p>
          <a:p>
            <a:r>
              <a:rPr lang="cs-CZ" dirty="0" smtClean="0"/>
              <a:t>Svépomocné programy</a:t>
            </a:r>
          </a:p>
          <a:p>
            <a:pPr lvl="1"/>
            <a:r>
              <a:rPr lang="cs-CZ" dirty="0" smtClean="0"/>
              <a:t>AA, AN</a:t>
            </a:r>
          </a:p>
          <a:p>
            <a:r>
              <a:rPr lang="cs-CZ" dirty="0" smtClean="0"/>
              <a:t>Služby pro osoby v konfliktu se zákonem</a:t>
            </a:r>
          </a:p>
          <a:p>
            <a:pPr lvl="1"/>
            <a:r>
              <a:rPr lang="cs-CZ" dirty="0" smtClean="0"/>
              <a:t>vazební věznice, </a:t>
            </a:r>
            <a:r>
              <a:rPr lang="cs-CZ" dirty="0" err="1" smtClean="0"/>
              <a:t>věznice</a:t>
            </a:r>
            <a:r>
              <a:rPr lang="cs-CZ" dirty="0" smtClean="0"/>
              <a:t> pro VTOS</a:t>
            </a:r>
          </a:p>
          <a:p>
            <a:pPr lvl="1"/>
            <a:r>
              <a:rPr lang="cs-CZ" dirty="0" smtClean="0"/>
              <a:t>externí: poradenství, prevence šíření </a:t>
            </a:r>
            <a:r>
              <a:rPr lang="cs-CZ" dirty="0" err="1" smtClean="0"/>
              <a:t>inf</a:t>
            </a:r>
            <a:r>
              <a:rPr lang="cs-CZ" dirty="0" smtClean="0"/>
              <a:t>. onemocnění,  navázání na léčbu po VTOS</a:t>
            </a:r>
          </a:p>
          <a:p>
            <a:pPr lvl="1"/>
            <a:r>
              <a:rPr lang="cs-CZ" dirty="0" smtClean="0"/>
              <a:t>interní: bezdrogové zóny</a:t>
            </a:r>
          </a:p>
          <a:p>
            <a:r>
              <a:rPr lang="cs-CZ" dirty="0" smtClean="0"/>
              <a:t>Online poradenství</a:t>
            </a:r>
          </a:p>
          <a:p>
            <a:pPr lvl="1"/>
            <a:r>
              <a:rPr lang="cs-CZ" dirty="0" smtClean="0"/>
              <a:t>anonymita, často </a:t>
            </a:r>
            <a:r>
              <a:rPr lang="cs-CZ" dirty="0" err="1" smtClean="0"/>
              <a:t>experimentoři</a:t>
            </a:r>
            <a:r>
              <a:rPr lang="cs-CZ" dirty="0" smtClean="0"/>
              <a:t>, rodiče nebo blízcí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lnSpc>
                <a:spcPct val="150000"/>
              </a:lnSpc>
              <a:buNone/>
            </a:pPr>
            <a:r>
              <a:rPr lang="cs-CZ" b="1" dirty="0" smtClean="0"/>
              <a:t>JEDNOTLIVÉ PROGRAMY O SOBĚ MUSÍ VĚDĚT A NAVAZOVAT NA SEBE</a:t>
            </a:r>
            <a:endParaRPr lang="cs-CZ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PROČ TOLIK RŮZNORODÝCH PROGRAMŮ</a:t>
            </a:r>
          </a:p>
          <a:p>
            <a:pPr algn="ctr">
              <a:buNone/>
            </a:pPr>
            <a:r>
              <a:rPr lang="cs-CZ" b="1" dirty="0" smtClean="0"/>
              <a:t>?</a:t>
            </a:r>
            <a:endParaRPr lang="cs-CZ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MATCHING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= párování potřeb a intervencí“ či „přizpůsobení léčby pacientům“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relativně rychle stoupá počet léčebných programů a především se rozšiřuje jejich různorodost a vzájemná odlišnost v typu, délce, cílech a obsahu.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KONTAKTY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 algn="ctr">
              <a:buNone/>
            </a:pPr>
            <a:endParaRPr lang="cs-CZ" dirty="0" smtClean="0">
              <a:hlinkClick r:id="rId2"/>
            </a:endParaRPr>
          </a:p>
          <a:p>
            <a:pPr algn="ctr">
              <a:buNone/>
            </a:pPr>
            <a:r>
              <a:rPr lang="cs-CZ" dirty="0" smtClean="0">
                <a:hlinkClick r:id="rId2"/>
              </a:rPr>
              <a:t>www.drogy-</a:t>
            </a:r>
            <a:r>
              <a:rPr lang="cs-CZ" dirty="0" err="1" smtClean="0">
                <a:hlinkClick r:id="rId2"/>
              </a:rPr>
              <a:t>info.cz</a:t>
            </a:r>
            <a:r>
              <a:rPr lang="cs-CZ" dirty="0" smtClean="0"/>
              <a:t> </a:t>
            </a:r>
          </a:p>
          <a:p>
            <a:pPr algn="ctr">
              <a:buNone/>
            </a:pPr>
            <a:r>
              <a:rPr lang="cs-CZ" dirty="0" smtClean="0"/>
              <a:t>MAPA POMOCI</a:t>
            </a:r>
          </a:p>
          <a:p>
            <a:pPr algn="ctr"/>
            <a:endParaRPr lang="cs-CZ" dirty="0" smtClean="0"/>
          </a:p>
          <a:p>
            <a:pPr algn="ctr">
              <a:buNone/>
            </a:pPr>
            <a:r>
              <a:rPr lang="cs-CZ" dirty="0" smtClean="0"/>
              <a:t>       http://www.drogy-</a:t>
            </a:r>
            <a:r>
              <a:rPr lang="cs-CZ" dirty="0" err="1" smtClean="0"/>
              <a:t>info.cz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/map/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SPECIFICKÉ CÍLOVÉ SKUPINY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cs-CZ" sz="3200" dirty="0" smtClean="0"/>
              <a:t>děti </a:t>
            </a:r>
          </a:p>
          <a:p>
            <a:pPr algn="ctr">
              <a:lnSpc>
                <a:spcPct val="150000"/>
              </a:lnSpc>
            </a:pPr>
            <a:r>
              <a:rPr lang="cs-CZ" sz="3200" dirty="0" smtClean="0"/>
              <a:t>matky (otcové) s dětmi</a:t>
            </a:r>
          </a:p>
          <a:p>
            <a:pPr algn="ctr">
              <a:lnSpc>
                <a:spcPct val="150000"/>
              </a:lnSpc>
            </a:pPr>
            <a:r>
              <a:rPr lang="cs-CZ" sz="3200" dirty="0" smtClean="0"/>
              <a:t>duální diagnózy</a:t>
            </a:r>
          </a:p>
          <a:p>
            <a:pPr algn="ctr">
              <a:lnSpc>
                <a:spcPct val="150000"/>
              </a:lnSpc>
            </a:pPr>
            <a:r>
              <a:rPr lang="cs-CZ" sz="3200" dirty="0" smtClean="0"/>
              <a:t>senioři</a:t>
            </a:r>
          </a:p>
          <a:p>
            <a:pPr algn="ctr">
              <a:lnSpc>
                <a:spcPct val="150000"/>
              </a:lnSpc>
            </a:pPr>
            <a:r>
              <a:rPr lang="cs-CZ" sz="3200" dirty="0" smtClean="0"/>
              <a:t>cizinci</a:t>
            </a:r>
          </a:p>
          <a:p>
            <a:pPr algn="ctr">
              <a:lnSpc>
                <a:spcPct val="150000"/>
              </a:lnSpc>
            </a:pPr>
            <a:r>
              <a:rPr lang="cs-CZ" sz="3200" dirty="0" smtClean="0"/>
              <a:t>postižení (vozíčkáři, hluchoněmí,…) </a:t>
            </a:r>
          </a:p>
          <a:p>
            <a:pPr algn="ctr">
              <a:lnSpc>
                <a:spcPct val="150000"/>
              </a:lnSpc>
            </a:pPr>
            <a:r>
              <a:rPr lang="cs-CZ" sz="3200" dirty="0" smtClean="0"/>
              <a:t>(gambleři)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SLOŽKY SYSTÉMU PÉČE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Terénní programy</a:t>
            </a:r>
          </a:p>
          <a:p>
            <a:r>
              <a:rPr lang="cs-CZ" dirty="0" err="1" smtClean="0"/>
              <a:t>Nízkoprahová</a:t>
            </a:r>
            <a:r>
              <a:rPr lang="cs-CZ" dirty="0" smtClean="0"/>
              <a:t> kontaktní centra</a:t>
            </a:r>
          </a:p>
          <a:p>
            <a:r>
              <a:rPr lang="cs-CZ" dirty="0" err="1" smtClean="0"/>
              <a:t>Ambulatní</a:t>
            </a:r>
            <a:r>
              <a:rPr lang="cs-CZ" dirty="0" smtClean="0"/>
              <a:t> léčba	</a:t>
            </a:r>
          </a:p>
          <a:p>
            <a:pPr lvl="1"/>
            <a:r>
              <a:rPr lang="cs-CZ" dirty="0" smtClean="0"/>
              <a:t>Intenzivní ambulantní služba – denní stacionář</a:t>
            </a:r>
          </a:p>
          <a:p>
            <a:r>
              <a:rPr lang="cs-CZ" dirty="0" smtClean="0"/>
              <a:t>Detoxifikační jednotky</a:t>
            </a:r>
          </a:p>
          <a:p>
            <a:r>
              <a:rPr lang="cs-CZ" dirty="0" smtClean="0"/>
              <a:t>Střednědobá ústavní léčba</a:t>
            </a:r>
          </a:p>
          <a:p>
            <a:r>
              <a:rPr lang="cs-CZ" dirty="0" smtClean="0"/>
              <a:t>Rezidenční léčba v terapeutických komunitách</a:t>
            </a:r>
          </a:p>
          <a:p>
            <a:r>
              <a:rPr lang="cs-CZ" dirty="0" smtClean="0"/>
              <a:t>Následná péče – doléčovací programy</a:t>
            </a:r>
          </a:p>
          <a:p>
            <a:r>
              <a:rPr lang="cs-CZ" dirty="0" smtClean="0"/>
              <a:t>Chráněné bydlení a chráněná práce</a:t>
            </a:r>
          </a:p>
          <a:p>
            <a:r>
              <a:rPr lang="cs-CZ" dirty="0" smtClean="0"/>
              <a:t>Substituční programy</a:t>
            </a:r>
          </a:p>
          <a:p>
            <a:r>
              <a:rPr lang="cs-CZ" dirty="0" smtClean="0"/>
              <a:t>Záchytné stanice</a:t>
            </a:r>
          </a:p>
          <a:p>
            <a:r>
              <a:rPr lang="cs-CZ" dirty="0" smtClean="0"/>
              <a:t>On-line poradny, Centra pro klienty v konfliktu se zákonem, svépomocné programy, Centra léčby pro závislost na tabáku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Děti….kam s nimi?</a:t>
            </a:r>
            <a:endParaRPr lang="cs-CZ" b="1" dirty="0"/>
          </a:p>
        </p:txBody>
      </p:sp>
      <p:pic>
        <p:nvPicPr>
          <p:cNvPr id="6" name="Zástupný symbol pro obsah 5" descr="af794ae9387099c9ce25007bd61e_r16 9_w480_h270_gi photo 398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576512"/>
            <a:ext cx="4203832" cy="2364656"/>
          </a:xfrm>
        </p:spPr>
      </p:pic>
      <p:pic>
        <p:nvPicPr>
          <p:cNvPr id="7" name="Zástupný symbol pro obsah 6" descr="detsky deto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718" y="2420888"/>
            <a:ext cx="4328350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Matky s dětmi…kam s nimi?</a:t>
            </a:r>
            <a:endParaRPr lang="cs-CZ" b="1" dirty="0"/>
          </a:p>
        </p:txBody>
      </p:sp>
      <p:pic>
        <p:nvPicPr>
          <p:cNvPr id="5" name="Zástupný symbol pro obsah 4" descr="ind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87437" y="2788444"/>
            <a:ext cx="2466975" cy="1847850"/>
          </a:xfrm>
        </p:spPr>
      </p:pic>
      <p:pic>
        <p:nvPicPr>
          <p:cNvPr id="6" name="Zástupný symbol pro obsah 5" descr="4a90a333f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616898"/>
            <a:ext cx="4038600" cy="2190941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Duální diagnózy….kam s nimi?</a:t>
            </a:r>
            <a:endParaRPr lang="cs-CZ" b="1" dirty="0"/>
          </a:p>
        </p:txBody>
      </p:sp>
      <p:pic>
        <p:nvPicPr>
          <p:cNvPr id="6" name="Zástupný symbol pro obsah 5" descr="201209252049_terapeuticka-komunita-Sejrek-Kolping-IMG1504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211960" cy="2369228"/>
          </a:xfrm>
        </p:spPr>
      </p:pic>
      <p:pic>
        <p:nvPicPr>
          <p:cNvPr id="7" name="Zástupný symbol pro obsah 6" descr="indext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5212" y="2182147"/>
            <a:ext cx="3191203" cy="3263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Senioři, cizinci, postižení…kam s nimi?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7200" dirty="0" smtClean="0"/>
          </a:p>
          <a:p>
            <a:pPr algn="ctr">
              <a:buNone/>
            </a:pPr>
            <a:r>
              <a:rPr lang="cs-CZ" sz="7200" dirty="0" smtClean="0"/>
              <a:t>?</a:t>
            </a:r>
            <a:endParaRPr lang="cs-CZ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4" name="Zástupný symbol pro obsah 3" descr="indeko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852936"/>
            <a:ext cx="2934721" cy="194425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SLOŽKY SYSTÉMU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Spolupracující složky:</a:t>
            </a:r>
          </a:p>
          <a:p>
            <a:pPr lvl="1"/>
            <a:r>
              <a:rPr lang="cs-CZ" dirty="0" smtClean="0"/>
              <a:t>OSPOD</a:t>
            </a:r>
          </a:p>
          <a:p>
            <a:pPr lvl="1"/>
            <a:r>
              <a:rPr lang="cs-CZ" dirty="0" smtClean="0"/>
              <a:t>OČTŘ: soudy, policie</a:t>
            </a:r>
          </a:p>
          <a:p>
            <a:pPr lvl="1"/>
            <a:r>
              <a:rPr lang="cs-CZ" dirty="0" smtClean="0"/>
              <a:t>Psychiatři </a:t>
            </a:r>
          </a:p>
          <a:p>
            <a:pPr lvl="1"/>
            <a:r>
              <a:rPr lang="cs-CZ" dirty="0" smtClean="0"/>
              <a:t>PMS</a:t>
            </a:r>
          </a:p>
        </p:txBody>
      </p:sp>
      <p:pic>
        <p:nvPicPr>
          <p:cNvPr id="5" name="Zástupný symbol pro obsah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204864"/>
            <a:ext cx="3312368" cy="2897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TERÉNNÍ PROGRAMY</a:t>
            </a:r>
            <a:endParaRPr lang="cs-CZ" b="1" dirty="0"/>
          </a:p>
        </p:txBody>
      </p:sp>
      <p:pic>
        <p:nvPicPr>
          <p:cNvPr id="4" name="Zástupný symbol pro obsah 3" descr="1297338442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00808"/>
            <a:ext cx="295232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Pro jakou skupinu UNL jsou určeny a co poskytují</a:t>
            </a:r>
          </a:p>
          <a:p>
            <a:pPr algn="ctr">
              <a:buNone/>
            </a:pPr>
            <a:r>
              <a:rPr lang="cs-CZ" sz="3600" b="1" dirty="0" smtClean="0"/>
              <a:t>?</a:t>
            </a:r>
            <a:endParaRPr lang="cs-CZ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TP: cílová skupina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12968" cy="45720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uživatelé návykových látek, především injekční a problémoví uživatelé pohybující se na otevřené/skryté drogové scéně</a:t>
            </a:r>
          </a:p>
          <a:p>
            <a:endParaRPr lang="cs-CZ" dirty="0" smtClean="0"/>
          </a:p>
          <a:p>
            <a:r>
              <a:rPr lang="cs-CZ" dirty="0" smtClean="0"/>
              <a:t>uživatelé, kteří jsou ochotni a schopni přenášet informace a provozovat výměnný program na skryté drogové scéně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446</TotalTime>
  <Words>1153</Words>
  <Application>Microsoft Office PowerPoint</Application>
  <PresentationFormat>Předvádění na obrazovce (4:3)</PresentationFormat>
  <Paragraphs>293</Paragraphs>
  <Slides>54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Administrativní</vt:lpstr>
      <vt:lpstr>SYSTÉM PÉČE O DROGOVĚ ZÁVISLÉ V ČR</vt:lpstr>
      <vt:lpstr>OBSAH</vt:lpstr>
      <vt:lpstr>RESORTY</vt:lpstr>
      <vt:lpstr>SLOŽKY SYSTÉMU PÉČE</vt:lpstr>
      <vt:lpstr>SLOŽKY SYSTÉMU PÉČE</vt:lpstr>
      <vt:lpstr>SLOŽKY SYSTÉMU PÉČE</vt:lpstr>
      <vt:lpstr>TERÉNNÍ PROGRAMY</vt:lpstr>
      <vt:lpstr>Prezentace aplikace PowerPoint</vt:lpstr>
      <vt:lpstr>TP: cílová skupina</vt:lpstr>
      <vt:lpstr>TP: nabídka služeb</vt:lpstr>
      <vt:lpstr>TP: poslání</vt:lpstr>
      <vt:lpstr>NÍZKOPRAHOVÁ KONTAKTNÍ CENTRA</vt:lpstr>
      <vt:lpstr>KC: nabídka služeb </vt:lpstr>
      <vt:lpstr>KC: cíle</vt:lpstr>
      <vt:lpstr>Prezentace aplikace PowerPoint</vt:lpstr>
      <vt:lpstr>Prezentace aplikace PowerPoint</vt:lpstr>
      <vt:lpstr>Berlin: aplikační místnosti </vt:lpstr>
      <vt:lpstr>Berlin: mobilní aplikační místnost</vt:lpstr>
      <vt:lpstr>Prezentace aplikace PowerPoint</vt:lpstr>
      <vt:lpstr>Význam aplikačních místností</vt:lpstr>
      <vt:lpstr>Berlin: prodejní automaty</vt:lpstr>
      <vt:lpstr>Prezentace aplikace PowerPoint</vt:lpstr>
      <vt:lpstr>Význam prodejních automatů</vt:lpstr>
      <vt:lpstr>AMBULANTNÍ PÉČE</vt:lpstr>
      <vt:lpstr>Prezentace aplikace PowerPoint</vt:lpstr>
      <vt:lpstr>Prezentace aplikace PowerPoint</vt:lpstr>
      <vt:lpstr>STACIONÁRNÍ PROGRAMY</vt:lpstr>
      <vt:lpstr>DETOXIFIKAČNÍ JEDNOTKY</vt:lpstr>
      <vt:lpstr>Detoxifikační jednotky</vt:lpstr>
      <vt:lpstr>Prezentace aplikace PowerPoint</vt:lpstr>
      <vt:lpstr>STŘEDNĚDOBÁ ÚSTAVNÍ LÉČBA</vt:lpstr>
      <vt:lpstr>Střednědobá ústavní léčba</vt:lpstr>
      <vt:lpstr>REZIDENČNÍ LÉČBA V TK</vt:lpstr>
      <vt:lpstr>Rezidenční léčba v TK</vt:lpstr>
      <vt:lpstr>NÁSLEDNÁ PÉČE</vt:lpstr>
      <vt:lpstr>CHRÁNĚNÉ BYDLENÍ, CHRÁNĚNÁ PRÁCE</vt:lpstr>
      <vt:lpstr>Chráněné bydlení, chráněná práce</vt:lpstr>
      <vt:lpstr>SUBSTITUČNÍ PROGRAMY</vt:lpstr>
      <vt:lpstr>Substituční programy</vt:lpstr>
      <vt:lpstr>Substituční programy…proč?</vt:lpstr>
      <vt:lpstr>Prezentace aplikace PowerPoint</vt:lpstr>
      <vt:lpstr>ZÁCHYTNÉ STANICE</vt:lpstr>
      <vt:lpstr>Záchytné stanice</vt:lpstr>
      <vt:lpstr> ON-LINE PORADENSTVÍ, KLIENTI V KONFLIKTU SE ZÁKONEM, SVÉPOMOCNÉ PROGRAMY, CENTRA LÉČBY PRO ZÁVISLOST NA TABÁKU</vt:lpstr>
      <vt:lpstr>Prezentace aplikace PowerPoint</vt:lpstr>
      <vt:lpstr>Prezentace aplikace PowerPoint</vt:lpstr>
      <vt:lpstr>MATCHING</vt:lpstr>
      <vt:lpstr>KONTAKTY</vt:lpstr>
      <vt:lpstr>SPECIFICKÉ CÍLOVÉ SKUPINY</vt:lpstr>
      <vt:lpstr>Děti….kam s nimi?</vt:lpstr>
      <vt:lpstr>Matky s dětmi…kam s nimi?</vt:lpstr>
      <vt:lpstr>Duální diagnózy….kam s nimi?</vt:lpstr>
      <vt:lpstr>Senioři, cizinci, postižení…kam s nimi?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PÉČE O DROGOVĚ ZÁVISLÉ V ČR</dc:title>
  <dc:creator>Káťa</dc:creator>
  <cp:lastModifiedBy>Smejkalova Eva</cp:lastModifiedBy>
  <cp:revision>40</cp:revision>
  <dcterms:created xsi:type="dcterms:W3CDTF">2014-11-15T12:22:56Z</dcterms:created>
  <dcterms:modified xsi:type="dcterms:W3CDTF">2017-04-24T14:54:04Z</dcterms:modified>
</cp:coreProperties>
</file>