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CC00CC"/>
                </a:solidFill>
              </a:rPr>
              <a:t>Psychológia </a:t>
            </a:r>
            <a:r>
              <a:rPr lang="sk-SK" dirty="0" smtClean="0">
                <a:solidFill>
                  <a:srgbClr val="CC00CC"/>
                </a:solidFill>
              </a:rPr>
              <a:t>nezamestnanosti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6119" y="1828800"/>
            <a:ext cx="10594608" cy="4934465"/>
          </a:xfrm>
          <a:prstGeom prst="rect">
            <a:avLst/>
          </a:prstGeom>
        </p:spPr>
        <p:txBody>
          <a:bodyPr/>
          <a:lstStyle/>
          <a:p>
            <a:pPr algn="ctr"/>
            <a:endParaRPr lang="sk-SK" dirty="0" smtClean="0">
              <a:solidFill>
                <a:srgbClr val="CC00CC"/>
              </a:solidFill>
            </a:endParaRPr>
          </a:p>
          <a:p>
            <a:pPr algn="ctr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756" y="2439158"/>
            <a:ext cx="4966256" cy="279040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12757" y="6116934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03373" y="61631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26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Psychologie </a:t>
            </a:r>
            <a:r>
              <a:rPr lang="cs-CZ" b="1" dirty="0" err="1" smtClean="0">
                <a:solidFill>
                  <a:srgbClr val="C00000"/>
                </a:solidFill>
              </a:rPr>
              <a:t>nezamestnanosti</a:t>
            </a:r>
            <a:r>
              <a:rPr lang="cs-CZ" b="1" dirty="0" smtClean="0">
                <a:solidFill>
                  <a:srgbClr val="C00000"/>
                </a:solidFill>
              </a:rPr>
              <a:t> - </a:t>
            </a:r>
            <a:r>
              <a:rPr lang="cs-CZ" b="1" dirty="0" err="1"/>
              <a:t>Marienthal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/>
          <a:lstStyle/>
          <a:p>
            <a:r>
              <a:rPr lang="sk-SK" b="1" dirty="0" err="1" smtClean="0"/>
              <a:t>Marienthal</a:t>
            </a:r>
            <a:r>
              <a:rPr lang="sk-SK" b="1" dirty="0" smtClean="0"/>
              <a:t> ( 30 minút od Viedne vlakom, 30 minút pešo od najbližšej vlakovej stanice, cca 1480 obyvateľov)</a:t>
            </a:r>
          </a:p>
          <a:p>
            <a:r>
              <a:rPr lang="sk-SK" dirty="0" smtClean="0"/>
              <a:t>Nezamestnaná obec vo výskume Paula </a:t>
            </a:r>
            <a:r>
              <a:rPr lang="sk-SK" dirty="0" err="1" smtClean="0"/>
              <a:t>Lazarsfelda</a:t>
            </a:r>
            <a:r>
              <a:rPr lang="sk-SK" dirty="0" smtClean="0"/>
              <a:t>, Marie Jahodové a </a:t>
            </a:r>
            <a:r>
              <a:rPr lang="sk-SK" dirty="0" err="1" smtClean="0"/>
              <a:t>Hanse</a:t>
            </a:r>
            <a:r>
              <a:rPr lang="sk-SK" dirty="0" smtClean="0"/>
              <a:t> </a:t>
            </a:r>
            <a:r>
              <a:rPr lang="sk-SK" dirty="0" err="1" smtClean="0"/>
              <a:t>Zeisela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Výskumníci sledovali rodiny poznamenané zatvorením textilnej továrne – hlavného zamestnávateľa </a:t>
            </a:r>
            <a:r>
              <a:rPr lang="sk-SK" dirty="0" err="1" smtClean="0"/>
              <a:t>Merienthálčanov</a:t>
            </a:r>
            <a:r>
              <a:rPr lang="sk-SK" dirty="0" smtClean="0"/>
              <a:t> (rok 1930)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670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Psychologie </a:t>
            </a:r>
            <a:r>
              <a:rPr lang="cs-CZ" b="1" dirty="0" err="1">
                <a:solidFill>
                  <a:srgbClr val="C00000"/>
                </a:solidFill>
              </a:rPr>
              <a:t>nezamestnanosti</a:t>
            </a:r>
            <a:r>
              <a:rPr lang="cs-CZ" b="1" dirty="0">
                <a:solidFill>
                  <a:srgbClr val="C00000"/>
                </a:solidFill>
              </a:rPr>
              <a:t> - </a:t>
            </a:r>
            <a:r>
              <a:rPr lang="cs-CZ" b="1" dirty="0" err="1"/>
              <a:t>Marienthal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b="1" dirty="0" smtClean="0"/>
              <a:t>Sledovalo </a:t>
            </a:r>
            <a:r>
              <a:rPr lang="cs-CZ" b="1" dirty="0" err="1" smtClean="0"/>
              <a:t>sa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Finančná</a:t>
            </a:r>
            <a:r>
              <a:rPr lang="cs-CZ" dirty="0" smtClean="0"/>
              <a:t> </a:t>
            </a:r>
            <a:r>
              <a:rPr lang="cs-CZ" dirty="0" err="1" smtClean="0"/>
              <a:t>situácia</a:t>
            </a:r>
            <a:r>
              <a:rPr lang="cs-CZ" dirty="0" smtClean="0"/>
              <a:t> </a:t>
            </a:r>
            <a:r>
              <a:rPr lang="cs-CZ" dirty="0" err="1" smtClean="0"/>
              <a:t>rodín</a:t>
            </a:r>
            <a:endParaRPr lang="cs-CZ" dirty="0" smtClean="0"/>
          </a:p>
          <a:p>
            <a:r>
              <a:rPr lang="cs-CZ" dirty="0" err="1" smtClean="0"/>
              <a:t>Jedálníčky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 a po </a:t>
            </a:r>
            <a:r>
              <a:rPr lang="cs-CZ" dirty="0" err="1" smtClean="0"/>
              <a:t>výplate</a:t>
            </a:r>
            <a:r>
              <a:rPr lang="cs-CZ" dirty="0" smtClean="0"/>
              <a:t> (zápisy 1x/</a:t>
            </a:r>
            <a:r>
              <a:rPr lang="cs-CZ" dirty="0" err="1" smtClean="0"/>
              <a:t>týždeň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Vianočné</a:t>
            </a:r>
            <a:r>
              <a:rPr lang="cs-CZ" dirty="0" smtClean="0"/>
              <a:t> </a:t>
            </a:r>
            <a:r>
              <a:rPr lang="cs-CZ" dirty="0" err="1" smtClean="0"/>
              <a:t>darčeky</a:t>
            </a:r>
            <a:r>
              <a:rPr lang="cs-CZ" dirty="0" smtClean="0"/>
              <a:t> </a:t>
            </a:r>
            <a:r>
              <a:rPr lang="cs-CZ" dirty="0" err="1" smtClean="0"/>
              <a:t>deťom</a:t>
            </a:r>
            <a:endParaRPr lang="cs-CZ" dirty="0" smtClean="0"/>
          </a:p>
          <a:p>
            <a:r>
              <a:rPr lang="cs-CZ" dirty="0" err="1" smtClean="0"/>
              <a:t>Kultúrne</a:t>
            </a:r>
            <a:r>
              <a:rPr lang="cs-CZ" dirty="0" smtClean="0"/>
              <a:t> </a:t>
            </a:r>
            <a:r>
              <a:rPr lang="cs-CZ" dirty="0" err="1" smtClean="0"/>
              <a:t>vyžitie</a:t>
            </a:r>
            <a:r>
              <a:rPr lang="cs-CZ" dirty="0" smtClean="0"/>
              <a:t>, </a:t>
            </a:r>
            <a:r>
              <a:rPr lang="cs-CZ" dirty="0" err="1" smtClean="0"/>
              <a:t>financie</a:t>
            </a:r>
            <a:r>
              <a:rPr lang="cs-CZ" dirty="0" smtClean="0"/>
              <a:t> na noviny a knihy z knižnice</a:t>
            </a:r>
          </a:p>
          <a:p>
            <a:r>
              <a:rPr lang="cs-CZ" dirty="0" err="1" smtClean="0"/>
              <a:t>Financie</a:t>
            </a:r>
            <a:r>
              <a:rPr lang="cs-CZ" dirty="0" smtClean="0"/>
              <a:t> na služby </a:t>
            </a:r>
            <a:r>
              <a:rPr lang="cs-CZ" dirty="0" err="1" smtClean="0"/>
              <a:t>ako</a:t>
            </a:r>
            <a:r>
              <a:rPr lang="cs-CZ" dirty="0" smtClean="0"/>
              <a:t> holič, </a:t>
            </a:r>
            <a:r>
              <a:rPr lang="cs-CZ" dirty="0" err="1" smtClean="0"/>
              <a:t>lekár</a:t>
            </a:r>
            <a:r>
              <a:rPr lang="cs-CZ" dirty="0" smtClean="0"/>
              <a:t>, </a:t>
            </a:r>
            <a:r>
              <a:rPr lang="cs-CZ" dirty="0" err="1" smtClean="0"/>
              <a:t>hlavne</a:t>
            </a:r>
            <a:r>
              <a:rPr lang="cs-CZ" dirty="0" smtClean="0"/>
              <a:t> </a:t>
            </a:r>
            <a:r>
              <a:rPr lang="cs-CZ" dirty="0" err="1" smtClean="0"/>
              <a:t>zubár</a:t>
            </a:r>
            <a:r>
              <a:rPr lang="cs-CZ" dirty="0" smtClean="0"/>
              <a:t> (8% </a:t>
            </a:r>
            <a:r>
              <a:rPr lang="cs-CZ" dirty="0" err="1" smtClean="0"/>
              <a:t>detí</a:t>
            </a:r>
            <a:r>
              <a:rPr lang="cs-CZ" dirty="0" smtClean="0"/>
              <a:t> zdravé zuby) apod.</a:t>
            </a:r>
          </a:p>
          <a:p>
            <a:r>
              <a:rPr lang="cs-CZ" dirty="0" smtClean="0"/>
              <a:t>+</a:t>
            </a:r>
            <a:r>
              <a:rPr lang="cs-CZ" b="1" dirty="0" smtClean="0"/>
              <a:t>Dotazníky </a:t>
            </a:r>
            <a:r>
              <a:rPr lang="cs-CZ" b="1" dirty="0" err="1" smtClean="0"/>
              <a:t>zamerané</a:t>
            </a:r>
            <a:r>
              <a:rPr lang="cs-CZ" b="1" dirty="0" smtClean="0"/>
              <a:t> na:</a:t>
            </a:r>
          </a:p>
          <a:p>
            <a:r>
              <a:rPr lang="cs-CZ" dirty="0" smtClean="0"/>
              <a:t>Postoje k </a:t>
            </a:r>
            <a:r>
              <a:rPr lang="cs-CZ" dirty="0" err="1" smtClean="0"/>
              <a:t>nezametnanosti</a:t>
            </a:r>
            <a:endParaRPr lang="cs-CZ" dirty="0" smtClean="0"/>
          </a:p>
          <a:p>
            <a:r>
              <a:rPr lang="cs-CZ" dirty="0" err="1" smtClean="0"/>
              <a:t>Dôsledky</a:t>
            </a:r>
            <a:r>
              <a:rPr lang="cs-CZ" dirty="0" smtClean="0"/>
              <a:t> </a:t>
            </a:r>
            <a:r>
              <a:rPr lang="cs-CZ" dirty="0" err="1" smtClean="0"/>
              <a:t>nezamestnanosti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901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Psychologie </a:t>
            </a:r>
            <a:r>
              <a:rPr lang="cs-CZ" b="1" dirty="0" err="1">
                <a:solidFill>
                  <a:srgbClr val="C00000"/>
                </a:solidFill>
              </a:rPr>
              <a:t>nezamestnanosti</a:t>
            </a:r>
            <a:r>
              <a:rPr lang="cs-CZ" b="1" dirty="0">
                <a:solidFill>
                  <a:srgbClr val="C00000"/>
                </a:solidFill>
              </a:rPr>
              <a:t> - </a:t>
            </a:r>
            <a:r>
              <a:rPr lang="cs-CZ" b="1" dirty="0" err="1"/>
              <a:t>Marienthal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err="1" smtClean="0"/>
              <a:t>Dôsledky</a:t>
            </a:r>
            <a:r>
              <a:rPr lang="cs-CZ" dirty="0" smtClean="0"/>
              <a:t> </a:t>
            </a:r>
            <a:r>
              <a:rPr lang="cs-CZ" dirty="0" err="1" smtClean="0"/>
              <a:t>nezamestnanosti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/>
          <a:lstStyle/>
          <a:p>
            <a:r>
              <a:rPr lang="cs-CZ" dirty="0" err="1" smtClean="0"/>
              <a:t>Apatia</a:t>
            </a:r>
            <a:r>
              <a:rPr lang="cs-CZ" dirty="0" smtClean="0"/>
              <a:t> a </a:t>
            </a:r>
            <a:r>
              <a:rPr lang="cs-CZ" dirty="0" err="1" smtClean="0"/>
              <a:t>demotivácie</a:t>
            </a:r>
            <a:r>
              <a:rPr lang="cs-CZ" dirty="0" smtClean="0"/>
              <a:t> až </a:t>
            </a:r>
            <a:r>
              <a:rPr lang="cs-CZ" dirty="0" err="1" smtClean="0"/>
              <a:t>lenivosť</a:t>
            </a:r>
            <a:endParaRPr lang="cs-CZ" dirty="0" smtClean="0"/>
          </a:p>
          <a:p>
            <a:r>
              <a:rPr lang="cs-CZ" dirty="0" err="1" smtClean="0"/>
              <a:t>Chýba</a:t>
            </a:r>
            <a:r>
              <a:rPr lang="cs-CZ" dirty="0" smtClean="0"/>
              <a:t> </a:t>
            </a:r>
            <a:r>
              <a:rPr lang="cs-CZ" dirty="0" err="1" smtClean="0"/>
              <a:t>štruktúra</a:t>
            </a:r>
            <a:r>
              <a:rPr lang="cs-CZ" dirty="0" smtClean="0"/>
              <a:t>, </a:t>
            </a:r>
            <a:r>
              <a:rPr lang="cs-CZ" dirty="0" err="1" smtClean="0"/>
              <a:t>nerábanie</a:t>
            </a:r>
            <a:r>
              <a:rPr lang="cs-CZ" dirty="0" smtClean="0"/>
              <a:t> s </a:t>
            </a:r>
            <a:r>
              <a:rPr lang="cs-CZ" dirty="0" err="1" smtClean="0"/>
              <a:t>časom</a:t>
            </a:r>
            <a:endParaRPr lang="cs-CZ" dirty="0" smtClean="0"/>
          </a:p>
          <a:p>
            <a:r>
              <a:rPr lang="cs-CZ" dirty="0" smtClean="0"/>
              <a:t>Pokles </a:t>
            </a:r>
            <a:r>
              <a:rPr lang="cs-CZ" dirty="0" err="1" smtClean="0"/>
              <a:t>záujmu</a:t>
            </a:r>
            <a:r>
              <a:rPr lang="cs-CZ" dirty="0" smtClean="0"/>
              <a:t> o politiku a </a:t>
            </a:r>
            <a:r>
              <a:rPr lang="cs-CZ" dirty="0" err="1" smtClean="0"/>
              <a:t>dianie</a:t>
            </a:r>
            <a:r>
              <a:rPr lang="cs-CZ" dirty="0" smtClean="0"/>
              <a:t> v </a:t>
            </a:r>
            <a:r>
              <a:rPr lang="cs-CZ" dirty="0" err="1" smtClean="0"/>
              <a:t>krajine</a:t>
            </a:r>
            <a:r>
              <a:rPr lang="cs-CZ" dirty="0" smtClean="0"/>
              <a:t>, </a:t>
            </a:r>
            <a:r>
              <a:rPr lang="cs-CZ" dirty="0" err="1" smtClean="0"/>
              <a:t>tiež</a:t>
            </a:r>
            <a:r>
              <a:rPr lang="cs-CZ" dirty="0" smtClean="0"/>
              <a:t> pokles aktivit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deti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 err="1" smtClean="0"/>
              <a:t>obaja</a:t>
            </a:r>
            <a:r>
              <a:rPr lang="cs-CZ" dirty="0" smtClean="0"/>
              <a:t> </a:t>
            </a:r>
            <a:r>
              <a:rPr lang="cs-CZ" dirty="0" err="1" smtClean="0"/>
              <a:t>partneri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 smtClean="0"/>
              <a:t>týmto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znižuje</a:t>
            </a:r>
            <a:r>
              <a:rPr lang="cs-CZ" dirty="0" smtClean="0"/>
              <a:t> </a:t>
            </a:r>
            <a:r>
              <a:rPr lang="cs-CZ" dirty="0" err="1" smtClean="0"/>
              <a:t>možnosť</a:t>
            </a:r>
            <a:r>
              <a:rPr lang="cs-CZ" dirty="0" smtClean="0"/>
              <a:t> </a:t>
            </a:r>
            <a:r>
              <a:rPr lang="cs-CZ" dirty="0" err="1" smtClean="0"/>
              <a:t>ďalšieho</a:t>
            </a:r>
            <a:r>
              <a:rPr lang="cs-CZ" dirty="0" smtClean="0"/>
              <a:t> </a:t>
            </a:r>
            <a:r>
              <a:rPr lang="cs-CZ" dirty="0" err="1" smtClean="0"/>
              <a:t>zamestnania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Chýbajú</a:t>
            </a:r>
            <a:r>
              <a:rPr lang="cs-CZ" dirty="0" smtClean="0"/>
              <a:t> plány do </a:t>
            </a:r>
            <a:r>
              <a:rPr lang="cs-CZ" dirty="0" err="1" smtClean="0"/>
              <a:t>budúcnosti</a:t>
            </a:r>
            <a:endParaRPr lang="cs-CZ" dirty="0" smtClean="0"/>
          </a:p>
          <a:p>
            <a:r>
              <a:rPr lang="cs-CZ" dirty="0" smtClean="0"/>
              <a:t>(v </a:t>
            </a:r>
            <a:r>
              <a:rPr lang="cs-CZ" dirty="0" err="1" smtClean="0"/>
              <a:t>Marienthale</a:t>
            </a:r>
            <a:r>
              <a:rPr lang="cs-CZ" dirty="0" smtClean="0"/>
              <a:t> odchod a </a:t>
            </a:r>
            <a:r>
              <a:rPr lang="cs-CZ" dirty="0" err="1" smtClean="0"/>
              <a:t>emigrácia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Sociálny život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79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Psychologie </a:t>
            </a:r>
            <a:r>
              <a:rPr lang="cs-CZ" b="1" dirty="0" err="1">
                <a:solidFill>
                  <a:srgbClr val="C00000"/>
                </a:solidFill>
              </a:rPr>
              <a:t>nezamestnanosti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– </a:t>
            </a:r>
            <a:r>
              <a:rPr lang="cs-CZ" b="1" dirty="0" err="1" smtClean="0"/>
              <a:t>Marienthal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reakcie</a:t>
            </a:r>
            <a:r>
              <a:rPr lang="cs-CZ" b="1" dirty="0" smtClean="0"/>
              <a:t> </a:t>
            </a:r>
            <a:r>
              <a:rPr lang="cs-CZ" b="1" dirty="0" err="1" smtClean="0"/>
              <a:t>rodín</a:t>
            </a:r>
            <a:r>
              <a:rPr lang="cs-CZ" b="1" dirty="0" smtClean="0"/>
              <a:t> na </a:t>
            </a:r>
            <a:r>
              <a:rPr lang="cs-CZ" b="1" dirty="0" err="1" smtClean="0"/>
              <a:t>nezamestnanosť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/>
          <a:lstStyle/>
          <a:p>
            <a:r>
              <a:rPr lang="cs-CZ" b="1" u="sng" dirty="0" smtClean="0"/>
              <a:t>Rezignované rodiny</a:t>
            </a:r>
            <a:r>
              <a:rPr lang="cs-CZ" dirty="0" smtClean="0"/>
              <a:t>: vzdali to, </a:t>
            </a:r>
            <a:r>
              <a:rPr lang="cs-CZ" dirty="0" err="1" smtClean="0"/>
              <a:t>snažia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vyjsť</a:t>
            </a:r>
            <a:r>
              <a:rPr lang="cs-CZ" dirty="0" smtClean="0"/>
              <a:t> s </a:t>
            </a:r>
            <a:r>
              <a:rPr lang="cs-CZ" dirty="0" err="1" smtClean="0"/>
              <a:t>málom</a:t>
            </a:r>
            <a:r>
              <a:rPr lang="cs-CZ" dirty="0" smtClean="0"/>
              <a:t>, ale </a:t>
            </a:r>
            <a:r>
              <a:rPr lang="cs-CZ" dirty="0" err="1" smtClean="0"/>
              <a:t>udržiavajú</a:t>
            </a:r>
            <a:r>
              <a:rPr lang="cs-CZ" dirty="0" smtClean="0"/>
              <a:t> </a:t>
            </a:r>
            <a:r>
              <a:rPr lang="cs-CZ" dirty="0" err="1" smtClean="0"/>
              <a:t>svoju</a:t>
            </a:r>
            <a:r>
              <a:rPr lang="cs-CZ" dirty="0" smtClean="0"/>
              <a:t> </a:t>
            </a:r>
            <a:r>
              <a:rPr lang="cs-CZ" dirty="0" err="1" smtClean="0"/>
              <a:t>domácnosť</a:t>
            </a:r>
            <a:r>
              <a:rPr lang="cs-CZ" dirty="0" smtClean="0"/>
              <a:t> </a:t>
            </a:r>
            <a:r>
              <a:rPr lang="cs-CZ" dirty="0" err="1" smtClean="0"/>
              <a:t>príkladnú</a:t>
            </a:r>
            <a:r>
              <a:rPr lang="cs-CZ" dirty="0" smtClean="0"/>
              <a:t>, snaha </a:t>
            </a:r>
            <a:r>
              <a:rPr lang="cs-CZ" dirty="0" err="1" smtClean="0"/>
              <a:t>ochrániť</a:t>
            </a:r>
            <a:r>
              <a:rPr lang="cs-CZ" dirty="0" smtClean="0"/>
              <a:t> </a:t>
            </a:r>
            <a:r>
              <a:rPr lang="cs-CZ" dirty="0" err="1" smtClean="0"/>
              <a:t>deti</a:t>
            </a:r>
            <a:endParaRPr lang="cs-CZ" dirty="0" smtClean="0"/>
          </a:p>
          <a:p>
            <a:r>
              <a:rPr lang="cs-CZ" b="1" u="sng" dirty="0" smtClean="0"/>
              <a:t>Nezlomné:</a:t>
            </a:r>
            <a:r>
              <a:rPr lang="cs-CZ" dirty="0" smtClean="0"/>
              <a:t> plány do </a:t>
            </a:r>
            <a:r>
              <a:rPr lang="cs-CZ" dirty="0" err="1" smtClean="0"/>
              <a:t>budúcna</a:t>
            </a:r>
            <a:r>
              <a:rPr lang="cs-CZ" dirty="0" smtClean="0"/>
              <a:t>, snaha a aktivity, pocit dostatku a </a:t>
            </a:r>
            <a:r>
              <a:rPr lang="cs-CZ" dirty="0" err="1" smtClean="0"/>
              <a:t>vyrovania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so </a:t>
            </a:r>
            <a:r>
              <a:rPr lang="cs-CZ" dirty="0" err="1" smtClean="0"/>
              <a:t>situáciou</a:t>
            </a:r>
            <a:endParaRPr lang="cs-CZ" dirty="0" smtClean="0"/>
          </a:p>
          <a:p>
            <a:r>
              <a:rPr lang="cs-CZ" b="1" u="sng" dirty="0" err="1" smtClean="0"/>
              <a:t>Zúfalé</a:t>
            </a:r>
            <a:r>
              <a:rPr lang="cs-CZ" b="1" u="sng" dirty="0" smtClean="0"/>
              <a:t>:</a:t>
            </a:r>
            <a:r>
              <a:rPr lang="cs-CZ" dirty="0" smtClean="0"/>
              <a:t> </a:t>
            </a:r>
            <a:r>
              <a:rPr lang="cs-CZ" dirty="0"/>
              <a:t>ale </a:t>
            </a:r>
            <a:r>
              <a:rPr lang="cs-CZ" dirty="0" err="1"/>
              <a:t>udržiavajú</a:t>
            </a:r>
            <a:r>
              <a:rPr lang="cs-CZ" dirty="0"/>
              <a:t> </a:t>
            </a:r>
            <a:r>
              <a:rPr lang="cs-CZ" dirty="0" err="1"/>
              <a:t>svoju</a:t>
            </a:r>
            <a:r>
              <a:rPr lang="cs-CZ" dirty="0"/>
              <a:t> </a:t>
            </a:r>
            <a:r>
              <a:rPr lang="cs-CZ" dirty="0" err="1" smtClean="0"/>
              <a:t>domácnosť</a:t>
            </a:r>
            <a:r>
              <a:rPr lang="cs-CZ" dirty="0" smtClean="0"/>
              <a:t>, o </a:t>
            </a:r>
            <a:r>
              <a:rPr lang="cs-CZ" dirty="0" err="1" smtClean="0"/>
              <a:t>deti</a:t>
            </a:r>
            <a:r>
              <a:rPr lang="cs-CZ" dirty="0" smtClean="0"/>
              <a:t> je postarané, ale </a:t>
            </a:r>
            <a:r>
              <a:rPr lang="cs-CZ" dirty="0" err="1" smtClean="0"/>
              <a:t>prevládajú</a:t>
            </a:r>
            <a:r>
              <a:rPr lang="cs-CZ" dirty="0" smtClean="0"/>
              <a:t> </a:t>
            </a:r>
            <a:r>
              <a:rPr lang="cs-CZ" dirty="0" err="1" smtClean="0"/>
              <a:t>negatívne</a:t>
            </a:r>
            <a:r>
              <a:rPr lang="cs-CZ" dirty="0" smtClean="0"/>
              <a:t> </a:t>
            </a:r>
            <a:r>
              <a:rPr lang="cs-CZ" dirty="0" err="1" smtClean="0"/>
              <a:t>emócie</a:t>
            </a:r>
            <a:r>
              <a:rPr lang="cs-CZ" dirty="0" smtClean="0"/>
              <a:t> </a:t>
            </a:r>
            <a:r>
              <a:rPr lang="cs-CZ" dirty="0" err="1" smtClean="0"/>
              <a:t>zúfalstva</a:t>
            </a:r>
            <a:r>
              <a:rPr lang="cs-CZ" dirty="0" smtClean="0"/>
              <a:t> a </a:t>
            </a:r>
            <a:r>
              <a:rPr lang="cs-CZ" dirty="0" err="1" smtClean="0"/>
              <a:t>depresie</a:t>
            </a:r>
            <a:r>
              <a:rPr lang="cs-CZ" dirty="0" smtClean="0"/>
              <a:t>, </a:t>
            </a:r>
            <a:r>
              <a:rPr lang="cs-CZ" dirty="0" err="1" smtClean="0"/>
              <a:t>žiadna</a:t>
            </a:r>
            <a:r>
              <a:rPr lang="cs-CZ" dirty="0" smtClean="0"/>
              <a:t> snaha</a:t>
            </a:r>
          </a:p>
          <a:p>
            <a:r>
              <a:rPr lang="cs-CZ" b="1" u="sng" dirty="0" smtClean="0"/>
              <a:t>Apatické:</a:t>
            </a:r>
            <a:r>
              <a:rPr lang="cs-CZ" dirty="0" smtClean="0"/>
              <a:t> apatie, </a:t>
            </a:r>
            <a:r>
              <a:rPr lang="cs-CZ" dirty="0" err="1" smtClean="0"/>
              <a:t>ignorancia</a:t>
            </a:r>
            <a:r>
              <a:rPr lang="cs-CZ" dirty="0" smtClean="0"/>
              <a:t> a pasivita, </a:t>
            </a:r>
            <a:r>
              <a:rPr lang="cs-CZ" dirty="0" err="1" smtClean="0"/>
              <a:t>domácnosť</a:t>
            </a:r>
            <a:r>
              <a:rPr lang="cs-CZ" dirty="0" smtClean="0"/>
              <a:t> chátra, </a:t>
            </a:r>
            <a:r>
              <a:rPr lang="cs-CZ" dirty="0" err="1" smtClean="0"/>
              <a:t>iracionálne</a:t>
            </a:r>
            <a:r>
              <a:rPr lang="cs-CZ" dirty="0" smtClean="0"/>
              <a:t> </a:t>
            </a:r>
            <a:r>
              <a:rPr lang="cs-CZ" dirty="0" err="1" smtClean="0"/>
              <a:t>hospodárenie</a:t>
            </a:r>
            <a:r>
              <a:rPr lang="cs-CZ" dirty="0" smtClean="0"/>
              <a:t> s </a:t>
            </a:r>
            <a:r>
              <a:rPr lang="cs-CZ" dirty="0" err="1" smtClean="0"/>
              <a:t>peniazmi</a:t>
            </a:r>
            <a:r>
              <a:rPr lang="cs-CZ" dirty="0" smtClean="0"/>
              <a:t>, alkoholizmus, </a:t>
            </a:r>
            <a:r>
              <a:rPr lang="cs-CZ" dirty="0" err="1" smtClean="0"/>
              <a:t>deti</a:t>
            </a:r>
            <a:r>
              <a:rPr lang="cs-CZ" dirty="0" smtClean="0"/>
              <a:t> zanedbané, </a:t>
            </a:r>
            <a:r>
              <a:rPr lang="cs-CZ" dirty="0" err="1" smtClean="0"/>
              <a:t>chýba</a:t>
            </a:r>
            <a:r>
              <a:rPr lang="cs-CZ" dirty="0" smtClean="0"/>
              <a:t> snaha, často </a:t>
            </a:r>
            <a:r>
              <a:rPr lang="cs-CZ" dirty="0" err="1" smtClean="0"/>
              <a:t>žobranie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60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Psychologie </a:t>
            </a:r>
            <a:r>
              <a:rPr lang="cs-CZ" b="1" dirty="0" err="1">
                <a:solidFill>
                  <a:srgbClr val="C00000"/>
                </a:solidFill>
              </a:rPr>
              <a:t>nezamestnanosti</a:t>
            </a:r>
            <a:r>
              <a:rPr lang="cs-CZ" b="1" dirty="0">
                <a:solidFill>
                  <a:srgbClr val="C00000"/>
                </a:solidFill>
              </a:rPr>
              <a:t> – </a:t>
            </a:r>
            <a:r>
              <a:rPr lang="cs-CZ" b="1" dirty="0" err="1" smtClean="0"/>
              <a:t>Marienthal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Zhrnutí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3600" dirty="0" smtClean="0"/>
              <a:t>„Apatie</a:t>
            </a:r>
            <a:r>
              <a:rPr lang="cs-CZ" sz="3600" dirty="0"/>
              <a:t>, </a:t>
            </a:r>
            <a:r>
              <a:rPr lang="cs-CZ" sz="3600" dirty="0" smtClean="0"/>
              <a:t>nedostatek plánů </a:t>
            </a:r>
            <a:r>
              <a:rPr lang="cs-CZ" sz="3600" dirty="0"/>
              <a:t>do budoucna, ale zároveň zachování šancí pro děti, to jsou </a:t>
            </a:r>
            <a:r>
              <a:rPr lang="cs-CZ" sz="3600" dirty="0" smtClean="0"/>
              <a:t>nejvýraznější prvky </a:t>
            </a:r>
            <a:r>
              <a:rPr lang="cs-CZ" sz="3600" dirty="0"/>
              <a:t>životní situace zjištěné u nezaměstnaných obyvatel </a:t>
            </a:r>
            <a:r>
              <a:rPr lang="cs-CZ" sz="3600" dirty="0" err="1"/>
              <a:t>Marienthalu</a:t>
            </a:r>
            <a:r>
              <a:rPr lang="cs-CZ" sz="3600" dirty="0" smtClean="0"/>
              <a:t>.“ (Jeřábek, 1997, s. 332)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823" y="3918916"/>
            <a:ext cx="43815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1367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8</TotalTime>
  <Words>297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Tw Cen MT</vt:lpstr>
      <vt:lpstr>Kapka</vt:lpstr>
      <vt:lpstr>Psychológia nezamestnanosti</vt:lpstr>
      <vt:lpstr>Psychologie nezamestnanosti - Marienthal </vt:lpstr>
      <vt:lpstr>Psychologie nezamestnanosti - Marienthal </vt:lpstr>
      <vt:lpstr>Psychologie nezamestnanosti - Marienthal Dôsledky nezamestnanosti</vt:lpstr>
      <vt:lpstr>Psychologie nezamestnanosti – Marienthal reakcie rodín na nezamestnanosť</vt:lpstr>
      <vt:lpstr>Psychologie nezamestnanosti – Marienthal Zhrnutí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Psychológia nezamestnanosti</dc:title>
  <dc:creator>Lenka</dc:creator>
  <cp:lastModifiedBy>Lenka</cp:lastModifiedBy>
  <cp:revision>3</cp:revision>
  <dcterms:created xsi:type="dcterms:W3CDTF">2016-04-22T08:17:36Z</dcterms:created>
  <dcterms:modified xsi:type="dcterms:W3CDTF">2016-05-06T13:23:30Z</dcterms:modified>
</cp:coreProperties>
</file>