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17"/>
  </p:notesMasterIdLst>
  <p:sldIdLst>
    <p:sldId id="256" r:id="rId3"/>
    <p:sldId id="261" r:id="rId4"/>
    <p:sldId id="259" r:id="rId5"/>
    <p:sldId id="263" r:id="rId6"/>
    <p:sldId id="272" r:id="rId7"/>
    <p:sldId id="265" r:id="rId8"/>
    <p:sldId id="266" r:id="rId9"/>
    <p:sldId id="267" r:id="rId10"/>
    <p:sldId id="271" r:id="rId11"/>
    <p:sldId id="268" r:id="rId12"/>
    <p:sldId id="270" r:id="rId13"/>
    <p:sldId id="273" r:id="rId14"/>
    <p:sldId id="264" r:id="rId15"/>
    <p:sldId id="262" r:id="rId16"/>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Před filmem" id="{AC53DBA6-E07D-4A76-A929-E7F7738897C4}">
          <p14:sldIdLst>
            <p14:sldId id="256"/>
            <p14:sldId id="261"/>
            <p14:sldId id="259"/>
          </p14:sldIdLst>
        </p14:section>
        <p14:section name="Po filmu" id="{22226042-7066-4816-99E2-1F775A0D52E2}">
          <p14:sldIdLst>
            <p14:sldId id="263"/>
            <p14:sldId id="272"/>
            <p14:sldId id="265"/>
            <p14:sldId id="266"/>
            <p14:sldId id="267"/>
            <p14:sldId id="271"/>
            <p14:sldId id="268"/>
            <p14:sldId id="270"/>
            <p14:sldId id="273"/>
            <p14:sldId id="264"/>
            <p14:sldId id="262"/>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nisa Matoušková" initials="DM" lastIdx="7" clrIdx="0">
    <p:extLst>
      <p:ext uri="{19B8F6BF-5375-455C-9EA6-DF929625EA0E}">
        <p15:presenceInfo xmlns:p15="http://schemas.microsoft.com/office/powerpoint/2012/main" userId="44668b738f21a24a"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17" autoAdjust="0"/>
    <p:restoredTop sz="94660"/>
  </p:normalViewPr>
  <p:slideViewPr>
    <p:cSldViewPr>
      <p:cViewPr varScale="1">
        <p:scale>
          <a:sx n="109" d="100"/>
          <a:sy n="109" d="100"/>
        </p:scale>
        <p:origin x="710" y="77"/>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7AAFBB-6E87-4DDA-85D6-23CA33690B74}" type="datetimeFigureOut">
              <a:rPr lang="cs-CZ" smtClean="0"/>
              <a:t>09.03.2017</a:t>
            </a:fld>
            <a:endParaRPr lang="cs-CZ"/>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A39EC3-0341-4997-AE9B-BDDF7602F451}" type="slidenum">
              <a:rPr lang="cs-CZ" smtClean="0"/>
              <a:t>‹#›</a:t>
            </a:fld>
            <a:endParaRPr lang="cs-CZ"/>
          </a:p>
        </p:txBody>
      </p:sp>
    </p:spTree>
    <p:extLst>
      <p:ext uri="{BB962C8B-B14F-4D97-AF65-F5344CB8AC3E}">
        <p14:creationId xmlns:p14="http://schemas.microsoft.com/office/powerpoint/2010/main" val="18511151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CEA39EC3-0341-4997-AE9B-BDDF7602F451}" type="slidenum">
              <a:rPr lang="cs-CZ" smtClean="0"/>
              <a:t>4</a:t>
            </a:fld>
            <a:endParaRPr lang="cs-CZ"/>
          </a:p>
        </p:txBody>
      </p:sp>
    </p:spTree>
    <p:extLst>
      <p:ext uri="{BB962C8B-B14F-4D97-AF65-F5344CB8AC3E}">
        <p14:creationId xmlns:p14="http://schemas.microsoft.com/office/powerpoint/2010/main" val="271447328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9768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937D59-5EDB-4C39-B697-625748F703B6}" type="datetimeFigureOut">
              <a:rPr lang="en-US" smtClean="0"/>
              <a:t>3/9/2017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4035354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4788"/>
            <a:ext cx="3008313" cy="871537"/>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076325"/>
            <a:ext cx="3008313" cy="35179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5018249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450"/>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60375"/>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900"/>
            <a:ext cx="5486400" cy="60325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3937D59-5EDB-4C39-B697-625748F703B6}"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7224409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281087169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6375"/>
            <a:ext cx="2057400" cy="438785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6375"/>
            <a:ext cx="6019800" cy="43878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42400912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0"/>
            <a:ext cx="9144000"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 Free PPT _ Click to add title</a:t>
            </a:r>
            <a:endParaRPr lang="ko-KR" altLang="en-US" dirty="0"/>
          </a:p>
        </p:txBody>
      </p:sp>
      <p:sp>
        <p:nvSpPr>
          <p:cNvPr id="4" name="Content Placeholder 2"/>
          <p:cNvSpPr>
            <a:spLocks noGrp="1"/>
          </p:cNvSpPr>
          <p:nvPr>
            <p:ph idx="1"/>
          </p:nvPr>
        </p:nvSpPr>
        <p:spPr>
          <a:xfrm>
            <a:off x="395536" y="1131590"/>
            <a:ext cx="8496944"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405880" y="1808261"/>
            <a:ext cx="8496944"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11469437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884466"/>
          </a:xfrm>
          <a:prstGeom prst="rect">
            <a:avLst/>
          </a:prstGeom>
        </p:spPr>
        <p:txBody>
          <a:bodyPr anchor="ctr"/>
          <a:lstStyle>
            <a:lvl1pPr algn="l">
              <a:defRPr>
                <a:solidFill>
                  <a:schemeClr val="tx1">
                    <a:lumMod val="75000"/>
                    <a:lumOff val="25000"/>
                  </a:schemeClr>
                </a:solidFill>
                <a:latin typeface="Arial" pitchFamily="34" charset="0"/>
                <a:cs typeface="Arial" pitchFamily="34" charset="0"/>
              </a:defRPr>
            </a:lvl1pPr>
          </a:lstStyle>
          <a:p>
            <a:r>
              <a:rPr lang="en-US" altLang="ko-KR" dirty="0"/>
              <a:t>Free PPT _ Click to add title</a:t>
            </a:r>
            <a:endParaRPr lang="ko-KR" altLang="en-US" dirty="0"/>
          </a:p>
        </p:txBody>
      </p:sp>
      <p:sp>
        <p:nvSpPr>
          <p:cNvPr id="4" name="Content Placeholder 2"/>
          <p:cNvSpPr>
            <a:spLocks noGrp="1"/>
          </p:cNvSpPr>
          <p:nvPr>
            <p:ph idx="1"/>
          </p:nvPr>
        </p:nvSpPr>
        <p:spPr>
          <a:xfrm>
            <a:off x="1979712" y="987574"/>
            <a:ext cx="6912768" cy="460648"/>
          </a:xfrm>
          <a:prstGeom prst="rect">
            <a:avLst/>
          </a:prstGeom>
        </p:spPr>
        <p:txBody>
          <a:bodyPr anchor="ctr"/>
          <a:lstStyle>
            <a:lvl1pPr marL="0" indent="0">
              <a:buNone/>
              <a:defRPr sz="20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
        <p:nvSpPr>
          <p:cNvPr id="5" name="Content Placeholder 2"/>
          <p:cNvSpPr>
            <a:spLocks noGrp="1"/>
          </p:cNvSpPr>
          <p:nvPr>
            <p:ph idx="10"/>
          </p:nvPr>
        </p:nvSpPr>
        <p:spPr>
          <a:xfrm>
            <a:off x="1990056" y="1664245"/>
            <a:ext cx="6912768" cy="2995737"/>
          </a:xfrm>
          <a:prstGeom prst="rect">
            <a:avLst/>
          </a:prstGeom>
        </p:spPr>
        <p:txBody>
          <a:bodyPr lIns="396000" anchor="t"/>
          <a:lstStyle>
            <a:lvl1pPr marL="0" indent="0">
              <a:buNone/>
              <a:defRPr sz="1400">
                <a:solidFill>
                  <a:schemeClr val="tx1">
                    <a:lumMod val="75000"/>
                    <a:lumOff val="25000"/>
                  </a:schemeClr>
                </a:solidFill>
                <a:latin typeface="Arial" pitchFamily="34" charset="0"/>
                <a:cs typeface="Arial" pitchFamily="34" charset="0"/>
              </a:defRPr>
            </a:lvl1pPr>
          </a:lstStyle>
          <a:p>
            <a:pPr lvl="0"/>
            <a:r>
              <a:rPr lang="en-US" altLang="ko-KR" dirty="0"/>
              <a:t>Click to edit Master text styles</a:t>
            </a:r>
          </a:p>
        </p:txBody>
      </p:sp>
    </p:spTree>
    <p:extLst>
      <p:ext uri="{BB962C8B-B14F-4D97-AF65-F5344CB8AC3E}">
        <p14:creationId xmlns:p14="http://schemas.microsoft.com/office/powerpoint/2010/main" val="9228082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8613"/>
            <a:ext cx="7772400" cy="1101725"/>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63937D59-5EDB-4C39-B697-625748F703B6}"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959595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3937D59-5EDB-4C39-B697-625748F703B6}"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8151330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5"/>
            <a:ext cx="7772400" cy="102235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79638"/>
            <a:ext cx="7772400" cy="112553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3937D59-5EDB-4C39-B697-625748F703B6}" type="datetimeFigureOut">
              <a:rPr lang="en-US" smtClean="0"/>
              <a:t>3/9/2017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8604311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0"/>
            <a:ext cx="4038600" cy="33940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937D59-5EDB-4C39-B697-625748F703B6}" type="datetimeFigureOut">
              <a:rPr lang="en-US" smtClean="0"/>
              <a:t>3/9/2017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058029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0938"/>
            <a:ext cx="4040188"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950"/>
            <a:ext cx="4040188"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150938"/>
            <a:ext cx="4041775" cy="4810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1631950"/>
            <a:ext cx="4041775" cy="296227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3937D59-5EDB-4C39-B697-625748F703B6}" type="datetimeFigureOut">
              <a:rPr lang="en-US" smtClean="0"/>
              <a:t>3/9/2017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35387940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3937D59-5EDB-4C39-B697-625748F703B6}" type="datetimeFigureOut">
              <a:rPr lang="en-US" smtClean="0"/>
              <a:t>3/9/2017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31DC1F-5561-484E-AB46-68C682854F61}" type="slidenum">
              <a:rPr lang="en-US" smtClean="0"/>
              <a:t>‹#›</a:t>
            </a:fld>
            <a:endParaRPr lang="en-US"/>
          </a:p>
        </p:txBody>
      </p:sp>
    </p:spTree>
    <p:extLst>
      <p:ext uri="{BB962C8B-B14F-4D97-AF65-F5344CB8AC3E}">
        <p14:creationId xmlns:p14="http://schemas.microsoft.com/office/powerpoint/2010/main" val="11505109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52391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Lst>
  <p:txStyles>
    <p:titleStyle>
      <a:lvl1pPr algn="ctr" defTabSz="914400" rtl="0" eaLnBrk="1" latinLnBrk="1" hangingPunct="1">
        <a:spcBef>
          <a:spcPct val="0"/>
        </a:spcBef>
        <a:buNone/>
        <a:defRPr sz="36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6375"/>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0"/>
            <a:ext cx="8229600" cy="33940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63937D59-5EDB-4C39-B697-625748F703B6}" type="datetimeFigureOut">
              <a:rPr lang="en-US" smtClean="0"/>
              <a:t>3/9/2017</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0F31DC1F-5561-484E-AB46-68C682854F61}" type="slidenum">
              <a:rPr lang="en-US" smtClean="0"/>
              <a:t>‹#›</a:t>
            </a:fld>
            <a:endParaRPr lang="en-US"/>
          </a:p>
        </p:txBody>
      </p:sp>
    </p:spTree>
    <p:extLst>
      <p:ext uri="{BB962C8B-B14F-4D97-AF65-F5344CB8AC3E}">
        <p14:creationId xmlns:p14="http://schemas.microsoft.com/office/powerpoint/2010/main" val="262123990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6.png"/><Relationship Id="rId2" Type="http://schemas.openxmlformats.org/officeDocument/2006/relationships/image" Target="../media/image11.jpg"/><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jpg"/><Relationship Id="rId4" Type="http://schemas.openxmlformats.org/officeDocument/2006/relationships/image" Target="../media/image13.jpg"/></Relationships>
</file>

<file path=ppt/slides/_rels/slide12.xml.rels><?xml version="1.0" encoding="UTF-8" standalone="yes"?>
<Relationships xmlns="http://schemas.openxmlformats.org/package/2006/relationships"><Relationship Id="rId3" Type="http://schemas.openxmlformats.org/officeDocument/2006/relationships/hyperlink" Target="https://www.theguardian.com/lifeandstyle/2012/jan/10/sex-addicts-talk" TargetMode="External"/><Relationship Id="rId2" Type="http://schemas.openxmlformats.org/officeDocument/2006/relationships/hyperlink" Target="https://www.youtube.com/watch?v=r1GxELPEwBc" TargetMode="Externa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16"/>
          <p:cNvSpPr/>
          <p:nvPr/>
        </p:nvSpPr>
        <p:spPr>
          <a:xfrm>
            <a:off x="0" y="3075806"/>
            <a:ext cx="9144000" cy="1768262"/>
          </a:xfrm>
          <a:prstGeom prst="rect">
            <a:avLst/>
          </a:prstGeom>
          <a:gradFill flip="none" rotWithShape="1">
            <a:gsLst>
              <a:gs pos="0">
                <a:schemeClr val="bg1">
                  <a:alpha val="81000"/>
                </a:schemeClr>
              </a:gs>
              <a:gs pos="50000">
                <a:schemeClr val="bg1">
                  <a:alpha val="55000"/>
                </a:schemeClr>
              </a:gs>
              <a:gs pos="100000">
                <a:schemeClr val="bg1">
                  <a:alpha val="0"/>
                </a:schemeClr>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4" name="TextBox 3"/>
          <p:cNvSpPr txBox="1"/>
          <p:nvPr/>
        </p:nvSpPr>
        <p:spPr>
          <a:xfrm>
            <a:off x="501297" y="4112612"/>
            <a:ext cx="4860030" cy="646331"/>
          </a:xfrm>
          <a:prstGeom prst="rect">
            <a:avLst/>
          </a:prstGeom>
          <a:noFill/>
        </p:spPr>
        <p:txBody>
          <a:bodyPr wrap="square">
            <a:spAutoFit/>
          </a:bodyPr>
          <a:lstStyle/>
          <a:p>
            <a:pPr fontAlgn="auto">
              <a:spcBef>
                <a:spcPts val="0"/>
              </a:spcBef>
              <a:spcAft>
                <a:spcPts val="0"/>
              </a:spcAft>
              <a:defRPr/>
            </a:pPr>
            <a:r>
              <a:rPr kumimoji="0" lang="cs-CZ" altLang="ko-KR" sz="1200" b="1" dirty="0">
                <a:solidFill>
                  <a:schemeClr val="tx1">
                    <a:lumMod val="75000"/>
                    <a:lumOff val="25000"/>
                  </a:schemeClr>
                </a:solidFill>
                <a:latin typeface="Arial" pitchFamily="34" charset="0"/>
                <a:cs typeface="Arial" pitchFamily="34" charset="0"/>
              </a:rPr>
              <a:t>Diana Boss</a:t>
            </a:r>
          </a:p>
          <a:p>
            <a:pPr fontAlgn="auto">
              <a:spcBef>
                <a:spcPts val="0"/>
              </a:spcBef>
              <a:spcAft>
                <a:spcPts val="0"/>
              </a:spcAft>
              <a:defRPr/>
            </a:pPr>
            <a:r>
              <a:rPr lang="cs-CZ" altLang="ko-KR" sz="1200" b="1" dirty="0">
                <a:solidFill>
                  <a:schemeClr val="tx1">
                    <a:lumMod val="75000"/>
                    <a:lumOff val="25000"/>
                  </a:schemeClr>
                </a:solidFill>
                <a:latin typeface="Arial" pitchFamily="34" charset="0"/>
                <a:cs typeface="Arial" pitchFamily="34" charset="0"/>
              </a:rPr>
              <a:t>Kristýna Přibylová</a:t>
            </a:r>
          </a:p>
          <a:p>
            <a:pPr>
              <a:defRPr/>
            </a:pPr>
            <a:r>
              <a:rPr lang="cs-CZ" altLang="ko-KR" sz="1200" b="1" dirty="0">
                <a:solidFill>
                  <a:schemeClr val="tx1">
                    <a:lumMod val="75000"/>
                    <a:lumOff val="25000"/>
                  </a:schemeClr>
                </a:solidFill>
                <a:latin typeface="Arial" pitchFamily="34" charset="0"/>
                <a:cs typeface="Arial" pitchFamily="34" charset="0"/>
              </a:rPr>
              <a:t>Denisa Matoušková</a:t>
            </a:r>
          </a:p>
        </p:txBody>
      </p:sp>
      <p:sp>
        <p:nvSpPr>
          <p:cNvPr id="5" name="TextBox 1"/>
          <p:cNvSpPr txBox="1">
            <a:spLocks noChangeArrowheads="1"/>
          </p:cNvSpPr>
          <p:nvPr/>
        </p:nvSpPr>
        <p:spPr bwMode="auto">
          <a:xfrm>
            <a:off x="486654" y="3060059"/>
            <a:ext cx="4860032" cy="1077218"/>
          </a:xfrm>
          <a:prstGeom prst="rect">
            <a:avLst/>
          </a:prstGeom>
          <a:noFill/>
          <a:ln w="9525">
            <a:noFill/>
            <a:miter lim="800000"/>
            <a:headEnd/>
            <a:tailEnd/>
          </a:ln>
        </p:spPr>
        <p:txBody>
          <a:bodyPr wrap="square">
            <a:spAutoFit/>
          </a:bodyPr>
          <a:lstStyle/>
          <a:p>
            <a:r>
              <a:rPr lang="cs-CZ" altLang="ko-KR" sz="3200" b="1" dirty="0">
                <a:solidFill>
                  <a:schemeClr val="tx1">
                    <a:lumMod val="75000"/>
                    <a:lumOff val="25000"/>
                  </a:schemeClr>
                </a:solidFill>
                <a:latin typeface="Arial" pitchFamily="34" charset="0"/>
                <a:ea typeface="맑은 고딕" pitchFamily="50" charset="-127"/>
                <a:cs typeface="Arial" pitchFamily="34" charset="0"/>
              </a:rPr>
              <a:t>STUD</a:t>
            </a:r>
            <a:r>
              <a:rPr lang="en-US" altLang="ko-KR" sz="3200" b="1" dirty="0">
                <a:solidFill>
                  <a:schemeClr val="tx1">
                    <a:lumMod val="75000"/>
                    <a:lumOff val="25000"/>
                  </a:schemeClr>
                </a:solidFill>
                <a:latin typeface="Arial" pitchFamily="34" charset="0"/>
                <a:ea typeface="맑은 고딕" pitchFamily="50" charset="-127"/>
                <a:cs typeface="Arial" pitchFamily="34" charset="0"/>
              </a:rPr>
              <a:t> </a:t>
            </a:r>
          </a:p>
          <a:p>
            <a:r>
              <a:rPr lang="cs-CZ" altLang="ko-KR" sz="3200" b="1" dirty="0">
                <a:solidFill>
                  <a:schemeClr val="tx1">
                    <a:lumMod val="75000"/>
                    <a:lumOff val="25000"/>
                  </a:schemeClr>
                </a:solidFill>
                <a:latin typeface="Arial" pitchFamily="34" charset="0"/>
                <a:ea typeface="맑은 고딕" pitchFamily="50" charset="-127"/>
                <a:cs typeface="Arial" pitchFamily="34" charset="0"/>
              </a:rPr>
              <a:t>(SHAME)</a:t>
            </a:r>
            <a:endParaRPr lang="en-US" altLang="ko-KR" sz="3200" b="1" dirty="0">
              <a:solidFill>
                <a:schemeClr val="tx1">
                  <a:lumMod val="75000"/>
                  <a:lumOff val="25000"/>
                </a:schemeClr>
              </a:solidFill>
              <a:latin typeface="Arial" pitchFamily="34" charset="0"/>
              <a:ea typeface="맑은 고딕" pitchFamily="50" charset="-127"/>
              <a:cs typeface="Arial" pitchFamily="34" charset="0"/>
            </a:endParaRPr>
          </a:p>
        </p:txBody>
      </p:sp>
      <p:sp>
        <p:nvSpPr>
          <p:cNvPr id="6" name="TextBox 3"/>
          <p:cNvSpPr txBox="1"/>
          <p:nvPr/>
        </p:nvSpPr>
        <p:spPr>
          <a:xfrm>
            <a:off x="2051720" y="4112611"/>
            <a:ext cx="4860030" cy="461665"/>
          </a:xfrm>
          <a:prstGeom prst="rect">
            <a:avLst/>
          </a:prstGeom>
          <a:noFill/>
        </p:spPr>
        <p:txBody>
          <a:bodyPr wrap="square">
            <a:spAutoFit/>
          </a:bodyPr>
          <a:lstStyle/>
          <a:p>
            <a:pPr fontAlgn="auto">
              <a:spcBef>
                <a:spcPts val="0"/>
              </a:spcBef>
              <a:spcAft>
                <a:spcPts val="0"/>
              </a:spcAft>
              <a:defRPr/>
            </a:pPr>
            <a:r>
              <a:rPr kumimoji="0" lang="cs-CZ" altLang="ko-KR" sz="1200" b="1" dirty="0">
                <a:solidFill>
                  <a:schemeClr val="tx1">
                    <a:lumMod val="75000"/>
                    <a:lumOff val="25000"/>
                  </a:schemeClr>
                </a:solidFill>
                <a:latin typeface="Arial" pitchFamily="34" charset="0"/>
                <a:cs typeface="Arial" pitchFamily="34" charset="0"/>
              </a:rPr>
              <a:t>Daša Píšová</a:t>
            </a:r>
          </a:p>
          <a:p>
            <a:pPr fontAlgn="auto">
              <a:spcBef>
                <a:spcPts val="0"/>
              </a:spcBef>
              <a:spcAft>
                <a:spcPts val="0"/>
              </a:spcAft>
              <a:defRPr/>
            </a:pPr>
            <a:r>
              <a:rPr kumimoji="0" lang="cs-CZ" altLang="ko-KR" sz="1200" b="1" dirty="0">
                <a:solidFill>
                  <a:schemeClr val="tx1">
                    <a:lumMod val="75000"/>
                    <a:lumOff val="25000"/>
                  </a:schemeClr>
                </a:solidFill>
                <a:latin typeface="Arial" pitchFamily="34" charset="0"/>
                <a:cs typeface="Arial" pitchFamily="34" charset="0"/>
              </a:rPr>
              <a:t>Gabriela </a:t>
            </a:r>
            <a:r>
              <a:rPr kumimoji="0" lang="cs-CZ" altLang="ko-KR" sz="1200" b="1" dirty="0" err="1">
                <a:solidFill>
                  <a:schemeClr val="tx1">
                    <a:lumMod val="75000"/>
                    <a:lumOff val="25000"/>
                  </a:schemeClr>
                </a:solidFill>
                <a:latin typeface="Arial" pitchFamily="34" charset="0"/>
                <a:cs typeface="Arial" pitchFamily="34" charset="0"/>
              </a:rPr>
              <a:t>Hešková</a:t>
            </a:r>
            <a:endParaRPr kumimoji="0" lang="cs-CZ" altLang="ko-KR" sz="1200" b="1" dirty="0">
              <a:solidFill>
                <a:schemeClr val="tx1">
                  <a:lumMod val="75000"/>
                  <a:lumOff val="25000"/>
                </a:schemeClr>
              </a:solidFill>
              <a:latin typeface="Arial" pitchFamily="34" charset="0"/>
              <a:cs typeface="Arial" pitchFamily="34" charset="0"/>
            </a:endParaRPr>
          </a:p>
        </p:txBody>
      </p:sp>
    </p:spTree>
    <p:extLst>
      <p:ext uri="{BB962C8B-B14F-4D97-AF65-F5344CB8AC3E}">
        <p14:creationId xmlns:p14="http://schemas.microsoft.com/office/powerpoint/2010/main" val="3034478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BONUSOVÁ OTÁZKA NA ZÁVĚR</a:t>
            </a:r>
          </a:p>
        </p:txBody>
      </p:sp>
      <p:sp>
        <p:nvSpPr>
          <p:cNvPr id="4" name="Zástupný symbol pro obsah 3"/>
          <p:cNvSpPr>
            <a:spLocks noGrp="1"/>
          </p:cNvSpPr>
          <p:nvPr>
            <p:ph idx="10"/>
          </p:nvPr>
        </p:nvSpPr>
        <p:spPr>
          <a:xfrm>
            <a:off x="2123728" y="884466"/>
            <a:ext cx="5716600" cy="936103"/>
          </a:xfrm>
        </p:spPr>
        <p:txBody>
          <a:bodyPr/>
          <a:lstStyle/>
          <a:p>
            <a:r>
              <a:rPr lang="cs-CZ" sz="2800" u="sng" dirty="0"/>
              <a:t>Kolik měl Brandon ve filmu žen? </a:t>
            </a:r>
          </a:p>
          <a:p>
            <a:r>
              <a:rPr lang="cs-CZ" sz="1800" dirty="0"/>
              <a:t>(myšleno intimně </a:t>
            </a:r>
            <a:r>
              <a:rPr lang="cs-CZ" sz="1800" dirty="0">
                <a:sym typeface="Wingdings" panose="05000000000000000000" pitchFamily="2" charset="2"/>
              </a:rPr>
              <a:t> )</a:t>
            </a:r>
            <a:endParaRPr lang="cs-CZ" dirty="0"/>
          </a:p>
        </p:txBody>
      </p:sp>
    </p:spTree>
    <p:extLst>
      <p:ext uri="{BB962C8B-B14F-4D97-AF65-F5344CB8AC3E}">
        <p14:creationId xmlns:p14="http://schemas.microsoft.com/office/powerpoint/2010/main" val="23668751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400" y="123478"/>
            <a:ext cx="4434177" cy="1872208"/>
          </a:xfrm>
          <a:prstGeom prst="rect">
            <a:avLst/>
          </a:prstGeom>
        </p:spPr>
      </p:pic>
      <p:pic>
        <p:nvPicPr>
          <p:cNvPr id="7" name="Obrázek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85963" y="2082448"/>
            <a:ext cx="2834680" cy="1889787"/>
          </a:xfrm>
          <a:prstGeom prst="rect">
            <a:avLst/>
          </a:prstGeom>
        </p:spPr>
      </p:pic>
      <p:pic>
        <p:nvPicPr>
          <p:cNvPr id="8" name="Obrázek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591883" y="3027342"/>
            <a:ext cx="3350831" cy="1963335"/>
          </a:xfrm>
          <a:prstGeom prst="rect">
            <a:avLst/>
          </a:prstGeom>
        </p:spPr>
      </p:pic>
      <p:pic>
        <p:nvPicPr>
          <p:cNvPr id="9" name="Obrázek 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48064" y="195486"/>
            <a:ext cx="3780018" cy="2513712"/>
          </a:xfrm>
          <a:prstGeom prst="rect">
            <a:avLst/>
          </a:prstGeom>
        </p:spPr>
      </p:pic>
      <p:pic>
        <p:nvPicPr>
          <p:cNvPr id="2" name="Obrázek 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23528" y="3664094"/>
            <a:ext cx="2866475" cy="1213948"/>
          </a:xfrm>
          <a:prstGeom prst="rect">
            <a:avLst/>
          </a:prstGeom>
        </p:spPr>
      </p:pic>
      <p:pic>
        <p:nvPicPr>
          <p:cNvPr id="4" name="Obrázek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1520" y="2294519"/>
            <a:ext cx="2303240" cy="1144537"/>
          </a:xfrm>
          <a:prstGeom prst="rect">
            <a:avLst/>
          </a:prstGeom>
        </p:spPr>
      </p:pic>
    </p:spTree>
    <p:extLst>
      <p:ext uri="{BB962C8B-B14F-4D97-AF65-F5344CB8AC3E}">
        <p14:creationId xmlns:p14="http://schemas.microsoft.com/office/powerpoint/2010/main" val="5745946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500" fill="hold"/>
                                        <p:tgtEl>
                                          <p:spTgt spid="2"/>
                                        </p:tgtEl>
                                        <p:attrNameLst>
                                          <p:attrName>ppt_w</p:attrName>
                                        </p:attrNameLst>
                                      </p:cBhvr>
                                      <p:tavLst>
                                        <p:tav tm="0">
                                          <p:val>
                                            <p:fltVal val="0"/>
                                          </p:val>
                                        </p:tav>
                                        <p:tav tm="100000">
                                          <p:val>
                                            <p:strVal val="#ppt_w"/>
                                          </p:val>
                                        </p:tav>
                                      </p:tavLst>
                                    </p:anim>
                                    <p:anim calcmode="lin" valueType="num">
                                      <p:cBhvr>
                                        <p:cTn id="36" dur="500" fill="hold"/>
                                        <p:tgtEl>
                                          <p:spTgt spid="2"/>
                                        </p:tgtEl>
                                        <p:attrNameLst>
                                          <p:attrName>ppt_h</p:attrName>
                                        </p:attrNameLst>
                                      </p:cBhvr>
                                      <p:tavLst>
                                        <p:tav tm="0">
                                          <p:val>
                                            <p:fltVal val="0"/>
                                          </p:val>
                                        </p:tav>
                                        <p:tav tm="100000">
                                          <p:val>
                                            <p:strVal val="#ppt_h"/>
                                          </p:val>
                                        </p:tav>
                                      </p:tavLst>
                                    </p:anim>
                                    <p:animEffect transition="in" filter="fad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4"/>
                                        </p:tgtEl>
                                        <p:attrNameLst>
                                          <p:attrName>style.visibility</p:attrName>
                                        </p:attrNameLst>
                                      </p:cBhvr>
                                      <p:to>
                                        <p:strVal val="visible"/>
                                      </p:to>
                                    </p:set>
                                    <p:anim calcmode="lin" valueType="num">
                                      <p:cBhvr>
                                        <p:cTn id="42" dur="500" fill="hold"/>
                                        <p:tgtEl>
                                          <p:spTgt spid="4"/>
                                        </p:tgtEl>
                                        <p:attrNameLst>
                                          <p:attrName>ppt_w</p:attrName>
                                        </p:attrNameLst>
                                      </p:cBhvr>
                                      <p:tavLst>
                                        <p:tav tm="0">
                                          <p:val>
                                            <p:fltVal val="0"/>
                                          </p:val>
                                        </p:tav>
                                        <p:tav tm="100000">
                                          <p:val>
                                            <p:strVal val="#ppt_w"/>
                                          </p:val>
                                        </p:tav>
                                      </p:tavLst>
                                    </p:anim>
                                    <p:anim calcmode="lin" valueType="num">
                                      <p:cBhvr>
                                        <p:cTn id="43" dur="500" fill="hold"/>
                                        <p:tgtEl>
                                          <p:spTgt spid="4"/>
                                        </p:tgtEl>
                                        <p:attrNameLst>
                                          <p:attrName>ppt_h</p:attrName>
                                        </p:attrNameLst>
                                      </p:cBhvr>
                                      <p:tavLst>
                                        <p:tav tm="0">
                                          <p:val>
                                            <p:fltVal val="0"/>
                                          </p:val>
                                        </p:tav>
                                        <p:tav tm="100000">
                                          <p:val>
                                            <p:strVal val="#ppt_h"/>
                                          </p:val>
                                        </p:tav>
                                      </p:tavLst>
                                    </p:anim>
                                    <p:animEffect transition="in" filter="fade">
                                      <p:cBhvr>
                                        <p:cTn id="4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Zajímavé materiály</a:t>
            </a:r>
          </a:p>
        </p:txBody>
      </p:sp>
      <p:sp>
        <p:nvSpPr>
          <p:cNvPr id="4" name="Zástupný symbol pro obsah 3"/>
          <p:cNvSpPr>
            <a:spLocks noGrp="1"/>
          </p:cNvSpPr>
          <p:nvPr>
            <p:ph idx="10"/>
          </p:nvPr>
        </p:nvSpPr>
        <p:spPr>
          <a:xfrm>
            <a:off x="1990056" y="1275607"/>
            <a:ext cx="6912768" cy="3384376"/>
          </a:xfrm>
        </p:spPr>
        <p:txBody>
          <a:bodyPr/>
          <a:lstStyle/>
          <a:p>
            <a:r>
              <a:rPr lang="cs-CZ" u="sng" dirty="0">
                <a:hlinkClick r:id="rId2"/>
              </a:rPr>
              <a:t>https://www.youtube.com/watch?v=r1GxELPEwBc</a:t>
            </a:r>
            <a:endParaRPr lang="cs-CZ" u="sng" dirty="0"/>
          </a:p>
          <a:p>
            <a:r>
              <a:rPr lang="cs-CZ" dirty="0"/>
              <a:t>Video – muž mluví o své </a:t>
            </a:r>
            <a:r>
              <a:rPr lang="cs-CZ" dirty="0" err="1"/>
              <a:t>hypersexualitě</a:t>
            </a:r>
            <a:endParaRPr lang="cs-CZ" dirty="0"/>
          </a:p>
          <a:p>
            <a:r>
              <a:rPr lang="cs-CZ" dirty="0">
                <a:hlinkClick r:id="rId3"/>
              </a:rPr>
              <a:t>https://www.theguardian.com/lifeandstyle/2012/jan/10/sex-addicts-talk </a:t>
            </a:r>
            <a:endParaRPr lang="cs-CZ" dirty="0"/>
          </a:p>
          <a:p>
            <a:r>
              <a:rPr lang="cs-CZ" dirty="0"/>
              <a:t>Článek – názor sexuálně závislých na film</a:t>
            </a:r>
          </a:p>
          <a:p>
            <a:endParaRPr lang="cs-CZ" dirty="0"/>
          </a:p>
          <a:p>
            <a:endParaRPr lang="cs-CZ" dirty="0"/>
          </a:p>
        </p:txBody>
      </p:sp>
    </p:spTree>
    <p:extLst>
      <p:ext uri="{BB962C8B-B14F-4D97-AF65-F5344CB8AC3E}">
        <p14:creationId xmlns:p14="http://schemas.microsoft.com/office/powerpoint/2010/main" val="3323375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Zdroje</a:t>
            </a:r>
          </a:p>
        </p:txBody>
      </p:sp>
      <p:sp>
        <p:nvSpPr>
          <p:cNvPr id="4" name="Zástupný symbol pro obsah 3"/>
          <p:cNvSpPr>
            <a:spLocks noGrp="1"/>
          </p:cNvSpPr>
          <p:nvPr>
            <p:ph idx="10"/>
          </p:nvPr>
        </p:nvSpPr>
        <p:spPr>
          <a:xfrm>
            <a:off x="1549688" y="915566"/>
            <a:ext cx="7630823" cy="3775516"/>
          </a:xfrm>
        </p:spPr>
        <p:txBody>
          <a:bodyPr/>
          <a:lstStyle/>
          <a:p>
            <a:r>
              <a:rPr lang="cs-CZ" dirty="0" err="1"/>
              <a:t>Canning</a:t>
            </a:r>
            <a:r>
              <a:rPr lang="cs-CZ" dirty="0"/>
              <a:t>, I., </a:t>
            </a:r>
            <a:r>
              <a:rPr lang="cs-CZ" dirty="0" err="1"/>
              <a:t>Sherman</a:t>
            </a:r>
            <a:r>
              <a:rPr lang="cs-CZ" dirty="0"/>
              <a:t>, E. (</a:t>
            </a:r>
            <a:r>
              <a:rPr lang="cs-CZ" dirty="0" err="1"/>
              <a:t>Producer</a:t>
            </a:r>
            <a:r>
              <a:rPr lang="cs-CZ" dirty="0"/>
              <a:t>), &amp; </a:t>
            </a:r>
            <a:r>
              <a:rPr lang="cs-CZ" dirty="0" err="1"/>
              <a:t>McQueen</a:t>
            </a:r>
            <a:r>
              <a:rPr lang="cs-CZ" dirty="0"/>
              <a:t>, S. (</a:t>
            </a:r>
            <a:r>
              <a:rPr lang="cs-CZ" dirty="0" err="1"/>
              <a:t>Director</a:t>
            </a:r>
            <a:r>
              <a:rPr lang="cs-CZ" dirty="0"/>
              <a:t>). (2011). </a:t>
            </a:r>
            <a:r>
              <a:rPr lang="cs-CZ" i="1" dirty="0" err="1"/>
              <a:t>Shame</a:t>
            </a:r>
            <a:r>
              <a:rPr lang="cs-CZ" dirty="0"/>
              <a:t> </a:t>
            </a:r>
            <a:r>
              <a:rPr lang="en-US" dirty="0"/>
              <a:t>[</a:t>
            </a:r>
            <a:r>
              <a:rPr lang="cs-CZ" dirty="0" err="1"/>
              <a:t>Motion</a:t>
            </a:r>
            <a:r>
              <a:rPr lang="cs-CZ" dirty="0"/>
              <a:t> </a:t>
            </a:r>
            <a:r>
              <a:rPr lang="cs-CZ" dirty="0" err="1"/>
              <a:t>picture</a:t>
            </a:r>
            <a:r>
              <a:rPr lang="en-US" dirty="0"/>
              <a:t>]. </a:t>
            </a:r>
            <a:r>
              <a:rPr lang="cs-CZ" dirty="0"/>
              <a:t>UK: Fox </a:t>
            </a:r>
            <a:r>
              <a:rPr lang="cs-CZ" dirty="0" err="1"/>
              <a:t>Searchlight</a:t>
            </a:r>
            <a:r>
              <a:rPr lang="cs-CZ" dirty="0"/>
              <a:t>.</a:t>
            </a:r>
          </a:p>
          <a:p>
            <a:r>
              <a:rPr lang="en-US" dirty="0"/>
              <a:t>Steve McQueen. (2011). Steve McQueen [Online]. Retrieved March 06, 2017, from www.csfd.cz/tvurce/48964-steve-mcqueen/</a:t>
            </a:r>
            <a:endParaRPr lang="cs-CZ" dirty="0"/>
          </a:p>
          <a:p>
            <a:r>
              <a:rPr lang="cs-CZ" dirty="0"/>
              <a:t>Weiss, P. (2008). Sexuální deviace: klasifikace, diagnostika, léčba (Vyd. 2.). Praha: Portál. </a:t>
            </a:r>
          </a:p>
          <a:p>
            <a:r>
              <a:rPr lang="cs-CZ" dirty="0"/>
              <a:t>Weiss, P. (2010). Sexuologie. Praha: </a:t>
            </a:r>
            <a:r>
              <a:rPr lang="cs-CZ" dirty="0" err="1"/>
              <a:t>Grada</a:t>
            </a:r>
            <a:r>
              <a:rPr lang="cs-CZ" dirty="0"/>
              <a:t>.</a:t>
            </a:r>
          </a:p>
          <a:p>
            <a:endParaRPr lang="cs-CZ" dirty="0"/>
          </a:p>
          <a:p>
            <a:endParaRPr lang="en-US" dirty="0"/>
          </a:p>
          <a:p>
            <a:br>
              <a:rPr lang="en-US" dirty="0"/>
            </a:br>
            <a:endParaRPr lang="cs-CZ" dirty="0"/>
          </a:p>
        </p:txBody>
      </p:sp>
    </p:spTree>
    <p:extLst>
      <p:ext uri="{BB962C8B-B14F-4D97-AF65-F5344CB8AC3E}">
        <p14:creationId xmlns:p14="http://schemas.microsoft.com/office/powerpoint/2010/main" val="2495508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Obrázky</a:t>
            </a:r>
          </a:p>
        </p:txBody>
      </p:sp>
      <p:sp>
        <p:nvSpPr>
          <p:cNvPr id="4" name="Zástupný symbol pro obsah 3"/>
          <p:cNvSpPr>
            <a:spLocks noGrp="1"/>
          </p:cNvSpPr>
          <p:nvPr>
            <p:ph idx="10"/>
          </p:nvPr>
        </p:nvSpPr>
        <p:spPr>
          <a:xfrm>
            <a:off x="1547664" y="884467"/>
            <a:ext cx="7596336" cy="3775516"/>
          </a:xfrm>
        </p:spPr>
        <p:txBody>
          <a:bodyPr/>
          <a:lstStyle/>
          <a:p>
            <a:r>
              <a:rPr lang="cs-CZ" dirty="0"/>
              <a:t>12 let v řetězech. (2008). 12 let v řetězech [Online]. In </a:t>
            </a:r>
            <a:r>
              <a:rPr lang="cs-CZ" i="1" dirty="0"/>
              <a:t>Česko-Slovenská filmová databáze</a:t>
            </a:r>
            <a:r>
              <a:rPr lang="cs-CZ" dirty="0"/>
              <a:t>. Praha: POMO Media Group. </a:t>
            </a:r>
            <a:r>
              <a:rPr lang="cs-CZ" dirty="0" err="1"/>
              <a:t>Retrieved</a:t>
            </a:r>
            <a:r>
              <a:rPr lang="cs-CZ" dirty="0"/>
              <a:t> </a:t>
            </a:r>
            <a:r>
              <a:rPr lang="cs-CZ" dirty="0" err="1"/>
              <a:t>from</a:t>
            </a:r>
            <a:r>
              <a:rPr lang="cs-CZ" dirty="0"/>
              <a:t> www.csfd.cz/film/304544-12-let-v-retezech/prehled/</a:t>
            </a:r>
          </a:p>
          <a:p>
            <a:r>
              <a:rPr lang="cs-CZ" dirty="0"/>
              <a:t>Hlad. (2008). Hlad [Online]. In </a:t>
            </a:r>
            <a:r>
              <a:rPr lang="cs-CZ" i="1" dirty="0"/>
              <a:t>Česko-Slovenská filmová databáze</a:t>
            </a:r>
            <a:r>
              <a:rPr lang="cs-CZ" dirty="0"/>
              <a:t>. Praha: POMO Media Group. </a:t>
            </a:r>
            <a:r>
              <a:rPr lang="cs-CZ" dirty="0" err="1"/>
              <a:t>Retrieved</a:t>
            </a:r>
            <a:r>
              <a:rPr lang="cs-CZ" dirty="0"/>
              <a:t> </a:t>
            </a:r>
            <a:r>
              <a:rPr lang="cs-CZ" dirty="0" err="1"/>
              <a:t>from</a:t>
            </a:r>
            <a:r>
              <a:rPr lang="cs-CZ" dirty="0"/>
              <a:t> www.csfd.cz/film/250033-hlad/prehled/</a:t>
            </a:r>
          </a:p>
          <a:p>
            <a:r>
              <a:rPr lang="en-US" dirty="0"/>
              <a:t>Morales, W. (2011). Steve McQueen talks Shame [Online]. In </a:t>
            </a:r>
            <a:r>
              <a:rPr lang="en-US" i="1" dirty="0"/>
              <a:t>Blackfilm.com</a:t>
            </a:r>
            <a:r>
              <a:rPr lang="en-US" dirty="0"/>
              <a:t>. Retrieved from www.blackfilm.com/read/2011/11/steve-mcqueen-talks-shame-interview/</a:t>
            </a:r>
            <a:endParaRPr lang="cs-CZ" dirty="0"/>
          </a:p>
          <a:p>
            <a:r>
              <a:rPr lang="cs-CZ" dirty="0" err="1"/>
              <a:t>Pitching</a:t>
            </a:r>
            <a:r>
              <a:rPr lang="cs-CZ" dirty="0"/>
              <a:t> </a:t>
            </a:r>
            <a:r>
              <a:rPr lang="cs-CZ" dirty="0" err="1"/>
              <a:t>Days</a:t>
            </a:r>
            <a:r>
              <a:rPr lang="cs-CZ" dirty="0"/>
              <a:t> NYC. (2016). </a:t>
            </a:r>
            <a:r>
              <a:rPr lang="cs-CZ" dirty="0" err="1"/>
              <a:t>Pitching</a:t>
            </a:r>
            <a:r>
              <a:rPr lang="cs-CZ" dirty="0"/>
              <a:t> </a:t>
            </a:r>
            <a:r>
              <a:rPr lang="cs-CZ" dirty="0" err="1"/>
              <a:t>Days</a:t>
            </a:r>
            <a:r>
              <a:rPr lang="cs-CZ" dirty="0"/>
              <a:t> NYC [Online]. In </a:t>
            </a:r>
            <a:r>
              <a:rPr lang="cs-CZ" i="1" dirty="0" err="1"/>
              <a:t>Austrian</a:t>
            </a:r>
            <a:r>
              <a:rPr lang="cs-CZ" i="1" dirty="0"/>
              <a:t> </a:t>
            </a:r>
            <a:r>
              <a:rPr lang="cs-CZ" i="1" dirty="0" err="1"/>
              <a:t>Startups</a:t>
            </a:r>
            <a:r>
              <a:rPr lang="cs-CZ" dirty="0"/>
              <a:t>. </a:t>
            </a:r>
            <a:r>
              <a:rPr lang="cs-CZ" dirty="0" err="1"/>
              <a:t>Vienna</a:t>
            </a:r>
            <a:r>
              <a:rPr lang="cs-CZ" dirty="0"/>
              <a:t>: </a:t>
            </a:r>
            <a:r>
              <a:rPr lang="cs-CZ" dirty="0" err="1"/>
              <a:t>Internetkultur</a:t>
            </a:r>
            <a:r>
              <a:rPr lang="cs-CZ" dirty="0"/>
              <a:t>. </a:t>
            </a:r>
            <a:r>
              <a:rPr lang="cs-CZ" dirty="0" err="1"/>
              <a:t>Retrieved</a:t>
            </a:r>
            <a:r>
              <a:rPr lang="cs-CZ" dirty="0"/>
              <a:t> </a:t>
            </a:r>
            <a:r>
              <a:rPr lang="cs-CZ" dirty="0" err="1"/>
              <a:t>from</a:t>
            </a:r>
            <a:r>
              <a:rPr lang="cs-CZ" dirty="0"/>
              <a:t> www.austrianstartups.com/event/pitching-days-nyc/</a:t>
            </a:r>
          </a:p>
          <a:p>
            <a:r>
              <a:rPr lang="en-US" dirty="0"/>
              <a:t>Radish, C. (2011). Carey Mulligan talks Shame, The Great Gatsby, and the Coen Bros.’ Inside </a:t>
            </a:r>
            <a:r>
              <a:rPr lang="en-US" dirty="0" err="1"/>
              <a:t>Llewyn</a:t>
            </a:r>
            <a:r>
              <a:rPr lang="en-US" dirty="0"/>
              <a:t> Davis [Online]. In </a:t>
            </a:r>
            <a:r>
              <a:rPr lang="cs-CZ" i="1" dirty="0" err="1"/>
              <a:t>Collider</a:t>
            </a:r>
            <a:r>
              <a:rPr lang="en-US" dirty="0"/>
              <a:t>. New York: Complex. Retrieved from www.collider.com/carey-mulligan-shame-great-gatsby-inside-llewyn-davis-interview/</a:t>
            </a:r>
            <a:endParaRPr lang="cs-CZ" dirty="0"/>
          </a:p>
          <a:p>
            <a:r>
              <a:rPr lang="cs-CZ" dirty="0"/>
              <a:t>Stud. (2011). Stud [Online]. In </a:t>
            </a:r>
            <a:r>
              <a:rPr lang="cs-CZ" i="1" dirty="0"/>
              <a:t>Česko-Slovenská filmová databáze</a:t>
            </a:r>
            <a:r>
              <a:rPr lang="cs-CZ" dirty="0"/>
              <a:t>. Praha: POMO Media Group. </a:t>
            </a:r>
            <a:r>
              <a:rPr lang="cs-CZ" dirty="0" err="1"/>
              <a:t>Retrieved</a:t>
            </a:r>
            <a:r>
              <a:rPr lang="cs-CZ" dirty="0"/>
              <a:t> </a:t>
            </a:r>
            <a:r>
              <a:rPr lang="cs-CZ" dirty="0" err="1"/>
              <a:t>from</a:t>
            </a:r>
            <a:r>
              <a:rPr lang="cs-CZ" dirty="0"/>
              <a:t> www.csfd.cz/film/288253-stud/prehled/</a:t>
            </a:r>
          </a:p>
          <a:p>
            <a:endParaRPr lang="cs-CZ" dirty="0"/>
          </a:p>
        </p:txBody>
      </p:sp>
    </p:spTree>
    <p:extLst>
      <p:ext uri="{BB962C8B-B14F-4D97-AF65-F5344CB8AC3E}">
        <p14:creationId xmlns:p14="http://schemas.microsoft.com/office/powerpoint/2010/main" val="4604314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Steve </a:t>
            </a:r>
            <a:r>
              <a:rPr lang="cs-CZ" dirty="0" err="1"/>
              <a:t>McQueen</a:t>
            </a:r>
            <a:endParaRPr lang="cs-CZ" dirty="0"/>
          </a:p>
        </p:txBody>
      </p:sp>
      <p:grpSp>
        <p:nvGrpSpPr>
          <p:cNvPr id="108" name="Skupina 107"/>
          <p:cNvGrpSpPr/>
          <p:nvPr/>
        </p:nvGrpSpPr>
        <p:grpSpPr>
          <a:xfrm>
            <a:off x="251520" y="1203598"/>
            <a:ext cx="8316924" cy="3537491"/>
            <a:chOff x="1746598" y="1066227"/>
            <a:chExt cx="5015764" cy="2594741"/>
          </a:xfrm>
        </p:grpSpPr>
        <p:grpSp>
          <p:nvGrpSpPr>
            <p:cNvPr id="5" name="Skupina 4"/>
            <p:cNvGrpSpPr/>
            <p:nvPr/>
          </p:nvGrpSpPr>
          <p:grpSpPr>
            <a:xfrm>
              <a:off x="1746598" y="1066227"/>
              <a:ext cx="5015764" cy="2594741"/>
              <a:chOff x="1835696" y="1016619"/>
              <a:chExt cx="5015764" cy="2594741"/>
            </a:xfrm>
          </p:grpSpPr>
          <p:sp>
            <p:nvSpPr>
              <p:cNvPr id="7" name="Rectangle 4"/>
              <p:cNvSpPr>
                <a:spLocks noChangeArrowheads="1"/>
              </p:cNvSpPr>
              <p:nvPr/>
            </p:nvSpPr>
            <p:spPr bwMode="auto">
              <a:xfrm rot="5400000">
                <a:off x="3774079" y="533978"/>
                <a:ext cx="1474108" cy="4680655"/>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endParaRPr lang="ko-KR" altLang="en-US">
                  <a:latin typeface="Arial" pitchFamily="34" charset="0"/>
                  <a:cs typeface="Arial" pitchFamily="34" charset="0"/>
                </a:endParaRPr>
              </a:p>
            </p:txBody>
          </p:sp>
          <p:sp useBgFill="1">
            <p:nvSpPr>
              <p:cNvPr id="8" name="AutoShape 106"/>
              <p:cNvSpPr>
                <a:spLocks noChangeArrowheads="1"/>
              </p:cNvSpPr>
              <p:nvPr/>
            </p:nvSpPr>
            <p:spPr bwMode="auto">
              <a:xfrm rot="5400000">
                <a:off x="6526636" y="2205758"/>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9" name="AutoShape 107"/>
              <p:cNvSpPr>
                <a:spLocks noChangeArrowheads="1"/>
              </p:cNvSpPr>
              <p:nvPr/>
            </p:nvSpPr>
            <p:spPr bwMode="auto">
              <a:xfrm rot="5400000">
                <a:off x="5799047" y="2205758"/>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10" name="AutoShape 113"/>
              <p:cNvSpPr>
                <a:spLocks noChangeArrowheads="1"/>
              </p:cNvSpPr>
              <p:nvPr/>
            </p:nvSpPr>
            <p:spPr bwMode="auto">
              <a:xfrm rot="5400000">
                <a:off x="5435252" y="2205758"/>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11" name="AutoShape 114"/>
              <p:cNvSpPr>
                <a:spLocks noChangeArrowheads="1"/>
              </p:cNvSpPr>
              <p:nvPr/>
            </p:nvSpPr>
            <p:spPr bwMode="auto">
              <a:xfrm rot="5400000">
                <a:off x="4707663" y="2205758"/>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12" name="AutoShape 115"/>
              <p:cNvSpPr>
                <a:spLocks noChangeArrowheads="1"/>
              </p:cNvSpPr>
              <p:nvPr/>
            </p:nvSpPr>
            <p:spPr bwMode="auto">
              <a:xfrm rot="5400000">
                <a:off x="3980074" y="2205758"/>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13" name="AutoShape 116"/>
              <p:cNvSpPr>
                <a:spLocks noChangeArrowheads="1"/>
              </p:cNvSpPr>
              <p:nvPr/>
            </p:nvSpPr>
            <p:spPr bwMode="auto">
              <a:xfrm rot="5400000">
                <a:off x="3252485" y="2205758"/>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14" name="AutoShape 117"/>
              <p:cNvSpPr>
                <a:spLocks noChangeArrowheads="1"/>
              </p:cNvSpPr>
              <p:nvPr/>
            </p:nvSpPr>
            <p:spPr bwMode="auto">
              <a:xfrm rot="5400000">
                <a:off x="2524896" y="2205758"/>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15" name="AutoShape 107"/>
              <p:cNvSpPr>
                <a:spLocks noChangeArrowheads="1"/>
              </p:cNvSpPr>
              <p:nvPr/>
            </p:nvSpPr>
            <p:spPr bwMode="auto">
              <a:xfrm rot="5400000">
                <a:off x="6162841" y="2205759"/>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16" name="AutoShape 114"/>
              <p:cNvSpPr>
                <a:spLocks noChangeArrowheads="1"/>
              </p:cNvSpPr>
              <p:nvPr/>
            </p:nvSpPr>
            <p:spPr bwMode="auto">
              <a:xfrm rot="5400000">
                <a:off x="5071458" y="2205759"/>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17" name="AutoShape 115"/>
              <p:cNvSpPr>
                <a:spLocks noChangeArrowheads="1"/>
              </p:cNvSpPr>
              <p:nvPr/>
            </p:nvSpPr>
            <p:spPr bwMode="auto">
              <a:xfrm rot="5400000">
                <a:off x="4343869" y="2205759"/>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18" name="AutoShape 116"/>
              <p:cNvSpPr>
                <a:spLocks noChangeArrowheads="1"/>
              </p:cNvSpPr>
              <p:nvPr/>
            </p:nvSpPr>
            <p:spPr bwMode="auto">
              <a:xfrm rot="5400000">
                <a:off x="3616280" y="2205759"/>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19" name="AutoShape 117"/>
              <p:cNvSpPr>
                <a:spLocks noChangeArrowheads="1"/>
              </p:cNvSpPr>
              <p:nvPr/>
            </p:nvSpPr>
            <p:spPr bwMode="auto">
              <a:xfrm rot="5400000">
                <a:off x="2888691" y="2205759"/>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20" name="AutoShape 118"/>
              <p:cNvSpPr>
                <a:spLocks noChangeArrowheads="1"/>
              </p:cNvSpPr>
              <p:nvPr/>
            </p:nvSpPr>
            <p:spPr bwMode="auto">
              <a:xfrm rot="5400000">
                <a:off x="2161102" y="2205759"/>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21" name="AutoShape 106"/>
              <p:cNvSpPr>
                <a:spLocks noChangeArrowheads="1"/>
              </p:cNvSpPr>
              <p:nvPr/>
            </p:nvSpPr>
            <p:spPr bwMode="auto">
              <a:xfrm rot="5400000">
                <a:off x="6708533" y="2205758"/>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22" name="AutoShape 107"/>
              <p:cNvSpPr>
                <a:spLocks noChangeArrowheads="1"/>
              </p:cNvSpPr>
              <p:nvPr/>
            </p:nvSpPr>
            <p:spPr bwMode="auto">
              <a:xfrm rot="5400000">
                <a:off x="5980944" y="2205758"/>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23" name="AutoShape 113"/>
              <p:cNvSpPr>
                <a:spLocks noChangeArrowheads="1"/>
              </p:cNvSpPr>
              <p:nvPr/>
            </p:nvSpPr>
            <p:spPr bwMode="auto">
              <a:xfrm rot="5400000">
                <a:off x="5617149" y="2205758"/>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24" name="AutoShape 114"/>
              <p:cNvSpPr>
                <a:spLocks noChangeArrowheads="1"/>
              </p:cNvSpPr>
              <p:nvPr/>
            </p:nvSpPr>
            <p:spPr bwMode="auto">
              <a:xfrm rot="5400000">
                <a:off x="4889561" y="2205758"/>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25" name="AutoShape 115"/>
              <p:cNvSpPr>
                <a:spLocks noChangeArrowheads="1"/>
              </p:cNvSpPr>
              <p:nvPr/>
            </p:nvSpPr>
            <p:spPr bwMode="auto">
              <a:xfrm rot="5400000">
                <a:off x="4161971" y="2205758"/>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26" name="AutoShape 116"/>
              <p:cNvSpPr>
                <a:spLocks noChangeArrowheads="1"/>
              </p:cNvSpPr>
              <p:nvPr/>
            </p:nvSpPr>
            <p:spPr bwMode="auto">
              <a:xfrm rot="5400000">
                <a:off x="3434383" y="2205758"/>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27" name="AutoShape 117"/>
              <p:cNvSpPr>
                <a:spLocks noChangeArrowheads="1"/>
              </p:cNvSpPr>
              <p:nvPr/>
            </p:nvSpPr>
            <p:spPr bwMode="auto">
              <a:xfrm rot="5400000">
                <a:off x="2706793" y="2205758"/>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28" name="AutoShape 107"/>
              <p:cNvSpPr>
                <a:spLocks noChangeArrowheads="1"/>
              </p:cNvSpPr>
              <p:nvPr/>
            </p:nvSpPr>
            <p:spPr bwMode="auto">
              <a:xfrm rot="5400000">
                <a:off x="6344738" y="2205759"/>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29" name="AutoShape 114"/>
              <p:cNvSpPr>
                <a:spLocks noChangeArrowheads="1"/>
              </p:cNvSpPr>
              <p:nvPr/>
            </p:nvSpPr>
            <p:spPr bwMode="auto">
              <a:xfrm rot="5400000">
                <a:off x="5253355" y="2205759"/>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30" name="AutoShape 115"/>
              <p:cNvSpPr>
                <a:spLocks noChangeArrowheads="1"/>
              </p:cNvSpPr>
              <p:nvPr/>
            </p:nvSpPr>
            <p:spPr bwMode="auto">
              <a:xfrm rot="5400000">
                <a:off x="4525766" y="2205759"/>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31" name="AutoShape 116"/>
              <p:cNvSpPr>
                <a:spLocks noChangeArrowheads="1"/>
              </p:cNvSpPr>
              <p:nvPr/>
            </p:nvSpPr>
            <p:spPr bwMode="auto">
              <a:xfrm rot="5400000">
                <a:off x="3798177" y="2205759"/>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32" name="AutoShape 117"/>
              <p:cNvSpPr>
                <a:spLocks noChangeArrowheads="1"/>
              </p:cNvSpPr>
              <p:nvPr/>
            </p:nvSpPr>
            <p:spPr bwMode="auto">
              <a:xfrm rot="5400000">
                <a:off x="3070588" y="2205759"/>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33" name="AutoShape 118"/>
              <p:cNvSpPr>
                <a:spLocks noChangeArrowheads="1"/>
              </p:cNvSpPr>
              <p:nvPr/>
            </p:nvSpPr>
            <p:spPr bwMode="auto">
              <a:xfrm rot="5400000">
                <a:off x="2342999" y="2205759"/>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34" name="AutoShape 106"/>
              <p:cNvSpPr>
                <a:spLocks noChangeArrowheads="1"/>
              </p:cNvSpPr>
              <p:nvPr/>
            </p:nvSpPr>
            <p:spPr bwMode="auto">
              <a:xfrm rot="5400000">
                <a:off x="6526636" y="3423173"/>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35" name="AutoShape 107"/>
              <p:cNvSpPr>
                <a:spLocks noChangeArrowheads="1"/>
              </p:cNvSpPr>
              <p:nvPr/>
            </p:nvSpPr>
            <p:spPr bwMode="auto">
              <a:xfrm rot="5400000">
                <a:off x="5799047" y="3423173"/>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36" name="AutoShape 113"/>
              <p:cNvSpPr>
                <a:spLocks noChangeArrowheads="1"/>
              </p:cNvSpPr>
              <p:nvPr/>
            </p:nvSpPr>
            <p:spPr bwMode="auto">
              <a:xfrm rot="5400000">
                <a:off x="5435252" y="3423173"/>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37" name="AutoShape 114"/>
              <p:cNvSpPr>
                <a:spLocks noChangeArrowheads="1"/>
              </p:cNvSpPr>
              <p:nvPr/>
            </p:nvSpPr>
            <p:spPr bwMode="auto">
              <a:xfrm rot="5400000">
                <a:off x="4707663" y="3423173"/>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38" name="AutoShape 115"/>
              <p:cNvSpPr>
                <a:spLocks noChangeArrowheads="1"/>
              </p:cNvSpPr>
              <p:nvPr/>
            </p:nvSpPr>
            <p:spPr bwMode="auto">
              <a:xfrm rot="5400000">
                <a:off x="3980074" y="3423173"/>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39" name="AutoShape 116"/>
              <p:cNvSpPr>
                <a:spLocks noChangeArrowheads="1"/>
              </p:cNvSpPr>
              <p:nvPr/>
            </p:nvSpPr>
            <p:spPr bwMode="auto">
              <a:xfrm rot="5400000">
                <a:off x="3252485" y="3423173"/>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40" name="AutoShape 117"/>
              <p:cNvSpPr>
                <a:spLocks noChangeArrowheads="1"/>
              </p:cNvSpPr>
              <p:nvPr/>
            </p:nvSpPr>
            <p:spPr bwMode="auto">
              <a:xfrm rot="5400000">
                <a:off x="2524896" y="3423173"/>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41" name="AutoShape 107"/>
              <p:cNvSpPr>
                <a:spLocks noChangeArrowheads="1"/>
              </p:cNvSpPr>
              <p:nvPr/>
            </p:nvSpPr>
            <p:spPr bwMode="auto">
              <a:xfrm rot="5400000">
                <a:off x="6162841" y="3423174"/>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42" name="AutoShape 114"/>
              <p:cNvSpPr>
                <a:spLocks noChangeArrowheads="1"/>
              </p:cNvSpPr>
              <p:nvPr/>
            </p:nvSpPr>
            <p:spPr bwMode="auto">
              <a:xfrm rot="5400000">
                <a:off x="5071458" y="3423174"/>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43" name="AutoShape 115"/>
              <p:cNvSpPr>
                <a:spLocks noChangeArrowheads="1"/>
              </p:cNvSpPr>
              <p:nvPr/>
            </p:nvSpPr>
            <p:spPr bwMode="auto">
              <a:xfrm rot="5400000">
                <a:off x="4343869" y="3423174"/>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44" name="AutoShape 116"/>
              <p:cNvSpPr>
                <a:spLocks noChangeArrowheads="1"/>
              </p:cNvSpPr>
              <p:nvPr/>
            </p:nvSpPr>
            <p:spPr bwMode="auto">
              <a:xfrm rot="5400000">
                <a:off x="3616280" y="3423174"/>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45" name="AutoShape 117"/>
              <p:cNvSpPr>
                <a:spLocks noChangeArrowheads="1"/>
              </p:cNvSpPr>
              <p:nvPr/>
            </p:nvSpPr>
            <p:spPr bwMode="auto">
              <a:xfrm rot="5400000">
                <a:off x="2888691" y="3423174"/>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46" name="AutoShape 118"/>
              <p:cNvSpPr>
                <a:spLocks noChangeArrowheads="1"/>
              </p:cNvSpPr>
              <p:nvPr/>
            </p:nvSpPr>
            <p:spPr bwMode="auto">
              <a:xfrm rot="5400000">
                <a:off x="2161102" y="3423174"/>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47" name="AutoShape 106"/>
              <p:cNvSpPr>
                <a:spLocks noChangeArrowheads="1"/>
              </p:cNvSpPr>
              <p:nvPr/>
            </p:nvSpPr>
            <p:spPr bwMode="auto">
              <a:xfrm rot="5400000">
                <a:off x="6708533" y="3423173"/>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48" name="AutoShape 107"/>
              <p:cNvSpPr>
                <a:spLocks noChangeArrowheads="1"/>
              </p:cNvSpPr>
              <p:nvPr/>
            </p:nvSpPr>
            <p:spPr bwMode="auto">
              <a:xfrm rot="5400000">
                <a:off x="5980944" y="3423173"/>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49" name="AutoShape 113"/>
              <p:cNvSpPr>
                <a:spLocks noChangeArrowheads="1"/>
              </p:cNvSpPr>
              <p:nvPr/>
            </p:nvSpPr>
            <p:spPr bwMode="auto">
              <a:xfrm rot="5400000">
                <a:off x="5617149" y="3423173"/>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50" name="AutoShape 114"/>
              <p:cNvSpPr>
                <a:spLocks noChangeArrowheads="1"/>
              </p:cNvSpPr>
              <p:nvPr/>
            </p:nvSpPr>
            <p:spPr bwMode="auto">
              <a:xfrm rot="5400000">
                <a:off x="4889561" y="3423173"/>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51" name="AutoShape 115"/>
              <p:cNvSpPr>
                <a:spLocks noChangeArrowheads="1"/>
              </p:cNvSpPr>
              <p:nvPr/>
            </p:nvSpPr>
            <p:spPr bwMode="auto">
              <a:xfrm rot="5400000">
                <a:off x="4161971" y="3423173"/>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52" name="AutoShape 116"/>
              <p:cNvSpPr>
                <a:spLocks noChangeArrowheads="1"/>
              </p:cNvSpPr>
              <p:nvPr/>
            </p:nvSpPr>
            <p:spPr bwMode="auto">
              <a:xfrm rot="5400000">
                <a:off x="3434383" y="3423173"/>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53" name="AutoShape 117"/>
              <p:cNvSpPr>
                <a:spLocks noChangeArrowheads="1"/>
              </p:cNvSpPr>
              <p:nvPr/>
            </p:nvSpPr>
            <p:spPr bwMode="auto">
              <a:xfrm rot="5400000">
                <a:off x="2706793" y="3423173"/>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54" name="AutoShape 107"/>
              <p:cNvSpPr>
                <a:spLocks noChangeArrowheads="1"/>
              </p:cNvSpPr>
              <p:nvPr/>
            </p:nvSpPr>
            <p:spPr bwMode="auto">
              <a:xfrm rot="5400000">
                <a:off x="6344738" y="3423174"/>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55" name="AutoShape 114"/>
              <p:cNvSpPr>
                <a:spLocks noChangeArrowheads="1"/>
              </p:cNvSpPr>
              <p:nvPr/>
            </p:nvSpPr>
            <p:spPr bwMode="auto">
              <a:xfrm rot="5400000">
                <a:off x="5253355" y="3423174"/>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56" name="AutoShape 115"/>
              <p:cNvSpPr>
                <a:spLocks noChangeArrowheads="1"/>
              </p:cNvSpPr>
              <p:nvPr/>
            </p:nvSpPr>
            <p:spPr bwMode="auto">
              <a:xfrm rot="5400000">
                <a:off x="4525766" y="3423174"/>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57" name="AutoShape 116"/>
              <p:cNvSpPr>
                <a:spLocks noChangeArrowheads="1"/>
              </p:cNvSpPr>
              <p:nvPr/>
            </p:nvSpPr>
            <p:spPr bwMode="auto">
              <a:xfrm rot="5400000">
                <a:off x="3798177" y="3423174"/>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58" name="AutoShape 117"/>
              <p:cNvSpPr>
                <a:spLocks noChangeArrowheads="1"/>
              </p:cNvSpPr>
              <p:nvPr/>
            </p:nvSpPr>
            <p:spPr bwMode="auto">
              <a:xfrm rot="5400000">
                <a:off x="3070588" y="3423174"/>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useBgFill="1">
            <p:nvSpPr>
              <p:cNvPr id="59" name="AutoShape 118"/>
              <p:cNvSpPr>
                <a:spLocks noChangeArrowheads="1"/>
              </p:cNvSpPr>
              <p:nvPr/>
            </p:nvSpPr>
            <p:spPr bwMode="auto">
              <a:xfrm rot="5400000">
                <a:off x="2342999" y="3423174"/>
                <a:ext cx="157952" cy="119687"/>
              </a:xfrm>
              <a:prstGeom prst="roundRect">
                <a:avLst>
                  <a:gd name="adj" fmla="val 16667"/>
                </a:avLst>
              </a:prstGeom>
              <a:ln w="9525">
                <a:noFill/>
                <a:round/>
                <a:headEnd/>
                <a:tailEnd/>
              </a:ln>
              <a:effectLst/>
            </p:spPr>
            <p:txBody>
              <a:bodyPr wrap="none" anchor="ctr"/>
              <a:lstStyle/>
              <a:p>
                <a:endParaRPr lang="ko-KR" altLang="en-US">
                  <a:latin typeface="Arial" pitchFamily="34" charset="0"/>
                  <a:cs typeface="Arial" pitchFamily="34" charset="0"/>
                </a:endParaRPr>
              </a:p>
            </p:txBody>
          </p:sp>
          <p:sp>
            <p:nvSpPr>
              <p:cNvPr id="60" name="모서리가 둥근 직사각형 122"/>
              <p:cNvSpPr/>
              <p:nvPr/>
            </p:nvSpPr>
            <p:spPr>
              <a:xfrm>
                <a:off x="2299921" y="2398122"/>
                <a:ext cx="976987" cy="967003"/>
              </a:xfrm>
              <a:prstGeom prst="roundRect">
                <a:avLst>
                  <a:gd name="adj" fmla="val 58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solidFill>
                    <a:schemeClr val="tx1">
                      <a:lumMod val="75000"/>
                      <a:lumOff val="25000"/>
                    </a:schemeClr>
                  </a:solidFill>
                  <a:latin typeface="Arial" pitchFamily="34" charset="0"/>
                  <a:cs typeface="Arial" pitchFamily="34" charset="0"/>
                </a:endParaRPr>
              </a:p>
            </p:txBody>
          </p:sp>
          <p:sp>
            <p:nvSpPr>
              <p:cNvPr id="61" name="모서리가 둥근 직사각형 123"/>
              <p:cNvSpPr/>
              <p:nvPr/>
            </p:nvSpPr>
            <p:spPr>
              <a:xfrm>
                <a:off x="3444481" y="2398122"/>
                <a:ext cx="976987" cy="967003"/>
              </a:xfrm>
              <a:prstGeom prst="roundRect">
                <a:avLst>
                  <a:gd name="adj" fmla="val 58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latin typeface="Arial" pitchFamily="34" charset="0"/>
                  <a:cs typeface="Arial" pitchFamily="34" charset="0"/>
                </a:endParaRPr>
              </a:p>
            </p:txBody>
          </p:sp>
          <p:sp>
            <p:nvSpPr>
              <p:cNvPr id="62" name="모서리가 둥근 직사각형 124"/>
              <p:cNvSpPr/>
              <p:nvPr/>
            </p:nvSpPr>
            <p:spPr>
              <a:xfrm>
                <a:off x="4589042" y="2398122"/>
                <a:ext cx="976987" cy="967003"/>
              </a:xfrm>
              <a:prstGeom prst="roundRect">
                <a:avLst>
                  <a:gd name="adj" fmla="val 58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latin typeface="Arial" pitchFamily="34" charset="0"/>
                  <a:cs typeface="Arial" pitchFamily="34" charset="0"/>
                </a:endParaRPr>
              </a:p>
            </p:txBody>
          </p:sp>
          <p:sp>
            <p:nvSpPr>
              <p:cNvPr id="63" name="모서리가 둥근 직사각형 125"/>
              <p:cNvSpPr/>
              <p:nvPr/>
            </p:nvSpPr>
            <p:spPr>
              <a:xfrm>
                <a:off x="5733603" y="2398122"/>
                <a:ext cx="976987" cy="967003"/>
              </a:xfrm>
              <a:prstGeom prst="roundRect">
                <a:avLst>
                  <a:gd name="adj" fmla="val 586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400" dirty="0">
                  <a:latin typeface="Arial" pitchFamily="34" charset="0"/>
                  <a:cs typeface="Arial" pitchFamily="34" charset="0"/>
                </a:endParaRPr>
              </a:p>
            </p:txBody>
          </p:sp>
          <p:sp>
            <p:nvSpPr>
              <p:cNvPr id="68" name="Freeform 6"/>
              <p:cNvSpPr>
                <a:spLocks/>
              </p:cNvSpPr>
              <p:nvPr/>
            </p:nvSpPr>
            <p:spPr bwMode="auto">
              <a:xfrm flipH="1">
                <a:off x="5403305" y="1016619"/>
                <a:ext cx="1448155" cy="953834"/>
              </a:xfrm>
              <a:custGeom>
                <a:avLst/>
                <a:gdLst/>
                <a:ahLst/>
                <a:cxnLst>
                  <a:cxn ang="0">
                    <a:pos x="0" y="0"/>
                  </a:cxn>
                  <a:cxn ang="0">
                    <a:pos x="864" y="0"/>
                  </a:cxn>
                  <a:cxn ang="0">
                    <a:pos x="1152" y="576"/>
                  </a:cxn>
                  <a:cxn ang="0">
                    <a:pos x="864" y="1152"/>
                  </a:cxn>
                  <a:cxn ang="0">
                    <a:pos x="0" y="1152"/>
                  </a:cxn>
                  <a:cxn ang="0">
                    <a:pos x="0" y="0"/>
                  </a:cxn>
                </a:cxnLst>
                <a:rect l="0" t="0" r="r" b="b"/>
                <a:pathLst>
                  <a:path w="1152" h="1152">
                    <a:moveTo>
                      <a:pt x="0" y="0"/>
                    </a:moveTo>
                    <a:lnTo>
                      <a:pt x="864" y="0"/>
                    </a:lnTo>
                    <a:lnTo>
                      <a:pt x="1152" y="576"/>
                    </a:lnTo>
                    <a:lnTo>
                      <a:pt x="864" y="1152"/>
                    </a:lnTo>
                    <a:lnTo>
                      <a:pt x="0" y="1152"/>
                    </a:lnTo>
                    <a:lnTo>
                      <a:pt x="0" y="0"/>
                    </a:lnTo>
                    <a:close/>
                  </a:path>
                </a:pathLst>
              </a:custGeom>
              <a:gradFill>
                <a:gsLst>
                  <a:gs pos="0">
                    <a:schemeClr val="bg1">
                      <a:lumMod val="65000"/>
                      <a:alpha val="43000"/>
                    </a:schemeClr>
                  </a:gs>
                  <a:gs pos="80000">
                    <a:schemeClr val="bg1">
                      <a:lumMod val="85000"/>
                    </a:schemeClr>
                  </a:gs>
                  <a:gs pos="100000">
                    <a:schemeClr val="bg1">
                      <a:lumMod val="85000"/>
                    </a:schemeClr>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kumimoji="0" lang="ko-KR" altLang="en-US">
                  <a:latin typeface="Arial" pitchFamily="34" charset="0"/>
                  <a:cs typeface="Arial" pitchFamily="34" charset="0"/>
                </a:endParaRPr>
              </a:p>
            </p:txBody>
          </p:sp>
          <p:sp>
            <p:nvSpPr>
              <p:cNvPr id="69" name="Freeform 12"/>
              <p:cNvSpPr>
                <a:spLocks/>
              </p:cNvSpPr>
              <p:nvPr/>
            </p:nvSpPr>
            <p:spPr bwMode="auto">
              <a:xfrm flipH="1">
                <a:off x="4214102" y="1016619"/>
                <a:ext cx="1446768" cy="953834"/>
              </a:xfrm>
              <a:custGeom>
                <a:avLst/>
                <a:gdLst/>
                <a:ahLst/>
                <a:cxnLst>
                  <a:cxn ang="0">
                    <a:pos x="288" y="576"/>
                  </a:cxn>
                  <a:cxn ang="0">
                    <a:pos x="0" y="0"/>
                  </a:cxn>
                  <a:cxn ang="0">
                    <a:pos x="864" y="0"/>
                  </a:cxn>
                  <a:cxn ang="0">
                    <a:pos x="1152" y="576"/>
                  </a:cxn>
                  <a:cxn ang="0">
                    <a:pos x="864" y="1152"/>
                  </a:cxn>
                  <a:cxn ang="0">
                    <a:pos x="0" y="1152"/>
                  </a:cxn>
                  <a:cxn ang="0">
                    <a:pos x="288" y="576"/>
                  </a:cxn>
                </a:cxnLst>
                <a:rect l="0" t="0" r="r" b="b"/>
                <a:pathLst>
                  <a:path w="1152" h="1152">
                    <a:moveTo>
                      <a:pt x="288" y="576"/>
                    </a:moveTo>
                    <a:lnTo>
                      <a:pt x="0" y="0"/>
                    </a:lnTo>
                    <a:lnTo>
                      <a:pt x="864" y="0"/>
                    </a:lnTo>
                    <a:lnTo>
                      <a:pt x="1152" y="576"/>
                    </a:lnTo>
                    <a:lnTo>
                      <a:pt x="864" y="1152"/>
                    </a:lnTo>
                    <a:lnTo>
                      <a:pt x="0" y="1152"/>
                    </a:lnTo>
                    <a:lnTo>
                      <a:pt x="288" y="576"/>
                    </a:lnTo>
                    <a:close/>
                  </a:path>
                </a:pathLst>
              </a:custGeom>
              <a:gradFill>
                <a:gsLst>
                  <a:gs pos="0">
                    <a:schemeClr val="bg1">
                      <a:lumMod val="65000"/>
                      <a:alpha val="43000"/>
                    </a:schemeClr>
                  </a:gs>
                  <a:gs pos="80000">
                    <a:schemeClr val="bg1">
                      <a:lumMod val="85000"/>
                    </a:schemeClr>
                  </a:gs>
                  <a:gs pos="100000">
                    <a:schemeClr val="bg1">
                      <a:lumMod val="85000"/>
                    </a:schemeClr>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endParaRPr lang="ko-KR" altLang="en-US">
                  <a:latin typeface="Arial" pitchFamily="34" charset="0"/>
                  <a:cs typeface="Arial" pitchFamily="34" charset="0"/>
                </a:endParaRPr>
              </a:p>
            </p:txBody>
          </p:sp>
          <p:sp>
            <p:nvSpPr>
              <p:cNvPr id="70" name="Freeform 12"/>
              <p:cNvSpPr>
                <a:spLocks/>
              </p:cNvSpPr>
              <p:nvPr/>
            </p:nvSpPr>
            <p:spPr bwMode="auto">
              <a:xfrm flipH="1">
                <a:off x="3024899" y="1016619"/>
                <a:ext cx="1446768" cy="953834"/>
              </a:xfrm>
              <a:custGeom>
                <a:avLst/>
                <a:gdLst/>
                <a:ahLst/>
                <a:cxnLst>
                  <a:cxn ang="0">
                    <a:pos x="288" y="576"/>
                  </a:cxn>
                  <a:cxn ang="0">
                    <a:pos x="0" y="0"/>
                  </a:cxn>
                  <a:cxn ang="0">
                    <a:pos x="864" y="0"/>
                  </a:cxn>
                  <a:cxn ang="0">
                    <a:pos x="1152" y="576"/>
                  </a:cxn>
                  <a:cxn ang="0">
                    <a:pos x="864" y="1152"/>
                  </a:cxn>
                  <a:cxn ang="0">
                    <a:pos x="0" y="1152"/>
                  </a:cxn>
                  <a:cxn ang="0">
                    <a:pos x="288" y="576"/>
                  </a:cxn>
                </a:cxnLst>
                <a:rect l="0" t="0" r="r" b="b"/>
                <a:pathLst>
                  <a:path w="1152" h="1152">
                    <a:moveTo>
                      <a:pt x="288" y="576"/>
                    </a:moveTo>
                    <a:lnTo>
                      <a:pt x="0" y="0"/>
                    </a:lnTo>
                    <a:lnTo>
                      <a:pt x="864" y="0"/>
                    </a:lnTo>
                    <a:lnTo>
                      <a:pt x="1152" y="576"/>
                    </a:lnTo>
                    <a:lnTo>
                      <a:pt x="864" y="1152"/>
                    </a:lnTo>
                    <a:lnTo>
                      <a:pt x="0" y="1152"/>
                    </a:lnTo>
                    <a:lnTo>
                      <a:pt x="288" y="576"/>
                    </a:lnTo>
                    <a:close/>
                  </a:path>
                </a:pathLst>
              </a:custGeom>
              <a:gradFill>
                <a:gsLst>
                  <a:gs pos="0">
                    <a:schemeClr val="bg1">
                      <a:lumMod val="65000"/>
                      <a:alpha val="43000"/>
                    </a:schemeClr>
                  </a:gs>
                  <a:gs pos="80000">
                    <a:schemeClr val="bg1">
                      <a:lumMod val="85000"/>
                    </a:schemeClr>
                  </a:gs>
                  <a:gs pos="100000">
                    <a:schemeClr val="bg1">
                      <a:lumMod val="85000"/>
                    </a:schemeClr>
                  </a:gs>
                </a:gsLst>
                <a:lin ang="16200000" scaled="0"/>
              </a:gradFill>
              <a:ln>
                <a:no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endParaRPr lang="ko-KR" altLang="en-US">
                  <a:latin typeface="Arial" pitchFamily="34" charset="0"/>
                  <a:cs typeface="Arial" pitchFamily="34" charset="0"/>
                </a:endParaRPr>
              </a:p>
            </p:txBody>
          </p:sp>
          <p:sp>
            <p:nvSpPr>
              <p:cNvPr id="71" name="Freeform 12"/>
              <p:cNvSpPr>
                <a:spLocks/>
              </p:cNvSpPr>
              <p:nvPr/>
            </p:nvSpPr>
            <p:spPr bwMode="auto">
              <a:xfrm flipH="1">
                <a:off x="1835696" y="1016619"/>
                <a:ext cx="1446768" cy="953834"/>
              </a:xfrm>
              <a:custGeom>
                <a:avLst/>
                <a:gdLst/>
                <a:ahLst/>
                <a:cxnLst>
                  <a:cxn ang="0">
                    <a:pos x="288" y="576"/>
                  </a:cxn>
                  <a:cxn ang="0">
                    <a:pos x="0" y="0"/>
                  </a:cxn>
                  <a:cxn ang="0">
                    <a:pos x="864" y="0"/>
                  </a:cxn>
                  <a:cxn ang="0">
                    <a:pos x="1152" y="576"/>
                  </a:cxn>
                  <a:cxn ang="0">
                    <a:pos x="864" y="1152"/>
                  </a:cxn>
                  <a:cxn ang="0">
                    <a:pos x="0" y="1152"/>
                  </a:cxn>
                  <a:cxn ang="0">
                    <a:pos x="288" y="576"/>
                  </a:cxn>
                </a:cxnLst>
                <a:rect l="0" t="0" r="r" b="b"/>
                <a:pathLst>
                  <a:path w="1152" h="1152">
                    <a:moveTo>
                      <a:pt x="288" y="576"/>
                    </a:moveTo>
                    <a:lnTo>
                      <a:pt x="0" y="0"/>
                    </a:lnTo>
                    <a:lnTo>
                      <a:pt x="864" y="0"/>
                    </a:lnTo>
                    <a:lnTo>
                      <a:pt x="1152" y="576"/>
                    </a:lnTo>
                    <a:lnTo>
                      <a:pt x="864" y="1152"/>
                    </a:lnTo>
                    <a:lnTo>
                      <a:pt x="0" y="1152"/>
                    </a:lnTo>
                    <a:lnTo>
                      <a:pt x="288" y="576"/>
                    </a:lnTo>
                    <a:close/>
                  </a:path>
                </a:pathLst>
              </a:custGeom>
              <a:ln>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wrap="none" anchor="ctr"/>
              <a:lstStyle/>
              <a:p>
                <a:pPr fontAlgn="auto">
                  <a:spcBef>
                    <a:spcPts val="0"/>
                  </a:spcBef>
                  <a:spcAft>
                    <a:spcPts val="0"/>
                  </a:spcAft>
                  <a:defRPr/>
                </a:pPr>
                <a:endParaRPr kumimoji="0" lang="ko-KR" altLang="en-US">
                  <a:latin typeface="Arial" pitchFamily="34" charset="0"/>
                  <a:cs typeface="Arial" pitchFamily="34" charset="0"/>
                </a:endParaRPr>
              </a:p>
            </p:txBody>
          </p:sp>
          <p:sp>
            <p:nvSpPr>
              <p:cNvPr id="72" name="TextBox 71"/>
              <p:cNvSpPr txBox="1"/>
              <p:nvPr/>
            </p:nvSpPr>
            <p:spPr>
              <a:xfrm>
                <a:off x="5833857" y="1077790"/>
                <a:ext cx="815920" cy="293480"/>
              </a:xfrm>
              <a:prstGeom prst="rect">
                <a:avLst/>
              </a:prstGeom>
              <a:noFill/>
              <a:effectLst/>
            </p:spPr>
            <p:txBody>
              <a:bodyPr wrap="square" rtlCol="0">
                <a:spAutoFit/>
              </a:bodyPr>
              <a:lstStyle/>
              <a:p>
                <a:pPr algn="ctr"/>
                <a:r>
                  <a:rPr lang="cs-CZ" altLang="ko-KR" sz="2000" b="1" dirty="0">
                    <a:solidFill>
                      <a:schemeClr val="tx1">
                        <a:lumMod val="75000"/>
                        <a:lumOff val="25000"/>
                      </a:schemeClr>
                    </a:solidFill>
                    <a:latin typeface="Arial" pitchFamily="34" charset="0"/>
                    <a:ea typeface="휴먼둥근헤드라인" pitchFamily="18" charset="-127"/>
                    <a:cs typeface="Arial" pitchFamily="34" charset="0"/>
                  </a:rPr>
                  <a:t>2008</a:t>
                </a:r>
                <a:endParaRPr lang="ko-KR" altLang="en-US" sz="2000" b="1" dirty="0">
                  <a:solidFill>
                    <a:schemeClr val="tx1">
                      <a:lumMod val="75000"/>
                      <a:lumOff val="25000"/>
                    </a:schemeClr>
                  </a:solidFill>
                  <a:latin typeface="Arial" pitchFamily="34" charset="0"/>
                  <a:ea typeface="휴먼둥근헤드라인" pitchFamily="18" charset="-127"/>
                  <a:cs typeface="Arial" pitchFamily="34" charset="0"/>
                </a:endParaRPr>
              </a:p>
            </p:txBody>
          </p:sp>
          <p:sp>
            <p:nvSpPr>
              <p:cNvPr id="73" name="TextBox 72"/>
              <p:cNvSpPr txBox="1"/>
              <p:nvPr/>
            </p:nvSpPr>
            <p:spPr>
              <a:xfrm>
                <a:off x="4556151" y="1094586"/>
                <a:ext cx="815920" cy="293480"/>
              </a:xfrm>
              <a:prstGeom prst="rect">
                <a:avLst/>
              </a:prstGeom>
              <a:noFill/>
              <a:effectLst/>
            </p:spPr>
            <p:txBody>
              <a:bodyPr wrap="square" rtlCol="0">
                <a:spAutoFit/>
              </a:bodyPr>
              <a:lstStyle/>
              <a:p>
                <a:pPr algn="ctr"/>
                <a:r>
                  <a:rPr lang="cs-CZ" altLang="ko-KR" sz="2000" b="1" dirty="0">
                    <a:solidFill>
                      <a:schemeClr val="tx1">
                        <a:lumMod val="75000"/>
                        <a:lumOff val="25000"/>
                      </a:schemeClr>
                    </a:solidFill>
                    <a:latin typeface="Arial" pitchFamily="34" charset="0"/>
                    <a:ea typeface="휴먼둥근헤드라인" pitchFamily="18" charset="-127"/>
                    <a:cs typeface="Arial" pitchFamily="34" charset="0"/>
                  </a:rPr>
                  <a:t>2011</a:t>
                </a:r>
                <a:endParaRPr lang="ko-KR" altLang="en-US" sz="2000" b="1" dirty="0">
                  <a:solidFill>
                    <a:schemeClr val="tx1">
                      <a:lumMod val="75000"/>
                      <a:lumOff val="25000"/>
                    </a:schemeClr>
                  </a:solidFill>
                  <a:latin typeface="Arial" pitchFamily="34" charset="0"/>
                  <a:ea typeface="휴먼둥근헤드라인" pitchFamily="18" charset="-127"/>
                  <a:cs typeface="Arial" pitchFamily="34" charset="0"/>
                </a:endParaRPr>
              </a:p>
            </p:txBody>
          </p:sp>
          <p:sp>
            <p:nvSpPr>
              <p:cNvPr id="74" name="TextBox 73"/>
              <p:cNvSpPr txBox="1"/>
              <p:nvPr/>
            </p:nvSpPr>
            <p:spPr>
              <a:xfrm>
                <a:off x="3340323" y="1077790"/>
                <a:ext cx="815920" cy="293480"/>
              </a:xfrm>
              <a:prstGeom prst="rect">
                <a:avLst/>
              </a:prstGeom>
              <a:noFill/>
              <a:effectLst/>
            </p:spPr>
            <p:txBody>
              <a:bodyPr wrap="square" rtlCol="0">
                <a:spAutoFit/>
              </a:bodyPr>
              <a:lstStyle/>
              <a:p>
                <a:pPr algn="ctr"/>
                <a:r>
                  <a:rPr lang="cs-CZ" altLang="ko-KR" sz="2000" b="1" dirty="0">
                    <a:solidFill>
                      <a:schemeClr val="tx1">
                        <a:lumMod val="75000"/>
                        <a:lumOff val="25000"/>
                      </a:schemeClr>
                    </a:solidFill>
                    <a:latin typeface="Arial" pitchFamily="34" charset="0"/>
                    <a:ea typeface="휴먼둥근헤드라인" pitchFamily="18" charset="-127"/>
                    <a:cs typeface="Arial" pitchFamily="34" charset="0"/>
                  </a:rPr>
                  <a:t>2014</a:t>
                </a:r>
                <a:endParaRPr lang="ko-KR" altLang="en-US" sz="2000" b="1" dirty="0">
                  <a:solidFill>
                    <a:schemeClr val="tx1">
                      <a:lumMod val="75000"/>
                      <a:lumOff val="25000"/>
                    </a:schemeClr>
                  </a:solidFill>
                  <a:latin typeface="Arial" pitchFamily="34" charset="0"/>
                  <a:ea typeface="휴먼둥근헤드라인" pitchFamily="18" charset="-127"/>
                  <a:cs typeface="Arial" pitchFamily="34" charset="0"/>
                </a:endParaRPr>
              </a:p>
            </p:txBody>
          </p:sp>
          <p:sp>
            <p:nvSpPr>
              <p:cNvPr id="75" name="TextBox 74"/>
              <p:cNvSpPr txBox="1"/>
              <p:nvPr/>
            </p:nvSpPr>
            <p:spPr>
              <a:xfrm>
                <a:off x="2057250" y="1342128"/>
                <a:ext cx="815920" cy="293480"/>
              </a:xfrm>
              <a:prstGeom prst="rect">
                <a:avLst/>
              </a:prstGeom>
              <a:noFill/>
              <a:effectLst/>
            </p:spPr>
            <p:txBody>
              <a:bodyPr wrap="square" rtlCol="0">
                <a:spAutoFit/>
              </a:bodyPr>
              <a:lstStyle/>
              <a:p>
                <a:pPr algn="ctr"/>
                <a:r>
                  <a:rPr lang="cs-CZ" altLang="ko-KR" sz="2000" b="1" dirty="0">
                    <a:solidFill>
                      <a:schemeClr val="bg1"/>
                    </a:solidFill>
                    <a:latin typeface="Arial" pitchFamily="34" charset="0"/>
                    <a:ea typeface="휴먼둥근헤드라인" pitchFamily="18" charset="-127"/>
                    <a:cs typeface="Arial" pitchFamily="34" charset="0"/>
                  </a:rPr>
                  <a:t>2014</a:t>
                </a:r>
                <a:endParaRPr lang="ko-KR" altLang="en-US" sz="2000" b="1" dirty="0">
                  <a:solidFill>
                    <a:schemeClr val="bg1"/>
                  </a:solidFill>
                  <a:latin typeface="Arial" pitchFamily="34" charset="0"/>
                  <a:ea typeface="휴먼둥근헤드라인" pitchFamily="18" charset="-127"/>
                  <a:cs typeface="Arial" pitchFamily="34" charset="0"/>
                </a:endParaRPr>
              </a:p>
            </p:txBody>
          </p:sp>
          <p:sp>
            <p:nvSpPr>
              <p:cNvPr id="100" name="TextBox 104"/>
              <p:cNvSpPr txBox="1">
                <a:spLocks noChangeArrowheads="1"/>
              </p:cNvSpPr>
              <p:nvPr/>
            </p:nvSpPr>
            <p:spPr bwMode="auto">
              <a:xfrm>
                <a:off x="5685656" y="1556483"/>
                <a:ext cx="1100233" cy="248329"/>
              </a:xfrm>
              <a:prstGeom prst="rect">
                <a:avLst/>
              </a:prstGeom>
              <a:noFill/>
              <a:ln w="9525">
                <a:noFill/>
                <a:miter lim="800000"/>
                <a:headEnd/>
                <a:tailEnd/>
              </a:ln>
            </p:spPr>
            <p:txBody>
              <a:bodyPr wrap="square">
                <a:spAutoFit/>
              </a:bodyPr>
              <a:lstStyle/>
              <a:p>
                <a:pPr algn="ctr">
                  <a:defRPr/>
                </a:pPr>
                <a:r>
                  <a:rPr kumimoji="0" lang="cs-CZ" altLang="ko-KR" sz="1600" dirty="0">
                    <a:latin typeface="Arial" pitchFamily="34" charset="0"/>
                    <a:ea typeface="맑은 고딕" pitchFamily="50" charset="-127"/>
                    <a:cs typeface="Arial" pitchFamily="34" charset="0"/>
                  </a:rPr>
                  <a:t>HLAD</a:t>
                </a:r>
                <a:endParaRPr kumimoji="0" lang="en-US" altLang="ko-KR" sz="1600" dirty="0">
                  <a:latin typeface="Arial" pitchFamily="34" charset="0"/>
                  <a:ea typeface="맑은 고딕" pitchFamily="50" charset="-127"/>
                  <a:cs typeface="Arial" pitchFamily="34" charset="0"/>
                </a:endParaRPr>
              </a:p>
            </p:txBody>
          </p:sp>
          <p:sp>
            <p:nvSpPr>
              <p:cNvPr id="98" name="TextBox 107"/>
              <p:cNvSpPr txBox="1">
                <a:spLocks noChangeArrowheads="1"/>
              </p:cNvSpPr>
              <p:nvPr/>
            </p:nvSpPr>
            <p:spPr bwMode="auto">
              <a:xfrm>
                <a:off x="4413995" y="1549852"/>
                <a:ext cx="1100233" cy="253916"/>
              </a:xfrm>
              <a:prstGeom prst="rect">
                <a:avLst/>
              </a:prstGeom>
              <a:noFill/>
              <a:ln w="9525">
                <a:noFill/>
                <a:miter lim="800000"/>
                <a:headEnd/>
                <a:tailEnd/>
              </a:ln>
            </p:spPr>
            <p:txBody>
              <a:bodyPr wrap="square">
                <a:spAutoFit/>
              </a:bodyPr>
              <a:lstStyle/>
              <a:p>
                <a:pPr algn="ctr">
                  <a:defRPr/>
                </a:pPr>
                <a:r>
                  <a:rPr kumimoji="0" lang="cs-CZ" altLang="ko-KR" sz="1600" dirty="0">
                    <a:latin typeface="Arial" pitchFamily="34" charset="0"/>
                    <a:ea typeface="맑은 고딕" pitchFamily="50" charset="-127"/>
                    <a:cs typeface="Arial" pitchFamily="34" charset="0"/>
                  </a:rPr>
                  <a:t>STUD</a:t>
                </a:r>
                <a:endParaRPr kumimoji="0" lang="en-US" altLang="ko-KR" sz="1600" dirty="0">
                  <a:latin typeface="Arial" pitchFamily="34" charset="0"/>
                  <a:ea typeface="맑은 고딕" pitchFamily="50" charset="-127"/>
                  <a:cs typeface="Arial" pitchFamily="34" charset="0"/>
                </a:endParaRPr>
              </a:p>
            </p:txBody>
          </p:sp>
          <p:sp>
            <p:nvSpPr>
              <p:cNvPr id="96" name="TextBox 110"/>
              <p:cNvSpPr txBox="1">
                <a:spLocks noChangeArrowheads="1"/>
              </p:cNvSpPr>
              <p:nvPr/>
            </p:nvSpPr>
            <p:spPr bwMode="auto">
              <a:xfrm>
                <a:off x="3171117" y="1474397"/>
                <a:ext cx="1100233" cy="428931"/>
              </a:xfrm>
              <a:prstGeom prst="rect">
                <a:avLst/>
              </a:prstGeom>
              <a:noFill/>
              <a:ln w="9525">
                <a:noFill/>
                <a:miter lim="800000"/>
                <a:headEnd/>
                <a:tailEnd/>
              </a:ln>
            </p:spPr>
            <p:txBody>
              <a:bodyPr wrap="square">
                <a:spAutoFit/>
              </a:bodyPr>
              <a:lstStyle/>
              <a:p>
                <a:pPr algn="ctr">
                  <a:defRPr/>
                </a:pPr>
                <a:r>
                  <a:rPr kumimoji="0" lang="cs-CZ" altLang="ko-KR" sz="1600" dirty="0">
                    <a:latin typeface="Arial" pitchFamily="34" charset="0"/>
                    <a:ea typeface="맑은 고딕" pitchFamily="50" charset="-127"/>
                    <a:cs typeface="Arial" pitchFamily="34" charset="0"/>
                  </a:rPr>
                  <a:t>12 LET V ŘETĚZECH</a:t>
                </a:r>
                <a:endParaRPr kumimoji="0" lang="en-US" altLang="ko-KR" sz="1600" dirty="0">
                  <a:latin typeface="Arial" pitchFamily="34" charset="0"/>
                  <a:ea typeface="맑은 고딕" pitchFamily="50" charset="-127"/>
                  <a:cs typeface="Arial" pitchFamily="34" charset="0"/>
                </a:endParaRPr>
              </a:p>
            </p:txBody>
          </p:sp>
        </p:grpSp>
        <p:pic>
          <p:nvPicPr>
            <p:cNvPr id="104" name="Obrázek 10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788017" y="2451260"/>
              <a:ext cx="684279" cy="959643"/>
            </a:xfrm>
            <a:prstGeom prst="rect">
              <a:avLst/>
            </a:prstGeom>
          </p:spPr>
        </p:pic>
        <p:pic>
          <p:nvPicPr>
            <p:cNvPr id="105" name="Obrázek 10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0060" y="2451262"/>
              <a:ext cx="676753" cy="959641"/>
            </a:xfrm>
            <a:prstGeom prst="rect">
              <a:avLst/>
            </a:prstGeom>
          </p:spPr>
        </p:pic>
        <p:pic>
          <p:nvPicPr>
            <p:cNvPr id="106" name="Obrázek 10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3315" y="2453269"/>
              <a:ext cx="668937" cy="957634"/>
            </a:xfrm>
            <a:prstGeom prst="rect">
              <a:avLst/>
            </a:prstGeom>
          </p:spPr>
        </p:pic>
      </p:grpSp>
      <p:pic>
        <p:nvPicPr>
          <p:cNvPr id="3" name="Obrázek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20784" y="3190051"/>
            <a:ext cx="1623942" cy="1092387"/>
          </a:xfrm>
          <a:prstGeom prst="rect">
            <a:avLst/>
          </a:prstGeom>
        </p:spPr>
      </p:pic>
    </p:spTree>
    <p:extLst>
      <p:ext uri="{BB962C8B-B14F-4D97-AF65-F5344CB8AC3E}">
        <p14:creationId xmlns:p14="http://schemas.microsoft.com/office/powerpoint/2010/main" val="15006402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cs-CZ" altLang="ko-KR" dirty="0"/>
              <a:t>STUD (2011)</a:t>
            </a:r>
            <a:endParaRPr lang="ko-KR" altLang="en-US" dirty="0"/>
          </a:p>
        </p:txBody>
      </p:sp>
      <p:sp>
        <p:nvSpPr>
          <p:cNvPr id="5" name="Content Placeholder 4"/>
          <p:cNvSpPr>
            <a:spLocks noGrp="1"/>
          </p:cNvSpPr>
          <p:nvPr>
            <p:ph idx="10"/>
          </p:nvPr>
        </p:nvSpPr>
        <p:spPr>
          <a:xfrm>
            <a:off x="1979712" y="1008028"/>
            <a:ext cx="6912768" cy="3528392"/>
          </a:xfrm>
        </p:spPr>
        <p:txBody>
          <a:bodyPr/>
          <a:lstStyle/>
          <a:p>
            <a:r>
              <a:rPr lang="en-US" altLang="ko-KR" dirty="0" err="1"/>
              <a:t>Celosvětově</a:t>
            </a:r>
            <a:r>
              <a:rPr lang="en-US" altLang="ko-KR" dirty="0"/>
              <a:t> </a:t>
            </a:r>
            <a:r>
              <a:rPr lang="en-US" altLang="ko-KR" dirty="0" err="1"/>
              <a:t>úspěšný</a:t>
            </a:r>
            <a:r>
              <a:rPr lang="en-US" altLang="ko-KR" dirty="0"/>
              <a:t> </a:t>
            </a:r>
            <a:r>
              <a:rPr lang="en-US" altLang="ko-KR" dirty="0" err="1"/>
              <a:t>snímek</a:t>
            </a:r>
            <a:r>
              <a:rPr lang="en-US" altLang="ko-KR" dirty="0"/>
              <a:t> </a:t>
            </a:r>
            <a:r>
              <a:rPr lang="en-US" altLang="ko-KR" dirty="0" err="1"/>
              <a:t>Hlad</a:t>
            </a:r>
            <a:r>
              <a:rPr lang="en-US" altLang="ko-KR" dirty="0"/>
              <a:t> (2008) </a:t>
            </a:r>
            <a:r>
              <a:rPr lang="en-US" altLang="ko-KR" dirty="0" err="1"/>
              <a:t>režiséra</a:t>
            </a:r>
            <a:r>
              <a:rPr lang="en-US" altLang="ko-KR" dirty="0"/>
              <a:t> </a:t>
            </a:r>
            <a:r>
              <a:rPr lang="en-US" altLang="ko-KR" dirty="0" err="1"/>
              <a:t>Steva</a:t>
            </a:r>
            <a:r>
              <a:rPr lang="en-US" altLang="ko-KR" dirty="0"/>
              <a:t> </a:t>
            </a:r>
            <a:r>
              <a:rPr lang="en-US" altLang="ko-KR" dirty="0" err="1"/>
              <a:t>McQueena</a:t>
            </a:r>
            <a:r>
              <a:rPr lang="en-US" altLang="ko-KR" dirty="0"/>
              <a:t> </a:t>
            </a:r>
            <a:r>
              <a:rPr lang="en-US" altLang="ko-KR" dirty="0" err="1"/>
              <a:t>prostřednictvím</a:t>
            </a:r>
            <a:r>
              <a:rPr lang="en-US" altLang="ko-KR" dirty="0"/>
              <a:t> </a:t>
            </a:r>
            <a:r>
              <a:rPr lang="en-US" altLang="ko-KR" dirty="0" err="1"/>
              <a:t>extrémního</a:t>
            </a:r>
            <a:r>
              <a:rPr lang="en-US" altLang="ko-KR" dirty="0"/>
              <a:t> </a:t>
            </a:r>
            <a:r>
              <a:rPr lang="en-US" altLang="ko-KR" dirty="0" err="1"/>
              <a:t>případu</a:t>
            </a:r>
            <a:r>
              <a:rPr lang="en-US" altLang="ko-KR" dirty="0"/>
              <a:t> </a:t>
            </a:r>
            <a:r>
              <a:rPr lang="en-US" altLang="ko-KR" dirty="0" err="1"/>
              <a:t>vězně</a:t>
            </a:r>
            <a:r>
              <a:rPr lang="en-US" altLang="ko-KR" dirty="0"/>
              <a:t> IRA a </a:t>
            </a:r>
            <a:r>
              <a:rPr lang="en-US" altLang="ko-KR" dirty="0" err="1"/>
              <a:t>jeho</a:t>
            </a:r>
            <a:r>
              <a:rPr lang="en-US" altLang="ko-KR" dirty="0"/>
              <a:t> </a:t>
            </a:r>
            <a:r>
              <a:rPr lang="en-US" altLang="ko-KR" dirty="0" err="1"/>
              <a:t>smrtící</a:t>
            </a:r>
            <a:r>
              <a:rPr lang="en-US" altLang="ko-KR" dirty="0"/>
              <a:t> </a:t>
            </a:r>
            <a:r>
              <a:rPr lang="en-US" altLang="ko-KR" dirty="0" err="1"/>
              <a:t>hladovky</a:t>
            </a:r>
            <a:r>
              <a:rPr lang="en-US" altLang="ko-KR" dirty="0"/>
              <a:t> </a:t>
            </a:r>
            <a:r>
              <a:rPr lang="en-US" altLang="ko-KR" dirty="0" err="1"/>
              <a:t>analyzoval</a:t>
            </a:r>
            <a:r>
              <a:rPr lang="en-US" altLang="ko-KR" dirty="0"/>
              <a:t> </a:t>
            </a:r>
            <a:r>
              <a:rPr lang="en-US" altLang="ko-KR" dirty="0" err="1"/>
              <a:t>vztah</a:t>
            </a:r>
            <a:r>
              <a:rPr lang="en-US" altLang="ko-KR" dirty="0"/>
              <a:t> </a:t>
            </a:r>
            <a:r>
              <a:rPr lang="en-US" altLang="ko-KR" dirty="0" err="1"/>
              <a:t>individuální</a:t>
            </a:r>
            <a:r>
              <a:rPr lang="en-US" altLang="ko-KR" dirty="0"/>
              <a:t> a </a:t>
            </a:r>
            <a:r>
              <a:rPr lang="en-US" altLang="ko-KR" dirty="0" err="1"/>
              <a:t>společenské</a:t>
            </a:r>
            <a:r>
              <a:rPr lang="en-US" altLang="ko-KR" dirty="0"/>
              <a:t> </a:t>
            </a:r>
            <a:r>
              <a:rPr lang="en-US" altLang="ko-KR" dirty="0" err="1"/>
              <a:t>svobody</a:t>
            </a:r>
            <a:r>
              <a:rPr lang="en-US" altLang="ko-KR" dirty="0"/>
              <a:t> </a:t>
            </a:r>
            <a:r>
              <a:rPr lang="en-US" altLang="ko-KR" dirty="0" err="1"/>
              <a:t>jednotlivce</a:t>
            </a:r>
            <a:r>
              <a:rPr lang="en-US" altLang="ko-KR" dirty="0"/>
              <a:t>. </a:t>
            </a:r>
            <a:endParaRPr lang="cs-CZ" altLang="ko-KR" dirty="0"/>
          </a:p>
          <a:p>
            <a:endParaRPr lang="cs-CZ" altLang="ko-KR" dirty="0"/>
          </a:p>
          <a:p>
            <a:r>
              <a:rPr lang="en-US" altLang="ko-KR" dirty="0" err="1"/>
              <a:t>Ve</a:t>
            </a:r>
            <a:r>
              <a:rPr lang="en-US" altLang="ko-KR" dirty="0"/>
              <a:t> </a:t>
            </a:r>
            <a:r>
              <a:rPr lang="en-US" altLang="ko-KR" dirty="0" err="1"/>
              <a:t>filmu</a:t>
            </a:r>
            <a:r>
              <a:rPr lang="en-US" altLang="ko-KR" dirty="0"/>
              <a:t> Stud </a:t>
            </a:r>
            <a:r>
              <a:rPr lang="en-US" altLang="ko-KR" dirty="0" err="1"/>
              <a:t>je</a:t>
            </a:r>
            <a:r>
              <a:rPr lang="en-US" altLang="ko-KR" dirty="0"/>
              <a:t> </a:t>
            </a:r>
            <a:r>
              <a:rPr lang="en-US" altLang="ko-KR" dirty="0" err="1"/>
              <a:t>hlavní</a:t>
            </a:r>
            <a:r>
              <a:rPr lang="en-US" altLang="ko-KR" dirty="0"/>
              <a:t> </a:t>
            </a:r>
            <a:r>
              <a:rPr lang="en-US" altLang="ko-KR" dirty="0" err="1"/>
              <a:t>hrdina</a:t>
            </a:r>
            <a:r>
              <a:rPr lang="en-US" altLang="ko-KR" dirty="0"/>
              <a:t> Brandon v </a:t>
            </a:r>
            <a:r>
              <a:rPr lang="en-US" altLang="ko-KR" dirty="0" err="1"/>
              <a:t>naprosto</a:t>
            </a:r>
            <a:r>
              <a:rPr lang="en-US" altLang="ko-KR" dirty="0"/>
              <a:t> </a:t>
            </a:r>
            <a:r>
              <a:rPr lang="en-US" altLang="ko-KR" dirty="0" err="1"/>
              <a:t>opačné</a:t>
            </a:r>
            <a:r>
              <a:rPr lang="en-US" altLang="ko-KR" dirty="0"/>
              <a:t> </a:t>
            </a:r>
            <a:r>
              <a:rPr lang="en-US" altLang="ko-KR" dirty="0" err="1"/>
              <a:t>situaci</a:t>
            </a:r>
            <a:r>
              <a:rPr lang="en-US" altLang="ko-KR" dirty="0"/>
              <a:t> </a:t>
            </a:r>
            <a:r>
              <a:rPr lang="en-US" altLang="ko-KR" dirty="0" err="1"/>
              <a:t>než</a:t>
            </a:r>
            <a:r>
              <a:rPr lang="en-US" altLang="ko-KR" dirty="0"/>
              <a:t> Bobby Sands, </a:t>
            </a:r>
            <a:r>
              <a:rPr lang="en-US" altLang="ko-KR" dirty="0" err="1"/>
              <a:t>hrdina</a:t>
            </a:r>
            <a:r>
              <a:rPr lang="en-US" altLang="ko-KR" dirty="0"/>
              <a:t> </a:t>
            </a:r>
            <a:r>
              <a:rPr lang="en-US" altLang="ko-KR" dirty="0" err="1"/>
              <a:t>Hladu</a:t>
            </a:r>
            <a:r>
              <a:rPr lang="en-US" altLang="ko-KR" dirty="0"/>
              <a:t> - </a:t>
            </a:r>
            <a:r>
              <a:rPr lang="en-US" altLang="ko-KR" dirty="0" err="1"/>
              <a:t>je</a:t>
            </a:r>
            <a:r>
              <a:rPr lang="en-US" altLang="ko-KR" dirty="0"/>
              <a:t> to </a:t>
            </a:r>
            <a:r>
              <a:rPr lang="en-US" altLang="ko-KR" dirty="0" err="1"/>
              <a:t>úspěšný</a:t>
            </a:r>
            <a:r>
              <a:rPr lang="en-US" altLang="ko-KR" dirty="0"/>
              <a:t> a </a:t>
            </a:r>
            <a:r>
              <a:rPr lang="en-US" altLang="ko-KR" dirty="0" err="1"/>
              <a:t>finančně</a:t>
            </a:r>
            <a:r>
              <a:rPr lang="en-US" altLang="ko-KR" dirty="0"/>
              <a:t> </a:t>
            </a:r>
            <a:r>
              <a:rPr lang="en-US" altLang="ko-KR" dirty="0" err="1"/>
              <a:t>zajištěný</a:t>
            </a:r>
            <a:r>
              <a:rPr lang="en-US" altLang="ko-KR" dirty="0"/>
              <a:t> </a:t>
            </a:r>
            <a:r>
              <a:rPr lang="en-US" altLang="ko-KR" dirty="0" err="1"/>
              <a:t>mladý</a:t>
            </a:r>
            <a:r>
              <a:rPr lang="en-US" altLang="ko-KR" dirty="0"/>
              <a:t> </a:t>
            </a:r>
            <a:r>
              <a:rPr lang="en-US" altLang="ko-KR" dirty="0" err="1"/>
              <a:t>muž</a:t>
            </a:r>
            <a:r>
              <a:rPr lang="en-US" altLang="ko-KR" dirty="0"/>
              <a:t> </a:t>
            </a:r>
            <a:r>
              <a:rPr lang="en-US" altLang="ko-KR" dirty="0" err="1"/>
              <a:t>žijící</a:t>
            </a:r>
            <a:r>
              <a:rPr lang="en-US" altLang="ko-KR" dirty="0"/>
              <a:t> v </a:t>
            </a:r>
            <a:r>
              <a:rPr lang="en-US" altLang="ko-KR" dirty="0" err="1"/>
              <a:t>současném</a:t>
            </a:r>
            <a:r>
              <a:rPr lang="en-US" altLang="ko-KR" dirty="0"/>
              <a:t> New </a:t>
            </a:r>
            <a:r>
              <a:rPr lang="en-US" altLang="ko-KR" dirty="0" err="1"/>
              <a:t>Yorku</a:t>
            </a:r>
            <a:r>
              <a:rPr lang="en-US" altLang="ko-KR" dirty="0"/>
              <a:t> s </a:t>
            </a:r>
            <a:r>
              <a:rPr lang="en-US" altLang="ko-KR" dirty="0" err="1"/>
              <a:t>absolutními</a:t>
            </a:r>
            <a:r>
              <a:rPr lang="en-US" altLang="ko-KR" dirty="0"/>
              <a:t> </a:t>
            </a:r>
            <a:r>
              <a:rPr lang="en-US" altLang="ko-KR" dirty="0" err="1"/>
              <a:t>možnostmi</a:t>
            </a:r>
            <a:r>
              <a:rPr lang="en-US" altLang="ko-KR" dirty="0"/>
              <a:t>. I </a:t>
            </a:r>
            <a:r>
              <a:rPr lang="en-US" altLang="ko-KR" dirty="0" err="1"/>
              <a:t>přesto</a:t>
            </a:r>
            <a:r>
              <a:rPr lang="en-US" altLang="ko-KR" dirty="0"/>
              <a:t>, </a:t>
            </a:r>
            <a:r>
              <a:rPr lang="en-US" altLang="ko-KR" dirty="0" err="1"/>
              <a:t>že</a:t>
            </a:r>
            <a:r>
              <a:rPr lang="en-US" altLang="ko-KR" dirty="0"/>
              <a:t> </a:t>
            </a:r>
            <a:r>
              <a:rPr lang="en-US" altLang="ko-KR" dirty="0" err="1"/>
              <a:t>jeho</a:t>
            </a:r>
            <a:r>
              <a:rPr lang="en-US" altLang="ko-KR" dirty="0"/>
              <a:t> </a:t>
            </a:r>
            <a:r>
              <a:rPr lang="en-US" altLang="ko-KR" dirty="0" err="1"/>
              <a:t>sociální</a:t>
            </a:r>
            <a:r>
              <a:rPr lang="en-US" altLang="ko-KR" dirty="0"/>
              <a:t> status </a:t>
            </a:r>
            <a:r>
              <a:rPr lang="en-US" altLang="ko-KR" dirty="0" err="1"/>
              <a:t>je</a:t>
            </a:r>
            <a:r>
              <a:rPr lang="en-US" altLang="ko-KR" dirty="0"/>
              <a:t> </a:t>
            </a:r>
            <a:r>
              <a:rPr lang="en-US" altLang="ko-KR" dirty="0" err="1"/>
              <a:t>velmi</a:t>
            </a:r>
            <a:r>
              <a:rPr lang="en-US" altLang="ko-KR" dirty="0"/>
              <a:t> </a:t>
            </a:r>
            <a:r>
              <a:rPr lang="en-US" altLang="ko-KR" dirty="0" err="1"/>
              <a:t>vysoký</a:t>
            </a:r>
            <a:r>
              <a:rPr lang="en-US" altLang="ko-KR" dirty="0"/>
              <a:t>, </a:t>
            </a:r>
            <a:r>
              <a:rPr lang="en-US" altLang="ko-KR" dirty="0" err="1"/>
              <a:t>Brandonova</a:t>
            </a:r>
            <a:r>
              <a:rPr lang="en-US" altLang="ko-KR" dirty="0"/>
              <a:t> </a:t>
            </a:r>
            <a:r>
              <a:rPr lang="en-US" altLang="ko-KR" dirty="0" err="1"/>
              <a:t>vnitřní</a:t>
            </a:r>
            <a:r>
              <a:rPr lang="en-US" altLang="ko-KR" dirty="0"/>
              <a:t> </a:t>
            </a:r>
            <a:r>
              <a:rPr lang="en-US" altLang="ko-KR" dirty="0" err="1"/>
              <a:t>spokojenost</a:t>
            </a:r>
            <a:r>
              <a:rPr lang="en-US" altLang="ko-KR" dirty="0"/>
              <a:t> a </a:t>
            </a:r>
            <a:r>
              <a:rPr lang="en-US" altLang="ko-KR" dirty="0" err="1"/>
              <a:t>svoboda</a:t>
            </a:r>
            <a:r>
              <a:rPr lang="en-US" altLang="ko-KR" dirty="0"/>
              <a:t> </a:t>
            </a:r>
            <a:r>
              <a:rPr lang="en-US" altLang="ko-KR" dirty="0" err="1"/>
              <a:t>jsou</a:t>
            </a:r>
            <a:r>
              <a:rPr lang="en-US" altLang="ko-KR" dirty="0"/>
              <a:t> </a:t>
            </a:r>
            <a:r>
              <a:rPr lang="en-US" altLang="ko-KR" dirty="0" err="1"/>
              <a:t>deformovány</a:t>
            </a:r>
            <a:r>
              <a:rPr lang="en-US" altLang="ko-KR" dirty="0"/>
              <a:t> do </a:t>
            </a:r>
            <a:r>
              <a:rPr lang="en-US" altLang="ko-KR" dirty="0" err="1"/>
              <a:t>sexuální</a:t>
            </a:r>
            <a:r>
              <a:rPr lang="en-US" altLang="ko-KR" dirty="0"/>
              <a:t> </a:t>
            </a:r>
            <a:r>
              <a:rPr lang="en-US" altLang="ko-KR" dirty="0" err="1"/>
              <a:t>závislosti</a:t>
            </a:r>
            <a:r>
              <a:rPr lang="en-US" altLang="ko-KR" dirty="0"/>
              <a:t> a </a:t>
            </a:r>
            <a:r>
              <a:rPr lang="en-US" altLang="ko-KR" dirty="0" err="1"/>
              <a:t>společenské</a:t>
            </a:r>
            <a:r>
              <a:rPr lang="en-US" altLang="ko-KR" dirty="0"/>
              <a:t> </a:t>
            </a:r>
            <a:r>
              <a:rPr lang="en-US" altLang="ko-KR" dirty="0" err="1"/>
              <a:t>i</a:t>
            </a:r>
            <a:r>
              <a:rPr lang="en-US" altLang="ko-KR" dirty="0"/>
              <a:t> </a:t>
            </a:r>
            <a:r>
              <a:rPr lang="en-US" altLang="ko-KR" dirty="0" err="1"/>
              <a:t>osobní</a:t>
            </a:r>
            <a:r>
              <a:rPr lang="en-US" altLang="ko-KR" dirty="0"/>
              <a:t> </a:t>
            </a:r>
            <a:r>
              <a:rPr lang="en-US" altLang="ko-KR" dirty="0" err="1"/>
              <a:t>frustrace</a:t>
            </a:r>
            <a:r>
              <a:rPr lang="en-US" altLang="ko-KR" dirty="0"/>
              <a:t>. </a:t>
            </a:r>
            <a:endParaRPr lang="cs-CZ" altLang="ko-KR" dirty="0"/>
          </a:p>
          <a:p>
            <a:endParaRPr lang="cs-CZ" altLang="ko-KR" dirty="0"/>
          </a:p>
          <a:p>
            <a:r>
              <a:rPr lang="en-US" altLang="ko-KR" dirty="0"/>
              <a:t>Stud </a:t>
            </a:r>
            <a:r>
              <a:rPr lang="en-US" altLang="ko-KR" dirty="0" err="1"/>
              <a:t>je</a:t>
            </a:r>
            <a:r>
              <a:rPr lang="en-US" altLang="ko-KR" dirty="0"/>
              <a:t> </a:t>
            </a:r>
            <a:r>
              <a:rPr lang="en-US" altLang="ko-KR" dirty="0" err="1"/>
              <a:t>mrazivou</a:t>
            </a:r>
            <a:r>
              <a:rPr lang="en-US" altLang="ko-KR" dirty="0"/>
              <a:t> </a:t>
            </a:r>
            <a:r>
              <a:rPr lang="en-US" altLang="ko-KR" dirty="0" err="1"/>
              <a:t>analýzou</a:t>
            </a:r>
            <a:r>
              <a:rPr lang="en-US" altLang="ko-KR" dirty="0"/>
              <a:t> </a:t>
            </a:r>
            <a:r>
              <a:rPr lang="en-US" altLang="ko-KR" dirty="0" err="1"/>
              <a:t>vyprázdněnosti</a:t>
            </a:r>
            <a:r>
              <a:rPr lang="en-US" altLang="ko-KR" dirty="0"/>
              <a:t> </a:t>
            </a:r>
            <a:r>
              <a:rPr lang="en-US" altLang="ko-KR" dirty="0" err="1"/>
              <a:t>současné</a:t>
            </a:r>
            <a:r>
              <a:rPr lang="en-US" altLang="ko-KR" dirty="0"/>
              <a:t> </a:t>
            </a:r>
            <a:r>
              <a:rPr lang="en-US" altLang="ko-KR" dirty="0" err="1"/>
              <a:t>produktivní</a:t>
            </a:r>
            <a:r>
              <a:rPr lang="en-US" altLang="ko-KR" dirty="0"/>
              <a:t> </a:t>
            </a:r>
            <a:r>
              <a:rPr lang="en-US" altLang="ko-KR" dirty="0" err="1"/>
              <a:t>generace</a:t>
            </a:r>
            <a:r>
              <a:rPr lang="en-US" altLang="ko-KR" dirty="0"/>
              <a:t>, </a:t>
            </a:r>
            <a:r>
              <a:rPr lang="en-US" altLang="ko-KR" dirty="0" err="1"/>
              <a:t>ve</a:t>
            </a:r>
            <a:r>
              <a:rPr lang="en-US" altLang="ko-KR" dirty="0"/>
              <a:t> </a:t>
            </a:r>
            <a:r>
              <a:rPr lang="en-US" altLang="ko-KR" dirty="0" err="1"/>
              <a:t>které</a:t>
            </a:r>
            <a:r>
              <a:rPr lang="en-US" altLang="ko-KR" dirty="0"/>
              <a:t> se </a:t>
            </a:r>
            <a:r>
              <a:rPr lang="en-US" altLang="ko-KR" dirty="0" err="1"/>
              <a:t>neschopnost</a:t>
            </a:r>
            <a:r>
              <a:rPr lang="en-US" altLang="ko-KR" dirty="0"/>
              <a:t> </a:t>
            </a:r>
            <a:r>
              <a:rPr lang="en-US" altLang="ko-KR" dirty="0" err="1"/>
              <a:t>lásky</a:t>
            </a:r>
            <a:r>
              <a:rPr lang="en-US" altLang="ko-KR" dirty="0"/>
              <a:t>, </a:t>
            </a:r>
            <a:r>
              <a:rPr lang="en-US" altLang="ko-KR" dirty="0" err="1"/>
              <a:t>citu</a:t>
            </a:r>
            <a:r>
              <a:rPr lang="en-US" altLang="ko-KR" dirty="0"/>
              <a:t> a </a:t>
            </a:r>
            <a:r>
              <a:rPr lang="en-US" altLang="ko-KR" dirty="0" err="1"/>
              <a:t>komunikace</a:t>
            </a:r>
            <a:r>
              <a:rPr lang="en-US" altLang="ko-KR" dirty="0"/>
              <a:t> s </a:t>
            </a:r>
            <a:r>
              <a:rPr lang="en-US" altLang="ko-KR" dirty="0" err="1"/>
              <a:t>ostatními</a:t>
            </a:r>
            <a:r>
              <a:rPr lang="en-US" altLang="ko-KR" dirty="0"/>
              <a:t> </a:t>
            </a:r>
            <a:r>
              <a:rPr lang="en-US" altLang="ko-KR" dirty="0" err="1"/>
              <a:t>transformuje</a:t>
            </a:r>
            <a:r>
              <a:rPr lang="en-US" altLang="ko-KR" dirty="0"/>
              <a:t> do </a:t>
            </a:r>
            <a:r>
              <a:rPr lang="en-US" altLang="ko-KR" dirty="0" err="1"/>
              <a:t>patologické</a:t>
            </a:r>
            <a:r>
              <a:rPr lang="en-US" altLang="ko-KR" dirty="0"/>
              <a:t> </a:t>
            </a:r>
            <a:r>
              <a:rPr lang="en-US" altLang="ko-KR" dirty="0" err="1"/>
              <a:t>závislosti</a:t>
            </a:r>
            <a:r>
              <a:rPr lang="en-US" altLang="ko-KR" dirty="0"/>
              <a:t> </a:t>
            </a:r>
            <a:r>
              <a:rPr lang="en-US" altLang="ko-KR" dirty="0" err="1"/>
              <a:t>na</a:t>
            </a:r>
            <a:r>
              <a:rPr lang="en-US" altLang="ko-KR" dirty="0"/>
              <a:t> </a:t>
            </a:r>
            <a:r>
              <a:rPr lang="en-US" altLang="ko-KR" dirty="0" err="1"/>
              <a:t>cyklicky</a:t>
            </a:r>
            <a:r>
              <a:rPr lang="en-US" altLang="ko-KR" dirty="0"/>
              <a:t> se </a:t>
            </a:r>
            <a:r>
              <a:rPr lang="en-US" altLang="ko-KR" dirty="0" err="1"/>
              <a:t>opakujících</a:t>
            </a:r>
            <a:r>
              <a:rPr lang="en-US" altLang="ko-KR" dirty="0"/>
              <a:t> </a:t>
            </a:r>
            <a:r>
              <a:rPr lang="en-US" altLang="ko-KR" dirty="0" err="1"/>
              <a:t>sexuálních</a:t>
            </a:r>
            <a:r>
              <a:rPr lang="en-US" altLang="ko-KR" dirty="0"/>
              <a:t> </a:t>
            </a:r>
            <a:r>
              <a:rPr lang="en-US" altLang="ko-KR" dirty="0" err="1"/>
              <a:t>aktivitách</a:t>
            </a:r>
            <a:r>
              <a:rPr lang="en-US" altLang="ko-KR" dirty="0"/>
              <a:t>.</a:t>
            </a:r>
            <a:r>
              <a:rPr lang="cs-CZ" altLang="ko-KR" dirty="0"/>
              <a:t> </a:t>
            </a:r>
          </a:p>
          <a:p>
            <a:r>
              <a:rPr lang="en-US" altLang="ko-KR" i="1" dirty="0"/>
              <a:t>(</a:t>
            </a:r>
            <a:r>
              <a:rPr lang="en-US" altLang="ko-KR" i="1" dirty="0" err="1"/>
              <a:t>oficiální</a:t>
            </a:r>
            <a:r>
              <a:rPr lang="en-US" altLang="ko-KR" i="1" dirty="0"/>
              <a:t> text </a:t>
            </a:r>
            <a:r>
              <a:rPr lang="en-US" altLang="ko-KR" i="1" dirty="0" err="1"/>
              <a:t>distributora</a:t>
            </a:r>
            <a:r>
              <a:rPr lang="en-US" altLang="ko-KR" i="1" dirty="0"/>
              <a:t>)</a:t>
            </a:r>
            <a:endParaRPr lang="ko-KR" altLang="en-US" i="1" dirty="0">
              <a:latin typeface="Arial" pitchFamily="34" charset="0"/>
              <a:cs typeface="Arial" pitchFamily="34" charset="0"/>
            </a:endParaRPr>
          </a:p>
        </p:txBody>
      </p:sp>
      <p:sp>
        <p:nvSpPr>
          <p:cNvPr id="7" name="TextovéPole 6"/>
          <p:cNvSpPr txBox="1"/>
          <p:nvPr/>
        </p:nvSpPr>
        <p:spPr>
          <a:xfrm>
            <a:off x="2843808" y="4803998"/>
            <a:ext cx="6371024" cy="261610"/>
          </a:xfrm>
          <a:prstGeom prst="rect">
            <a:avLst/>
          </a:prstGeom>
          <a:noFill/>
        </p:spPr>
        <p:txBody>
          <a:bodyPr wrap="square" rtlCol="0">
            <a:spAutoFit/>
          </a:bodyPr>
          <a:lstStyle/>
          <a:p>
            <a:r>
              <a:rPr lang="en-US" sz="1100" dirty="0">
                <a:solidFill>
                  <a:schemeClr val="bg1">
                    <a:lumMod val="50000"/>
                  </a:schemeClr>
                </a:solidFill>
                <a:latin typeface="Arial" panose="020B0604020202020204" pitchFamily="34" charset="0"/>
                <a:cs typeface="Arial" panose="020B0604020202020204" pitchFamily="34" charset="0"/>
              </a:rPr>
              <a:t>Stud. (2011). Stud</a:t>
            </a:r>
            <a:r>
              <a:rPr lang="cs-CZ" sz="1100" dirty="0">
                <a:solidFill>
                  <a:schemeClr val="bg1">
                    <a:lumMod val="50000"/>
                  </a:schemeClr>
                </a:solidFill>
                <a:latin typeface="Arial" panose="020B0604020202020204" pitchFamily="34" charset="0"/>
                <a:cs typeface="Arial" panose="020B0604020202020204" pitchFamily="34" charset="0"/>
              </a:rPr>
              <a:t> </a:t>
            </a:r>
            <a:r>
              <a:rPr lang="en-US" sz="1100" dirty="0">
                <a:solidFill>
                  <a:schemeClr val="bg1">
                    <a:lumMod val="50000"/>
                  </a:schemeClr>
                </a:solidFill>
                <a:latin typeface="Arial" panose="020B0604020202020204" pitchFamily="34" charset="0"/>
                <a:cs typeface="Arial" panose="020B0604020202020204" pitchFamily="34" charset="0"/>
              </a:rPr>
              <a:t>[Online]. Retrieved March 01, 2017, from www.csfd.cz/film/288253-stud/prehled</a:t>
            </a:r>
            <a:r>
              <a:rPr lang="cs-CZ" sz="1100" dirty="0">
                <a:solidFill>
                  <a:schemeClr val="bg1">
                    <a:lumMod val="50000"/>
                  </a:schemeClr>
                </a:solidFill>
                <a:latin typeface="Arial" panose="020B0604020202020204" pitchFamily="34" charset="0"/>
                <a:cs typeface="Arial" panose="020B0604020202020204" pitchFamily="34" charset="0"/>
              </a:rPr>
              <a:t>/</a:t>
            </a:r>
            <a:endParaRPr lang="en-US" sz="1100" dirty="0">
              <a:solidFill>
                <a:schemeClr val="bg1">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79107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876856"/>
            <a:ext cx="9144000" cy="6020356"/>
          </a:xfrm>
          <a:prstGeom prst="rect">
            <a:avLst/>
          </a:prstGeom>
        </p:spPr>
      </p:pic>
      <p:sp>
        <p:nvSpPr>
          <p:cNvPr id="2" name="TextovéPole 1"/>
          <p:cNvSpPr txBox="1"/>
          <p:nvPr/>
        </p:nvSpPr>
        <p:spPr>
          <a:xfrm>
            <a:off x="251520" y="51470"/>
            <a:ext cx="3995021" cy="707886"/>
          </a:xfrm>
          <a:prstGeom prst="rect">
            <a:avLst/>
          </a:prstGeom>
          <a:noFill/>
        </p:spPr>
        <p:txBody>
          <a:bodyPr wrap="square" rtlCol="0">
            <a:spAutoFit/>
          </a:bodyPr>
          <a:lstStyle/>
          <a:p>
            <a:r>
              <a:rPr lang="cs-CZ" sz="4000" b="1" u="sng" dirty="0">
                <a:latin typeface="Arial" panose="020B0604020202020204" pitchFamily="34" charset="0"/>
                <a:cs typeface="Arial" panose="020B0604020202020204" pitchFamily="34" charset="0"/>
              </a:rPr>
              <a:t>ZAJÍMAVOSTI</a:t>
            </a:r>
            <a:endParaRPr lang="cs-CZ" sz="3600" b="1" u="sng"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680684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dirty="0"/>
              <a:t>Názor sexuálně závislých na film</a:t>
            </a:r>
          </a:p>
        </p:txBody>
      </p:sp>
      <p:sp>
        <p:nvSpPr>
          <p:cNvPr id="4" name="Zástupný symbol pro obsah 3"/>
          <p:cNvSpPr>
            <a:spLocks noGrp="1"/>
          </p:cNvSpPr>
          <p:nvPr>
            <p:ph idx="10"/>
          </p:nvPr>
        </p:nvSpPr>
        <p:spPr>
          <a:xfrm>
            <a:off x="405880" y="884466"/>
            <a:ext cx="8630616" cy="3919533"/>
          </a:xfrm>
        </p:spPr>
        <p:txBody>
          <a:bodyPr/>
          <a:lstStyle/>
          <a:p>
            <a:r>
              <a:rPr lang="en-US" b="1" dirty="0"/>
              <a:t>Monique, 54</a:t>
            </a:r>
          </a:p>
          <a:p>
            <a:pPr algn="just"/>
            <a:r>
              <a:rPr lang="en-US" dirty="0"/>
              <a:t>Brandon is a high-functioning, garden-variety male sex addict; we see him going through typical </a:t>
            </a:r>
            <a:r>
              <a:rPr lang="cs-CZ" dirty="0"/>
              <a:t>           </a:t>
            </a:r>
            <a:r>
              <a:rPr lang="en-US" dirty="0"/>
              <a:t>sex-addict </a:t>
            </a:r>
            <a:r>
              <a:rPr lang="en-US" dirty="0" err="1"/>
              <a:t>behaviour</a:t>
            </a:r>
            <a:r>
              <a:rPr lang="en-US" dirty="0"/>
              <a:t> – like the long, lingering look he gives a woman on a train and in a bar, which acts like an unconscious secret signal for sex addicts. But we never really see any of the unmanageability of the addiction. And we see nothing at all about recovery, which I think is very dangerous for anyone with the addiction who might see the film.</a:t>
            </a:r>
          </a:p>
          <a:p>
            <a:pPr algn="just"/>
            <a:r>
              <a:rPr lang="en-US" dirty="0"/>
              <a:t>He's also a lot less funny and charming than most of the male sex addicts I've met; in fact, he's pretty </a:t>
            </a:r>
            <a:r>
              <a:rPr lang="cs-CZ" dirty="0"/>
              <a:t>  </a:t>
            </a:r>
            <a:r>
              <a:rPr lang="en-US" dirty="0"/>
              <a:t>serious and dull. I've been in relationships with male sex addicts; they're not all tongue-tied and </a:t>
            </a:r>
            <a:r>
              <a:rPr lang="cs-CZ" dirty="0"/>
              <a:t>            </a:t>
            </a:r>
            <a:r>
              <a:rPr lang="en-US" dirty="0"/>
              <a:t>awkward – in fact, a lot of them are very slick. And while we see Brandon having some pretty </a:t>
            </a:r>
            <a:r>
              <a:rPr lang="cs-CZ" dirty="0"/>
              <a:t>                </a:t>
            </a:r>
            <a:r>
              <a:rPr lang="en-US" dirty="0"/>
              <a:t>high-voltage sex, most of the women he has sex with are actually quite demure. He never meets his </a:t>
            </a:r>
            <a:r>
              <a:rPr lang="cs-CZ" dirty="0"/>
              <a:t>    </a:t>
            </a:r>
            <a:r>
              <a:rPr lang="en-US" dirty="0"/>
              <a:t>nemesis.</a:t>
            </a:r>
          </a:p>
          <a:p>
            <a:pPr algn="just"/>
            <a:r>
              <a:rPr lang="en-US" dirty="0"/>
              <a:t>My big concern is that people are going to see Shame and think: "I don't have this addiction." Sex </a:t>
            </a:r>
            <a:r>
              <a:rPr lang="cs-CZ" dirty="0"/>
              <a:t>        </a:t>
            </a:r>
            <a:r>
              <a:rPr lang="en-US" dirty="0"/>
              <a:t>addiction can manifest itself in a variety of ways, at different stages in an addict's life. I, for example, </a:t>
            </a:r>
            <a:r>
              <a:rPr lang="cs-CZ" dirty="0"/>
              <a:t>    </a:t>
            </a:r>
            <a:r>
              <a:rPr lang="en-US" dirty="0"/>
              <a:t>had a 10-year relationship, and then at 43 I went back into massive sexual addiction.</a:t>
            </a:r>
          </a:p>
          <a:p>
            <a:pPr algn="just"/>
            <a:r>
              <a:rPr lang="en-US" dirty="0"/>
              <a:t>Sex addiction also has dire consequences for society: we're seeing indiscriminate promiscuity; </a:t>
            </a:r>
            <a:r>
              <a:rPr lang="cs-CZ" dirty="0"/>
              <a:t>             </a:t>
            </a:r>
            <a:r>
              <a:rPr lang="en-US" dirty="0"/>
              <a:t>pornography; loss of intimacy. It's not just a personal issue, it's also a political one. I'd have liked to see the film try to tackle that.</a:t>
            </a:r>
          </a:p>
          <a:p>
            <a:endParaRPr lang="cs-CZ" dirty="0"/>
          </a:p>
        </p:txBody>
      </p:sp>
    </p:spTree>
    <p:extLst>
      <p:ext uri="{BB962C8B-B14F-4D97-AF65-F5344CB8AC3E}">
        <p14:creationId xmlns:p14="http://schemas.microsoft.com/office/powerpoint/2010/main" val="587044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ko-KR" sz="3600" b="1" dirty="0">
                <a:solidFill>
                  <a:schemeClr val="tx1">
                    <a:lumMod val="75000"/>
                    <a:lumOff val="25000"/>
                  </a:schemeClr>
                </a:solidFill>
                <a:latin typeface="Arial" panose="020B0604020202020204" pitchFamily="34" charset="0"/>
                <a:cs typeface="Arial" panose="020B0604020202020204" pitchFamily="34" charset="0"/>
              </a:rPr>
              <a:t>SISSY</a:t>
            </a:r>
            <a:endParaRPr lang="cs-CZ" sz="36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5" name="Zástupný symbol pro obsah 4"/>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23528" y="1063625"/>
            <a:ext cx="5688632" cy="3785293"/>
          </a:xfrm>
        </p:spPr>
      </p:pic>
      <p:sp>
        <p:nvSpPr>
          <p:cNvPr id="4" name="Zástupný symbol pro obsah 3"/>
          <p:cNvSpPr>
            <a:spLocks noGrp="1"/>
          </p:cNvSpPr>
          <p:nvPr>
            <p:ph sz="half" idx="2"/>
          </p:nvPr>
        </p:nvSpPr>
        <p:spPr>
          <a:xfrm>
            <a:off x="6372200" y="1063625"/>
            <a:ext cx="1512168" cy="3785293"/>
          </a:xfrm>
        </p:spPr>
        <p:txBody>
          <a:bodyPr>
            <a:normAutofit/>
          </a:bodyPr>
          <a:lstStyle/>
          <a:p>
            <a:pPr marL="0" indent="0">
              <a:buNone/>
            </a:pPr>
            <a:r>
              <a:rPr lang="cs-CZ" b="1" dirty="0">
                <a:solidFill>
                  <a:schemeClr val="tx1">
                    <a:lumMod val="75000"/>
                    <a:lumOff val="25000"/>
                  </a:schemeClr>
                </a:solidFill>
              </a:rPr>
              <a:t>?</a:t>
            </a:r>
          </a:p>
          <a:p>
            <a:pPr marL="0" indent="0">
              <a:buNone/>
            </a:pPr>
            <a:r>
              <a:rPr lang="cs-CZ" b="1" dirty="0">
                <a:solidFill>
                  <a:schemeClr val="tx1">
                    <a:lumMod val="75000"/>
                    <a:lumOff val="25000"/>
                  </a:schemeClr>
                </a:solidFill>
              </a:rPr>
              <a:t>?</a:t>
            </a:r>
          </a:p>
          <a:p>
            <a:pPr marL="0" indent="0">
              <a:buNone/>
            </a:pPr>
            <a:r>
              <a:rPr lang="cs-CZ" b="1" dirty="0">
                <a:solidFill>
                  <a:schemeClr val="tx1">
                    <a:lumMod val="75000"/>
                    <a:lumOff val="25000"/>
                  </a:schemeClr>
                </a:solidFill>
              </a:rPr>
              <a:t>?</a:t>
            </a:r>
          </a:p>
          <a:p>
            <a:pPr marL="0" indent="0">
              <a:buNone/>
            </a:pPr>
            <a:r>
              <a:rPr lang="cs-CZ" b="1" dirty="0">
                <a:solidFill>
                  <a:schemeClr val="tx1">
                    <a:lumMod val="75000"/>
                    <a:lumOff val="25000"/>
                  </a:schemeClr>
                </a:solidFill>
              </a:rPr>
              <a:t>?</a:t>
            </a:r>
          </a:p>
          <a:p>
            <a:pPr marL="0" indent="0">
              <a:buNone/>
            </a:pPr>
            <a:r>
              <a:rPr lang="cs-CZ" b="1" dirty="0">
                <a:solidFill>
                  <a:schemeClr val="tx1">
                    <a:lumMod val="75000"/>
                    <a:lumOff val="25000"/>
                  </a:schemeClr>
                </a:solidFill>
              </a:rPr>
              <a:t>?</a:t>
            </a:r>
          </a:p>
          <a:p>
            <a:pPr marL="0" indent="0">
              <a:buNone/>
            </a:pPr>
            <a:r>
              <a:rPr lang="cs-CZ" b="1" dirty="0">
                <a:solidFill>
                  <a:schemeClr val="tx1">
                    <a:lumMod val="75000"/>
                    <a:lumOff val="25000"/>
                  </a:schemeClr>
                </a:solidFill>
              </a:rPr>
              <a:t>?</a:t>
            </a:r>
          </a:p>
          <a:p>
            <a:pPr marL="0" indent="0">
              <a:buNone/>
            </a:pPr>
            <a:r>
              <a:rPr lang="cs-CZ" b="1" dirty="0">
                <a:solidFill>
                  <a:schemeClr val="tx1">
                    <a:lumMod val="75000"/>
                    <a:lumOff val="25000"/>
                  </a:schemeClr>
                </a:solidFill>
              </a:rPr>
              <a:t>?</a:t>
            </a:r>
          </a:p>
        </p:txBody>
      </p:sp>
    </p:spTree>
    <p:extLst>
      <p:ext uri="{BB962C8B-B14F-4D97-AF65-F5344CB8AC3E}">
        <p14:creationId xmlns:p14="http://schemas.microsoft.com/office/powerpoint/2010/main" val="40455555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altLang="ko-KR" sz="3600" b="1" dirty="0">
                <a:solidFill>
                  <a:schemeClr val="tx1">
                    <a:lumMod val="75000"/>
                    <a:lumOff val="25000"/>
                  </a:schemeClr>
                </a:solidFill>
                <a:latin typeface="Arial" panose="020B0604020202020204" pitchFamily="34" charset="0"/>
                <a:cs typeface="Arial" panose="020B0604020202020204" pitchFamily="34" charset="0"/>
              </a:rPr>
              <a:t>BRANDON</a:t>
            </a:r>
            <a:endParaRPr lang="cs-CZ" sz="3600" b="1"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6" name="Zástupný symbol pro obsah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335077" y="1042002"/>
            <a:ext cx="5760640" cy="3833208"/>
          </a:xfrm>
        </p:spPr>
      </p:pic>
      <p:sp>
        <p:nvSpPr>
          <p:cNvPr id="4" name="Zástupný symbol pro obsah 3"/>
          <p:cNvSpPr>
            <a:spLocks noGrp="1"/>
          </p:cNvSpPr>
          <p:nvPr>
            <p:ph sz="half" idx="2"/>
          </p:nvPr>
        </p:nvSpPr>
        <p:spPr>
          <a:xfrm>
            <a:off x="6422315" y="1065140"/>
            <a:ext cx="2386608" cy="3810070"/>
          </a:xfrm>
        </p:spPr>
        <p:txBody>
          <a:bodyPr/>
          <a:lstStyle/>
          <a:p>
            <a:pPr marL="0" indent="0">
              <a:buNone/>
            </a:pPr>
            <a:r>
              <a:rPr lang="cs-CZ" b="1" dirty="0">
                <a:solidFill>
                  <a:schemeClr val="tx1">
                    <a:lumMod val="75000"/>
                    <a:lumOff val="25000"/>
                  </a:schemeClr>
                </a:solidFill>
              </a:rPr>
              <a:t>?</a:t>
            </a:r>
          </a:p>
          <a:p>
            <a:pPr marL="0" indent="0">
              <a:buNone/>
            </a:pPr>
            <a:r>
              <a:rPr lang="cs-CZ" b="1" dirty="0">
                <a:solidFill>
                  <a:schemeClr val="tx1">
                    <a:lumMod val="75000"/>
                    <a:lumOff val="25000"/>
                  </a:schemeClr>
                </a:solidFill>
              </a:rPr>
              <a:t>?</a:t>
            </a:r>
          </a:p>
          <a:p>
            <a:pPr marL="0" indent="0">
              <a:buNone/>
            </a:pPr>
            <a:r>
              <a:rPr lang="cs-CZ" b="1" dirty="0">
                <a:solidFill>
                  <a:schemeClr val="tx1">
                    <a:lumMod val="75000"/>
                    <a:lumOff val="25000"/>
                  </a:schemeClr>
                </a:solidFill>
              </a:rPr>
              <a:t>?</a:t>
            </a:r>
          </a:p>
          <a:p>
            <a:pPr marL="0" indent="0">
              <a:buNone/>
            </a:pPr>
            <a:r>
              <a:rPr lang="cs-CZ" b="1" dirty="0">
                <a:solidFill>
                  <a:schemeClr val="tx1">
                    <a:lumMod val="75000"/>
                    <a:lumOff val="25000"/>
                  </a:schemeClr>
                </a:solidFill>
              </a:rPr>
              <a:t>?</a:t>
            </a:r>
          </a:p>
          <a:p>
            <a:pPr marL="0" indent="0">
              <a:buNone/>
            </a:pPr>
            <a:r>
              <a:rPr lang="cs-CZ" b="1" dirty="0">
                <a:solidFill>
                  <a:schemeClr val="tx1">
                    <a:lumMod val="75000"/>
                    <a:lumOff val="25000"/>
                  </a:schemeClr>
                </a:solidFill>
              </a:rPr>
              <a:t>?</a:t>
            </a:r>
          </a:p>
          <a:p>
            <a:pPr marL="0" indent="0">
              <a:buNone/>
            </a:pPr>
            <a:r>
              <a:rPr lang="cs-CZ" b="1" dirty="0">
                <a:solidFill>
                  <a:schemeClr val="tx1">
                    <a:lumMod val="75000"/>
                    <a:lumOff val="25000"/>
                  </a:schemeClr>
                </a:solidFill>
              </a:rPr>
              <a:t>?</a:t>
            </a:r>
          </a:p>
          <a:p>
            <a:pPr marL="0" indent="0">
              <a:buNone/>
            </a:pPr>
            <a:r>
              <a:rPr lang="cs-CZ" b="1" dirty="0">
                <a:solidFill>
                  <a:schemeClr val="tx1">
                    <a:lumMod val="75000"/>
                    <a:lumOff val="25000"/>
                  </a:schemeClr>
                </a:solidFill>
              </a:rPr>
              <a:t>?</a:t>
            </a:r>
          </a:p>
        </p:txBody>
      </p:sp>
    </p:spTree>
    <p:extLst>
      <p:ext uri="{BB962C8B-B14F-4D97-AF65-F5344CB8AC3E}">
        <p14:creationId xmlns:p14="http://schemas.microsoft.com/office/powerpoint/2010/main" val="23862852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a:solidFill>
                  <a:schemeClr val="tx1">
                    <a:lumMod val="75000"/>
                    <a:lumOff val="25000"/>
                  </a:schemeClr>
                </a:solidFill>
                <a:latin typeface="Arial" panose="020B0604020202020204" pitchFamily="34" charset="0"/>
                <a:cs typeface="Arial" panose="020B0604020202020204" pitchFamily="34" charset="0"/>
              </a:rPr>
              <a:t>Parafilie</a:t>
            </a:r>
          </a:p>
        </p:txBody>
      </p:sp>
      <p:sp>
        <p:nvSpPr>
          <p:cNvPr id="3" name="Zástupný symbol pro obsah 2"/>
          <p:cNvSpPr>
            <a:spLocks noGrp="1"/>
          </p:cNvSpPr>
          <p:nvPr>
            <p:ph sz="half" idx="1"/>
          </p:nvPr>
        </p:nvSpPr>
        <p:spPr>
          <a:xfrm>
            <a:off x="457200" y="1200150"/>
            <a:ext cx="8075240" cy="3394075"/>
          </a:xfrm>
        </p:spPr>
        <p:txBody>
          <a:bodyPr/>
          <a:lstStyle/>
          <a:p>
            <a:pPr lvl="0"/>
            <a:r>
              <a:rPr lang="cs-CZ" sz="2400" dirty="0">
                <a:solidFill>
                  <a:schemeClr val="tx1">
                    <a:lumMod val="75000"/>
                    <a:lumOff val="25000"/>
                  </a:schemeClr>
                </a:solidFill>
                <a:latin typeface="Arial" panose="020B0604020202020204" pitchFamily="34" charset="0"/>
                <a:cs typeface="Arial" panose="020B0604020202020204" pitchFamily="34" charset="0"/>
              </a:rPr>
              <a:t>Vnější projevy různé závažné</a:t>
            </a:r>
          </a:p>
          <a:p>
            <a:pPr lvl="0"/>
            <a:r>
              <a:rPr lang="cs-CZ" sz="2400" dirty="0">
                <a:solidFill>
                  <a:schemeClr val="tx1">
                    <a:lumMod val="75000"/>
                    <a:lumOff val="25000"/>
                  </a:schemeClr>
                </a:solidFill>
                <a:latin typeface="Arial" panose="020B0604020202020204" pitchFamily="34" charset="0"/>
                <a:cs typeface="Arial" panose="020B0604020202020204" pitchFamily="34" charset="0"/>
              </a:rPr>
              <a:t>Behavioristický model</a:t>
            </a:r>
          </a:p>
          <a:p>
            <a:pPr lvl="0"/>
            <a:r>
              <a:rPr lang="cs-CZ" sz="2400" dirty="0">
                <a:solidFill>
                  <a:schemeClr val="tx1">
                    <a:lumMod val="75000"/>
                    <a:lumOff val="25000"/>
                  </a:schemeClr>
                </a:solidFill>
                <a:latin typeface="Arial" panose="020B0604020202020204" pitchFamily="34" charset="0"/>
                <a:cs typeface="Arial" panose="020B0604020202020204" pitchFamily="34" charset="0"/>
              </a:rPr>
              <a:t>Řešení v terapii – </a:t>
            </a:r>
            <a:r>
              <a:rPr lang="cs-CZ" sz="2400" dirty="0" err="1">
                <a:solidFill>
                  <a:schemeClr val="tx1">
                    <a:lumMod val="75000"/>
                    <a:lumOff val="25000"/>
                  </a:schemeClr>
                </a:solidFill>
                <a:latin typeface="Arial" panose="020B0604020202020204" pitchFamily="34" charset="0"/>
                <a:cs typeface="Arial" panose="020B0604020202020204" pitchFamily="34" charset="0"/>
              </a:rPr>
              <a:t>biopsychoterapeutický</a:t>
            </a:r>
            <a:r>
              <a:rPr lang="cs-CZ" sz="2400" dirty="0">
                <a:solidFill>
                  <a:schemeClr val="tx1">
                    <a:lumMod val="75000"/>
                    <a:lumOff val="25000"/>
                  </a:schemeClr>
                </a:solidFill>
                <a:latin typeface="Arial" panose="020B0604020202020204" pitchFamily="34" charset="0"/>
                <a:cs typeface="Arial" panose="020B0604020202020204" pitchFamily="34" charset="0"/>
              </a:rPr>
              <a:t> přístup</a:t>
            </a:r>
          </a:p>
          <a:p>
            <a:endParaRPr lang="cs-CZ" dirty="0"/>
          </a:p>
        </p:txBody>
      </p:sp>
    </p:spTree>
    <p:extLst>
      <p:ext uri="{BB962C8B-B14F-4D97-AF65-F5344CB8AC3E}">
        <p14:creationId xmlns:p14="http://schemas.microsoft.com/office/powerpoint/2010/main" val="222390490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600" b="1" dirty="0" err="1">
                <a:solidFill>
                  <a:schemeClr val="tx1">
                    <a:lumMod val="75000"/>
                    <a:lumOff val="25000"/>
                  </a:schemeClr>
                </a:solidFill>
                <a:latin typeface="Arial" panose="020B0604020202020204" pitchFamily="34" charset="0"/>
                <a:cs typeface="Arial" panose="020B0604020202020204" pitchFamily="34" charset="0"/>
              </a:rPr>
              <a:t>Hypersexualita</a:t>
            </a:r>
            <a:endParaRPr lang="cs-CZ" sz="3600" b="1"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3" name="Zástupný symbol pro obsah 2"/>
          <p:cNvSpPr>
            <a:spLocks noGrp="1"/>
          </p:cNvSpPr>
          <p:nvPr>
            <p:ph sz="half" idx="1"/>
          </p:nvPr>
        </p:nvSpPr>
        <p:spPr>
          <a:xfrm>
            <a:off x="457200" y="1200150"/>
            <a:ext cx="6131024" cy="3394075"/>
          </a:xfrm>
        </p:spPr>
        <p:txBody>
          <a:bodyPr/>
          <a:lstStyle/>
          <a:p>
            <a:r>
              <a:rPr lang="cs-CZ" sz="2400" dirty="0">
                <a:solidFill>
                  <a:schemeClr val="tx1">
                    <a:lumMod val="75000"/>
                    <a:lumOff val="25000"/>
                  </a:schemeClr>
                </a:solidFill>
                <a:latin typeface="Arial" panose="020B0604020202020204" pitchFamily="34" charset="0"/>
                <a:cs typeface="Arial" panose="020B0604020202020204" pitchFamily="34" charset="0"/>
              </a:rPr>
              <a:t>Dnes 3 teorie:	</a:t>
            </a:r>
          </a:p>
          <a:p>
            <a:pPr marL="0" indent="0">
              <a:buNone/>
            </a:pPr>
            <a:r>
              <a:rPr lang="cs-CZ" sz="2400" dirty="0">
                <a:solidFill>
                  <a:schemeClr val="tx1">
                    <a:lumMod val="75000"/>
                    <a:lumOff val="25000"/>
                  </a:schemeClr>
                </a:solidFill>
                <a:latin typeface="Arial" panose="020B0604020202020204" pitchFamily="34" charset="0"/>
                <a:cs typeface="Arial" panose="020B0604020202020204" pitchFamily="34" charset="0"/>
              </a:rPr>
              <a:t>	1. teorie závislosti/návyku</a:t>
            </a:r>
          </a:p>
          <a:p>
            <a:pPr marL="0" indent="0">
              <a:buNone/>
            </a:pPr>
            <a:r>
              <a:rPr lang="cs-CZ" sz="2400" dirty="0">
                <a:solidFill>
                  <a:schemeClr val="tx1">
                    <a:lumMod val="75000"/>
                    <a:lumOff val="25000"/>
                  </a:schemeClr>
                </a:solidFill>
                <a:latin typeface="Arial" panose="020B0604020202020204" pitchFamily="34" charset="0"/>
                <a:cs typeface="Arial" panose="020B0604020202020204" pitchFamily="34" charset="0"/>
              </a:rPr>
              <a:t>	2. teorie kompulzivity</a:t>
            </a:r>
          </a:p>
          <a:p>
            <a:pPr marL="0" indent="0">
              <a:buNone/>
            </a:pPr>
            <a:r>
              <a:rPr lang="cs-CZ" sz="2400" dirty="0">
                <a:solidFill>
                  <a:schemeClr val="tx1">
                    <a:lumMod val="75000"/>
                    <a:lumOff val="25000"/>
                  </a:schemeClr>
                </a:solidFill>
                <a:latin typeface="Arial" panose="020B0604020202020204" pitchFamily="34" charset="0"/>
                <a:cs typeface="Arial" panose="020B0604020202020204" pitchFamily="34" charset="0"/>
              </a:rPr>
              <a:t>	3. teorie impulzivity</a:t>
            </a:r>
          </a:p>
          <a:p>
            <a:endParaRPr lang="cs-CZ" dirty="0"/>
          </a:p>
        </p:txBody>
      </p:sp>
    </p:spTree>
    <p:extLst>
      <p:ext uri="{BB962C8B-B14F-4D97-AF65-F5344CB8AC3E}">
        <p14:creationId xmlns:p14="http://schemas.microsoft.com/office/powerpoint/2010/main" val="9825452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790</TotalTime>
  <Words>738</Words>
  <Application>Microsoft Office PowerPoint</Application>
  <PresentationFormat>Předvádění na obrazovce (16:9)</PresentationFormat>
  <Paragraphs>79</Paragraphs>
  <Slides>14</Slides>
  <Notes>1</Notes>
  <HiddenSlides>0</HiddenSlides>
  <MMClips>0</MMClips>
  <ScaleCrop>false</ScaleCrop>
  <HeadingPairs>
    <vt:vector size="6" baseType="variant">
      <vt:variant>
        <vt:lpstr>Použitá písma</vt:lpstr>
      </vt:variant>
      <vt:variant>
        <vt:i4>5</vt:i4>
      </vt:variant>
      <vt:variant>
        <vt:lpstr>Motiv</vt:lpstr>
      </vt:variant>
      <vt:variant>
        <vt:i4>2</vt:i4>
      </vt:variant>
      <vt:variant>
        <vt:lpstr>Nadpisy snímků</vt:lpstr>
      </vt:variant>
      <vt:variant>
        <vt:i4>14</vt:i4>
      </vt:variant>
    </vt:vector>
  </HeadingPairs>
  <TitlesOfParts>
    <vt:vector size="21" baseType="lpstr">
      <vt:lpstr>맑은 고딕</vt:lpstr>
      <vt:lpstr>Arial</vt:lpstr>
      <vt:lpstr>Calibri</vt:lpstr>
      <vt:lpstr>휴먼둥근헤드라인</vt:lpstr>
      <vt:lpstr>Wingdings</vt:lpstr>
      <vt:lpstr>Office Theme</vt:lpstr>
      <vt:lpstr>Custom Design</vt:lpstr>
      <vt:lpstr>Prezentace aplikace PowerPoint</vt:lpstr>
      <vt:lpstr>Steve McQueen</vt:lpstr>
      <vt:lpstr>STUD (2011)</vt:lpstr>
      <vt:lpstr>Prezentace aplikace PowerPoint</vt:lpstr>
      <vt:lpstr>Názor sexuálně závislých na film</vt:lpstr>
      <vt:lpstr>SISSY</vt:lpstr>
      <vt:lpstr>BRANDON</vt:lpstr>
      <vt:lpstr>Parafilie</vt:lpstr>
      <vt:lpstr>Hypersexualita</vt:lpstr>
      <vt:lpstr>BONUSOVÁ OTÁZKA NA ZÁVĚR</vt:lpstr>
      <vt:lpstr>Prezentace aplikace PowerPoint</vt:lpstr>
      <vt:lpstr>Zajímavé materiály</vt:lpstr>
      <vt:lpstr>Zdroje</vt:lpstr>
      <vt:lpstr>Obrázky</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Allppt.com</dc:creator>
  <cp:lastModifiedBy>Denisa Matoušková</cp:lastModifiedBy>
  <cp:revision>55</cp:revision>
  <dcterms:created xsi:type="dcterms:W3CDTF">2014-04-01T16:27:38Z</dcterms:created>
  <dcterms:modified xsi:type="dcterms:W3CDTF">2017-03-09T07:43:07Z</dcterms:modified>
</cp:coreProperties>
</file>