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porelo.info/krymska-valka" TargetMode="External"/><Relationship Id="rId2" Type="http://schemas.openxmlformats.org/officeDocument/2006/relationships/hyperlink" Target="https://cs.wikipedia.org/wiki/Sevastop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ndo.cz/krym/sevastopo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/>
              <a:t>SEVASTOPOL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i="1" dirty="0"/>
              <a:t>СЕВАСТОПОЛЬ</a:t>
            </a:r>
            <a:r>
              <a:rPr lang="ru-RU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9785" y="1408670"/>
            <a:ext cx="8915400" cy="5449330"/>
          </a:xfrm>
        </p:spPr>
        <p:txBody>
          <a:bodyPr>
            <a:noAutofit/>
          </a:bodyPr>
          <a:lstStyle/>
          <a:p>
            <a:r>
              <a:rPr lang="cs-CZ" sz="2400" b="1" i="1" dirty="0"/>
              <a:t>Pomník Alexandru </a:t>
            </a:r>
            <a:r>
              <a:rPr lang="cs-CZ" sz="2400" b="1" i="1" dirty="0" err="1"/>
              <a:t>Ivanoviči</a:t>
            </a:r>
            <a:r>
              <a:rPr lang="cs-CZ" sz="2400" b="1" i="1" dirty="0"/>
              <a:t> </a:t>
            </a:r>
            <a:r>
              <a:rPr lang="cs-CZ" sz="2400" b="1" i="1" dirty="0" err="1"/>
              <a:t>Kazarskému</a:t>
            </a:r>
            <a:r>
              <a:rPr lang="cs-CZ" sz="2400" i="1" dirty="0"/>
              <a:t>: nejstarší pomník Sevastopolu, připomínající slavné vítězství kapitána </a:t>
            </a:r>
            <a:r>
              <a:rPr lang="cs-CZ" sz="2400" i="1" dirty="0" err="1"/>
              <a:t>Kazarského</a:t>
            </a:r>
            <a:r>
              <a:rPr lang="cs-CZ" sz="2400" i="1" dirty="0"/>
              <a:t>, který roku 1829 zvítězil nad dvěma tureckými řadovými loděmi.</a:t>
            </a:r>
          </a:p>
          <a:p>
            <a:r>
              <a:rPr lang="cs-CZ" sz="2400" b="1" i="1" dirty="0"/>
              <a:t>Pomník potopeným lodím</a:t>
            </a:r>
            <a:r>
              <a:rPr lang="cs-CZ" sz="2400" i="1" dirty="0"/>
              <a:t>: byl vztyčen na skále v moři v roce 1904. Připomíná události Krymské války, kdy musel admirál </a:t>
            </a:r>
            <a:r>
              <a:rPr lang="cs-CZ" sz="2400" i="1" dirty="0" err="1"/>
              <a:t>Nachimov</a:t>
            </a:r>
            <a:r>
              <a:rPr lang="cs-CZ" sz="2400" i="1" dirty="0"/>
              <a:t> nechat potopit všechny svoje lodě, aby zabránil přístupu nepřítele do přístavu.</a:t>
            </a:r>
          </a:p>
          <a:p>
            <a:r>
              <a:rPr lang="cs-CZ" sz="2400" b="1" i="1" dirty="0"/>
              <a:t>Hraběcí přístaviště</a:t>
            </a:r>
            <a:r>
              <a:rPr lang="cs-CZ" sz="2400" i="1" dirty="0"/>
              <a:t>: klasicistní objekt z roku 1846 představuje slavnostní vstup z moře do města. Jedná se o jeden ze symbolů města. Název hraběcí nese přístaviště podle </a:t>
            </a:r>
            <a:r>
              <a:rPr lang="cs-CZ" sz="2400" i="1" dirty="0" err="1"/>
              <a:t>hraběte</a:t>
            </a:r>
            <a:r>
              <a:rPr lang="cs-CZ" sz="2400" i="1" dirty="0"/>
              <a:t> admirála Marka </a:t>
            </a:r>
            <a:r>
              <a:rPr lang="cs-CZ" sz="2400" i="1" dirty="0" err="1"/>
              <a:t>Ivanoviče</a:t>
            </a:r>
            <a:r>
              <a:rPr lang="cs-CZ" sz="2400" i="1" dirty="0"/>
              <a:t> Vojnoviče, jednoho ze zakladatelů Černomořské flotily.</a:t>
            </a:r>
          </a:p>
        </p:txBody>
      </p:sp>
    </p:spTree>
    <p:extLst>
      <p:ext uri="{BB962C8B-B14F-4D97-AF65-F5344CB8AC3E}">
        <p14:creationId xmlns:p14="http://schemas.microsoft.com/office/powerpoint/2010/main" val="19063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704335"/>
            <a:ext cx="8915400" cy="5968314"/>
          </a:xfrm>
        </p:spPr>
        <p:txBody>
          <a:bodyPr>
            <a:noAutofit/>
          </a:bodyPr>
          <a:lstStyle/>
          <a:p>
            <a:r>
              <a:rPr lang="cs-CZ" sz="2400" b="1" i="1" dirty="0"/>
              <a:t>Chrám svatého Vladimíra</a:t>
            </a:r>
            <a:r>
              <a:rPr lang="cs-CZ" sz="2400" i="1" dirty="0"/>
              <a:t>: pravoslavný chrám v </a:t>
            </a:r>
            <a:r>
              <a:rPr lang="cs-CZ" sz="2400" i="1" dirty="0" err="1"/>
              <a:t>neobyzantském</a:t>
            </a:r>
            <a:r>
              <a:rPr lang="cs-CZ" sz="2400" i="1" dirty="0"/>
              <a:t> stylu, hrobka ruských admirálů a námořních důstojníků. Jsou zde pochováni např. admirálové </a:t>
            </a:r>
            <a:r>
              <a:rPr lang="cs-CZ" sz="2400" i="1" dirty="0" err="1"/>
              <a:t>Nachimov</a:t>
            </a:r>
            <a:r>
              <a:rPr lang="cs-CZ" sz="2400" i="1" dirty="0"/>
              <a:t> a </a:t>
            </a:r>
            <a:r>
              <a:rPr lang="cs-CZ" sz="2400" i="1" dirty="0" err="1"/>
              <a:t>Lazarev</a:t>
            </a:r>
            <a:r>
              <a:rPr lang="cs-CZ" sz="2400" i="1" dirty="0"/>
              <a:t>.</a:t>
            </a:r>
          </a:p>
          <a:p>
            <a:r>
              <a:rPr lang="cs-CZ" sz="2400" b="1" i="1" dirty="0"/>
              <a:t>Chrám svatého Mikuláše</a:t>
            </a:r>
            <a:r>
              <a:rPr lang="cs-CZ" sz="2400" i="1" dirty="0"/>
              <a:t>: unikátní chrám ve tvaru pyramidy, zbudovaný na památku obráncům Sevastopolu během Krymské války.</a:t>
            </a:r>
          </a:p>
          <a:p>
            <a:r>
              <a:rPr lang="cs-CZ" sz="2400" b="1" i="1" dirty="0"/>
              <a:t>Námořní muzeum v základně </a:t>
            </a:r>
            <a:r>
              <a:rPr lang="cs-CZ" sz="2400" b="1" i="1" dirty="0" err="1"/>
              <a:t>Balaklava</a:t>
            </a:r>
            <a:r>
              <a:rPr lang="cs-CZ" sz="2400" i="1" dirty="0"/>
              <a:t>: bývalá přísně tajná ponorková základna sovětského námořnictva, zahloubená asi 600 hluboko do skály u </a:t>
            </a:r>
            <a:r>
              <a:rPr lang="cs-CZ" sz="2400" i="1" dirty="0" err="1"/>
              <a:t>Balaklavského</a:t>
            </a:r>
            <a:r>
              <a:rPr lang="cs-CZ" sz="2400" i="1" dirty="0"/>
              <a:t> zálivu.</a:t>
            </a:r>
          </a:p>
          <a:p>
            <a:r>
              <a:rPr lang="cs-CZ" sz="2400" b="1" i="1" dirty="0" err="1"/>
              <a:t>Michajlovská</a:t>
            </a:r>
            <a:r>
              <a:rPr lang="cs-CZ" sz="2400" b="1" i="1" dirty="0"/>
              <a:t> baterie</a:t>
            </a:r>
            <a:r>
              <a:rPr lang="cs-CZ" sz="2400" i="1" dirty="0"/>
              <a:t>: pobřežní pevnost v Sevastopolském zálivu, zbudovaná roku 1846 na ochranu vojenského přístavu. Od roku 2010 slouží jako muzeum.</a:t>
            </a:r>
          </a:p>
        </p:txBody>
      </p:sp>
    </p:spTree>
    <p:extLst>
      <p:ext uri="{BB962C8B-B14F-4D97-AF65-F5344CB8AC3E}">
        <p14:creationId xmlns:p14="http://schemas.microsoft.com/office/powerpoint/2010/main" val="3678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912"/>
          </a:xfrm>
        </p:spPr>
        <p:txBody>
          <a:bodyPr/>
          <a:lstStyle/>
          <a:p>
            <a:r>
              <a:rPr lang="cs-CZ" b="1" i="1" dirty="0"/>
              <a:t>OBRÁZKOVÁ PŘÍLOHA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394" y="1905000"/>
            <a:ext cx="5188218" cy="44254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8" y="1905000"/>
            <a:ext cx="5171284" cy="44254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14868" y="6488668"/>
            <a:ext cx="45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CHERSONÉSOS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74457" y="6488668"/>
            <a:ext cx="33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LASPINSKÝ ZÁLIV</a:t>
            </a:r>
          </a:p>
        </p:txBody>
      </p:sp>
    </p:spTree>
    <p:extLst>
      <p:ext uri="{BB962C8B-B14F-4D97-AF65-F5344CB8AC3E}">
        <p14:creationId xmlns:p14="http://schemas.microsoft.com/office/powerpoint/2010/main" val="9186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373" y="1581665"/>
            <a:ext cx="5226908" cy="465849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0" y="1581666"/>
            <a:ext cx="5140411" cy="46584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00400" y="6521361"/>
            <a:ext cx="367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MICHAJLOVSKÁ BATERIE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51373" y="6521361"/>
            <a:ext cx="39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POMNÍK POTOPENÝM LODÍM</a:t>
            </a:r>
          </a:p>
        </p:txBody>
      </p:sp>
    </p:spTree>
    <p:extLst>
      <p:ext uri="{BB962C8B-B14F-4D97-AF65-F5344CB8AC3E}">
        <p14:creationId xmlns:p14="http://schemas.microsoft.com/office/powerpoint/2010/main" val="35705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056" y="1826925"/>
            <a:ext cx="5295155" cy="446266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7" y="1826925"/>
            <a:ext cx="4888333" cy="4462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36431" y="6488668"/>
            <a:ext cx="451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CHRÁM SV. MIKULÁŠE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72649" y="6488668"/>
            <a:ext cx="32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CHRÁM SV. VLADIMÍRA</a:t>
            </a:r>
          </a:p>
        </p:txBody>
      </p:sp>
    </p:spTree>
    <p:extLst>
      <p:ext uri="{BB962C8B-B14F-4D97-AF65-F5344CB8AC3E}">
        <p14:creationId xmlns:p14="http://schemas.microsoft.com/office/powerpoint/2010/main" val="529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196" y="1792644"/>
            <a:ext cx="5097118" cy="44228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19" y="1792643"/>
            <a:ext cx="5269787" cy="44228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96313" y="6215448"/>
            <a:ext cx="339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PODZEMNÍ ZÁKLADNA PONOREK BALAKLAVA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24368" y="6488668"/>
            <a:ext cx="294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HRABĚCÍ PŘÍSTAVIŠTĚ</a:t>
            </a:r>
          </a:p>
        </p:txBody>
      </p:sp>
    </p:spTree>
    <p:extLst>
      <p:ext uri="{BB962C8B-B14F-4D97-AF65-F5344CB8AC3E}">
        <p14:creationId xmlns:p14="http://schemas.microsoft.com/office/powerpoint/2010/main" val="21462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2400" i="1" dirty="0"/>
              <a:t>Sevastopol – Wikipedie. [online]. Dostupné z: </a:t>
            </a:r>
            <a:r>
              <a:rPr lang="cs-CZ" sz="2400" i="1" dirty="0">
                <a:hlinkClick r:id="rId2"/>
              </a:rPr>
              <a:t>https://cs.wikipedia.org/wiki/Sevastopol</a:t>
            </a:r>
            <a:endParaRPr lang="cs-CZ" sz="2400" i="1" dirty="0"/>
          </a:p>
          <a:p>
            <a:pPr>
              <a:buFont typeface="+mj-lt"/>
              <a:buAutoNum type="arabicPeriod"/>
            </a:pPr>
            <a:r>
              <a:rPr lang="cs-CZ" sz="2400" i="1" dirty="0"/>
              <a:t>Krymská válka. [online]. Dostupné z: </a:t>
            </a:r>
            <a:r>
              <a:rPr lang="cs-CZ" sz="2400" i="1" dirty="0">
                <a:hlinkClick r:id="rId3"/>
              </a:rPr>
              <a:t>https://leporelo.info/krymska-valka</a:t>
            </a:r>
            <a:endParaRPr lang="cs-CZ" sz="2400" i="1" dirty="0"/>
          </a:p>
          <a:p>
            <a:pPr>
              <a:buFont typeface="+mj-lt"/>
              <a:buAutoNum type="arabicPeriod"/>
            </a:pPr>
            <a:r>
              <a:rPr lang="cs-CZ" sz="2400" i="1" dirty="0"/>
              <a:t>Krym, Sevastopol | CK </a:t>
            </a:r>
            <a:r>
              <a:rPr lang="cs-CZ" sz="2400" i="1" dirty="0" err="1"/>
              <a:t>Mundo</a:t>
            </a:r>
            <a:r>
              <a:rPr lang="cs-CZ" sz="2400" i="1" dirty="0"/>
              <a:t>. Zájezdy cestovní kanceláře MUNDO - aktivní dovolená [online]. Dostupné z: </a:t>
            </a:r>
            <a:r>
              <a:rPr lang="cs-CZ" sz="2400" i="1" dirty="0">
                <a:hlinkClick r:id="rId4"/>
              </a:rPr>
              <a:t>http://www.mundo.cz/krym/sevastopol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106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MARYNA DROCHYTKOVÁ </a:t>
            </a:r>
            <a:br>
              <a:rPr lang="cs-CZ" b="1" i="1" dirty="0"/>
            </a:br>
            <a:r>
              <a:rPr lang="cs-CZ" b="1" i="1" dirty="0"/>
              <a:t>UČO: 453439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486" y="1905000"/>
            <a:ext cx="6226277" cy="4953000"/>
          </a:xfrm>
        </p:spPr>
      </p:pic>
    </p:spTree>
    <p:extLst>
      <p:ext uri="{BB962C8B-B14F-4D97-AF65-F5344CB8AC3E}">
        <p14:creationId xmlns:p14="http://schemas.microsoft.com/office/powerpoint/2010/main" val="13981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41885"/>
            <a:ext cx="8915400" cy="4345413"/>
          </a:xfrm>
        </p:spPr>
        <p:txBody>
          <a:bodyPr>
            <a:normAutofit fontScale="92500" lnSpcReduction="20000"/>
          </a:bodyPr>
          <a:lstStyle/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ZÁKLADNÍ INFORMACE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STATUS A ADMINISTRATIVNÍ ČLENĚNÍ</a:t>
            </a:r>
            <a:b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(PODLE RUSKA)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HISTORIE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GEOGRAFIE A KLIMA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EKONOMIKA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PAMÁTKY</a:t>
            </a:r>
          </a:p>
          <a:p>
            <a:r>
              <a:rPr lang="cs-CZ" sz="3500" i="1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OBRÁZKOVÁ PŘÍLOHA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9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Sevastopol je černomořské </a:t>
            </a:r>
            <a:r>
              <a:rPr lang="cs-CZ" sz="2400" b="1" i="1" dirty="0"/>
              <a:t>přístavní město </a:t>
            </a:r>
            <a:r>
              <a:rPr lang="cs-CZ" sz="2400" i="1" dirty="0"/>
              <a:t>na </a:t>
            </a:r>
            <a:r>
              <a:rPr lang="cs-CZ" sz="2400" b="1" i="1" dirty="0"/>
              <a:t>jihozápadě Krymského poloostrova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Je to největší sídlo Krymu, významné turistické, kulturní a průmyslové centrum a také důležitý obchodní a vojenský námořní přístav.</a:t>
            </a:r>
          </a:p>
          <a:p>
            <a:r>
              <a:rPr lang="cs-CZ" sz="2400" i="1" dirty="0"/>
              <a:t>Podle administrativního členění Ukrajiny se jedná o město se zvláštním statusem, Rusko jej řadí mezi </a:t>
            </a:r>
            <a:r>
              <a:rPr lang="cs-CZ" sz="2400" b="1" i="1" dirty="0"/>
              <a:t>města federálního významu</a:t>
            </a:r>
            <a:r>
              <a:rPr lang="cs-CZ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9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691978"/>
            <a:ext cx="8915400" cy="6005384"/>
          </a:xfrm>
        </p:spPr>
        <p:txBody>
          <a:bodyPr>
            <a:noAutofit/>
          </a:bodyPr>
          <a:lstStyle/>
          <a:p>
            <a:r>
              <a:rPr lang="cs-CZ" sz="2400" b="1" i="1" dirty="0"/>
              <a:t>ROZLOHA</a:t>
            </a:r>
            <a:r>
              <a:rPr lang="cs-CZ" sz="2400" i="1" dirty="0"/>
              <a:t>: 863,6 km²</a:t>
            </a:r>
          </a:p>
          <a:p>
            <a:r>
              <a:rPr lang="cs-CZ" sz="2400" b="1" i="1" dirty="0"/>
              <a:t>POČET OBYVATEL</a:t>
            </a:r>
            <a:r>
              <a:rPr lang="cs-CZ" sz="2400" i="1" dirty="0"/>
              <a:t>:  418 987 (2016)</a:t>
            </a:r>
          </a:p>
          <a:p>
            <a:r>
              <a:rPr lang="cs-CZ" sz="2400" b="1" i="1" dirty="0"/>
              <a:t>HUSTOTA ZALIDNĚNÍ</a:t>
            </a:r>
            <a:r>
              <a:rPr lang="cs-CZ" sz="2400" i="1" dirty="0"/>
              <a:t>:  496,47 obyv./km²</a:t>
            </a:r>
          </a:p>
          <a:p>
            <a:r>
              <a:rPr lang="cs-CZ" sz="2400" b="1" i="1" dirty="0"/>
              <a:t>ETNICKÉ SLOŽENÍ</a:t>
            </a:r>
            <a:r>
              <a:rPr lang="cs-CZ" sz="2400" i="1" dirty="0"/>
              <a:t>:  </a:t>
            </a:r>
          </a:p>
          <a:p>
            <a:r>
              <a:rPr lang="cs-CZ" sz="2400" i="1" dirty="0"/>
              <a:t>Rusové (81,07 %)</a:t>
            </a:r>
          </a:p>
          <a:p>
            <a:r>
              <a:rPr lang="cs-CZ" sz="2400" i="1" dirty="0"/>
              <a:t>Ukrajinci (14,15 %)</a:t>
            </a:r>
          </a:p>
          <a:p>
            <a:r>
              <a:rPr lang="cs-CZ" sz="2400" i="1" dirty="0"/>
              <a:t>Bělorusové (1,01 %)</a:t>
            </a:r>
          </a:p>
          <a:p>
            <a:r>
              <a:rPr lang="cs-CZ" sz="2400" i="1" dirty="0"/>
              <a:t>Krymští Tataři (0,75 %)</a:t>
            </a:r>
          </a:p>
          <a:p>
            <a:r>
              <a:rPr lang="cs-CZ" sz="2400" i="1" dirty="0"/>
              <a:t>Tataři (0,73 %)</a:t>
            </a:r>
          </a:p>
          <a:p>
            <a:r>
              <a:rPr lang="cs-CZ" sz="2400" b="1" i="1" dirty="0"/>
              <a:t>NÁBOŽENSKÉ SLOŽENÍ</a:t>
            </a:r>
            <a:r>
              <a:rPr lang="cs-CZ" sz="2400" i="1" dirty="0"/>
              <a:t>: pravoslaví, islám, judaismus</a:t>
            </a:r>
          </a:p>
          <a:p>
            <a:r>
              <a:rPr lang="cs-CZ" sz="2400" b="1" i="1" dirty="0"/>
              <a:t>STAROSTA</a:t>
            </a:r>
            <a:r>
              <a:rPr lang="cs-CZ" sz="2400" i="1" dirty="0"/>
              <a:t>: Dmitrij </a:t>
            </a:r>
            <a:r>
              <a:rPr lang="cs-CZ" sz="2400" i="1" dirty="0" err="1"/>
              <a:t>Ovsjanikov</a:t>
            </a:r>
            <a:r>
              <a:rPr lang="cs-CZ" sz="2400" i="1" dirty="0"/>
              <a:t> (gubernátor)</a:t>
            </a:r>
          </a:p>
          <a:p>
            <a:r>
              <a:rPr lang="cs-CZ" sz="2400" b="1" i="1" dirty="0"/>
              <a:t>VZNIK</a:t>
            </a:r>
            <a:r>
              <a:rPr lang="cs-CZ" sz="2400" i="1" dirty="0"/>
              <a:t>: 1783</a:t>
            </a:r>
          </a:p>
        </p:txBody>
      </p:sp>
    </p:spTree>
    <p:extLst>
      <p:ext uri="{BB962C8B-B14F-4D97-AF65-F5344CB8AC3E}">
        <p14:creationId xmlns:p14="http://schemas.microsoft.com/office/powerpoint/2010/main" val="13598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STATUS A ADMINISTRATIVNÍ ČLENĚNÍ</a:t>
            </a:r>
            <a:br>
              <a:rPr lang="cs-CZ" b="1" i="1" dirty="0"/>
            </a:br>
            <a:r>
              <a:rPr lang="cs-CZ" b="1" i="1" dirty="0"/>
              <a:t>(PODLE RUSKA)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Sevastopol je </a:t>
            </a:r>
            <a:r>
              <a:rPr lang="cs-CZ" sz="2400" b="1" i="1" dirty="0"/>
              <a:t>federální město </a:t>
            </a:r>
            <a:r>
              <a:rPr lang="cs-CZ" sz="2400" i="1" dirty="0"/>
              <a:t>Ruské federace (stejně jako Moskva a </a:t>
            </a:r>
            <a:r>
              <a:rPr lang="cs-CZ" sz="2400" i="1" dirty="0" err="1"/>
              <a:t>Sankt-Petěrburg</a:t>
            </a:r>
            <a:r>
              <a:rPr lang="cs-CZ" sz="2400" i="1" dirty="0"/>
              <a:t>).</a:t>
            </a:r>
          </a:p>
          <a:p>
            <a:r>
              <a:rPr lang="cs-CZ" sz="2400" i="1" dirty="0"/>
              <a:t>Je samostatnou správní jednotkou na úrovni oblasti nebo republiky.</a:t>
            </a:r>
          </a:p>
          <a:p>
            <a:r>
              <a:rPr lang="cs-CZ" sz="2400" i="1" dirty="0"/>
              <a:t>Území je rozděleno na čtyři rajóny: </a:t>
            </a:r>
            <a:r>
              <a:rPr lang="cs-CZ" sz="2400" b="1" i="1" dirty="0" err="1"/>
              <a:t>Balaklavský</a:t>
            </a:r>
            <a:r>
              <a:rPr lang="cs-CZ" sz="2400" b="1" i="1" dirty="0"/>
              <a:t>, </a:t>
            </a:r>
            <a:r>
              <a:rPr lang="cs-CZ" sz="2400" b="1" i="1" dirty="0" err="1"/>
              <a:t>Gagarinský</a:t>
            </a:r>
            <a:r>
              <a:rPr lang="cs-CZ" sz="2400" b="1" i="1" dirty="0"/>
              <a:t>, Leninský a </a:t>
            </a:r>
            <a:r>
              <a:rPr lang="cs-CZ" sz="2400" b="1" i="1" dirty="0" err="1"/>
              <a:t>Nachimovský</a:t>
            </a:r>
            <a:r>
              <a:rPr lang="cs-CZ" sz="2400" b="1" i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3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1631"/>
          </a:xfrm>
        </p:spPr>
        <p:txBody>
          <a:bodyPr/>
          <a:lstStyle/>
          <a:p>
            <a:r>
              <a:rPr lang="cs-CZ" b="1" i="1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45741"/>
            <a:ext cx="8915400" cy="5078627"/>
          </a:xfrm>
        </p:spPr>
        <p:txBody>
          <a:bodyPr>
            <a:normAutofit/>
          </a:bodyPr>
          <a:lstStyle/>
          <a:p>
            <a:r>
              <a:rPr lang="cs-CZ" sz="2000" i="1" dirty="0"/>
              <a:t>Název Sevastopol vycházel z řeckých slov: </a:t>
            </a:r>
            <a:r>
              <a:rPr lang="cs-CZ" sz="2000" i="1" dirty="0" err="1"/>
              <a:t>sevastos</a:t>
            </a:r>
            <a:r>
              <a:rPr lang="cs-CZ" sz="2000" i="1" dirty="0"/>
              <a:t> – vznešený, úctyhodný; polis – město.</a:t>
            </a:r>
          </a:p>
          <a:p>
            <a:r>
              <a:rPr lang="cs-CZ" sz="2000" i="1" dirty="0"/>
              <a:t>V </a:t>
            </a:r>
            <a:r>
              <a:rPr lang="cs-CZ" sz="2000" b="1" i="1" dirty="0"/>
              <a:t>5. století př. n. l. </a:t>
            </a:r>
            <a:r>
              <a:rPr lang="cs-CZ" sz="2000" i="1" dirty="0"/>
              <a:t>byla založena </a:t>
            </a:r>
            <a:r>
              <a:rPr lang="cs-CZ" sz="2000" b="1" i="1" dirty="0"/>
              <a:t>řecká kolonie </a:t>
            </a:r>
            <a:r>
              <a:rPr lang="cs-CZ" sz="2000" b="1" i="1" dirty="0" err="1"/>
              <a:t>Chersonesus</a:t>
            </a:r>
            <a:r>
              <a:rPr lang="cs-CZ" sz="2000" i="1" dirty="0"/>
              <a:t>, jejíž ruiny jsou obklopeny moderním městem Sevastopol, které bylo založeno až v roce </a:t>
            </a:r>
            <a:r>
              <a:rPr lang="cs-CZ" sz="2000" b="1" i="1" dirty="0"/>
              <a:t>1783</a:t>
            </a:r>
            <a:r>
              <a:rPr lang="cs-CZ" sz="2000" i="1" dirty="0"/>
              <a:t>, když ruská carevna Kateřina Veliká dobyla Krym během války s Tureckem.</a:t>
            </a:r>
          </a:p>
          <a:p>
            <a:r>
              <a:rPr lang="cs-CZ" sz="2000" b="1" i="1" dirty="0"/>
              <a:t>Krymská válka (1853-1856)</a:t>
            </a:r>
            <a:r>
              <a:rPr lang="cs-CZ" sz="2000" i="1" dirty="0"/>
              <a:t>:</a:t>
            </a:r>
            <a:r>
              <a:rPr lang="cs-CZ" sz="2000" b="1" i="1" dirty="0"/>
              <a:t> </a:t>
            </a:r>
            <a:r>
              <a:rPr lang="cs-CZ" sz="2000" i="1" dirty="0"/>
              <a:t>válka mezi </a:t>
            </a:r>
            <a:r>
              <a:rPr lang="cs-CZ" sz="2000" i="1" dirty="0" err="1"/>
              <a:t>mezi</a:t>
            </a:r>
            <a:r>
              <a:rPr lang="cs-CZ" sz="2000" i="1" dirty="0"/>
              <a:t> </a:t>
            </a:r>
            <a:r>
              <a:rPr lang="cs-CZ" sz="2000" b="1" i="1" dirty="0"/>
              <a:t>Ruskem</a:t>
            </a:r>
            <a:r>
              <a:rPr lang="cs-CZ" sz="2000" i="1" dirty="0"/>
              <a:t> a </a:t>
            </a:r>
            <a:r>
              <a:rPr lang="cs-CZ" sz="2000" b="1" i="1" dirty="0"/>
              <a:t>Tureckem</a:t>
            </a:r>
            <a:r>
              <a:rPr lang="cs-CZ" sz="2000" i="1" dirty="0"/>
              <a:t> i jeho spojenci Francií, Anglií a Sardinií. Po téměř ročním obléhání Sevastopol v srpnu </a:t>
            </a:r>
            <a:r>
              <a:rPr lang="cs-CZ" sz="2000" b="1" i="1" dirty="0"/>
              <a:t>1855 padl</a:t>
            </a:r>
            <a:r>
              <a:rPr lang="cs-CZ" sz="2000" i="1" dirty="0"/>
              <a:t>. </a:t>
            </a:r>
            <a:r>
              <a:rPr lang="cs-CZ" sz="2000" b="1" i="1" dirty="0"/>
              <a:t>Admirál </a:t>
            </a:r>
            <a:r>
              <a:rPr lang="cs-CZ" sz="2000" b="1" i="1" dirty="0" err="1"/>
              <a:t>Nachimov</a:t>
            </a:r>
            <a:r>
              <a:rPr lang="cs-CZ" sz="2000" b="1" i="1" dirty="0"/>
              <a:t> </a:t>
            </a:r>
            <a:r>
              <a:rPr lang="cs-CZ" sz="2000" i="1" dirty="0"/>
              <a:t>byl nucen potopit celou svoji flotilu, aby nepadla do rukou nepřítele a zároveň aby zablokovala přístup do přístavu. Z města zbyly jen ruiny.</a:t>
            </a:r>
          </a:p>
          <a:p>
            <a:r>
              <a:rPr lang="cs-CZ" sz="2000" b="1" i="1" dirty="0"/>
              <a:t>Druhá světová válka</a:t>
            </a:r>
            <a:r>
              <a:rPr lang="cs-CZ" sz="2000" i="1" dirty="0"/>
              <a:t>: v roce </a:t>
            </a:r>
            <a:r>
              <a:rPr lang="cs-CZ" sz="2000" b="1" i="1" dirty="0"/>
              <a:t>1942</a:t>
            </a:r>
            <a:r>
              <a:rPr lang="cs-CZ" sz="2000" i="1" dirty="0"/>
              <a:t> byl přístav obléhán Hitlerovým vojskem. Sevastopol odolával po dobu 250 dní, potom se ale vzdal. Stalin mu po válce udělil titul </a:t>
            </a:r>
            <a:r>
              <a:rPr lang="cs-CZ" sz="2000" b="1" i="1" dirty="0"/>
              <a:t>„Město hrdina“.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78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GEOGRAFIE A KLIMA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58097"/>
            <a:ext cx="8915400" cy="5066271"/>
          </a:xfrm>
        </p:spPr>
        <p:txBody>
          <a:bodyPr>
            <a:noAutofit/>
          </a:bodyPr>
          <a:lstStyle/>
          <a:p>
            <a:r>
              <a:rPr lang="cs-CZ" sz="2400" i="1" dirty="0"/>
              <a:t>Sevastopol se nachází na </a:t>
            </a:r>
            <a:r>
              <a:rPr lang="cs-CZ" sz="2400" b="1" i="1" dirty="0" err="1"/>
              <a:t>Heraklejském</a:t>
            </a:r>
            <a:r>
              <a:rPr lang="cs-CZ" sz="2400" b="1" i="1" dirty="0"/>
              <a:t> poloostrově </a:t>
            </a:r>
            <a:r>
              <a:rPr lang="cs-CZ" sz="2400" i="1" dirty="0"/>
              <a:t>v jihovýchodní části poloostrova Krym.</a:t>
            </a:r>
          </a:p>
          <a:p>
            <a:r>
              <a:rPr lang="cs-CZ" sz="2400" i="1" dirty="0"/>
              <a:t>Má 152 km černomořského pobřeží a více než tři desítky zálivů. Největší je </a:t>
            </a:r>
            <a:r>
              <a:rPr lang="cs-CZ" sz="2400" b="1" i="1" dirty="0"/>
              <a:t>Sevastopolský záliv</a:t>
            </a:r>
            <a:r>
              <a:rPr lang="cs-CZ" sz="2400" i="1" dirty="0"/>
              <a:t>, který je strategicky výhodným kotvištěm. Další známé zálivy jsou </a:t>
            </a:r>
            <a:r>
              <a:rPr lang="cs-CZ" sz="2400" b="1" i="1" dirty="0" err="1"/>
              <a:t>Laspinský</a:t>
            </a:r>
            <a:r>
              <a:rPr lang="cs-CZ" sz="2400" b="1" i="1" dirty="0"/>
              <a:t> a </a:t>
            </a:r>
            <a:r>
              <a:rPr lang="cs-CZ" sz="2400" b="1" i="1" dirty="0" err="1"/>
              <a:t>Balaklavský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Vybíhají odtud tři hlavní hřebeny Krymských hor: </a:t>
            </a:r>
            <a:r>
              <a:rPr lang="cs-CZ" sz="2400" b="1" i="1" dirty="0"/>
              <a:t>Jižní hřeben, Vnitřní hřeben a Vnější hřeben.</a:t>
            </a:r>
          </a:p>
          <a:p>
            <a:r>
              <a:rPr lang="cs-CZ" sz="2400" i="1" dirty="0"/>
              <a:t>Protékají zde tři řeky: </a:t>
            </a:r>
            <a:r>
              <a:rPr lang="cs-CZ" sz="2400" b="1" i="1" dirty="0" err="1"/>
              <a:t>Belbek</a:t>
            </a:r>
            <a:r>
              <a:rPr lang="cs-CZ" sz="2400" b="1" i="1" dirty="0"/>
              <a:t>, </a:t>
            </a:r>
            <a:r>
              <a:rPr lang="cs-CZ" sz="2400" b="1" i="1" dirty="0" err="1"/>
              <a:t>Čjornaja</a:t>
            </a:r>
            <a:r>
              <a:rPr lang="cs-CZ" sz="2400" b="1" i="1" dirty="0"/>
              <a:t> a </a:t>
            </a:r>
            <a:r>
              <a:rPr lang="cs-CZ" sz="2400" b="1" i="1" dirty="0" err="1"/>
              <a:t>Kača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Ve vyšších polohách panuje </a:t>
            </a:r>
            <a:r>
              <a:rPr lang="cs-CZ" sz="2400" b="1" i="1" dirty="0"/>
              <a:t>mírně kontinentální podnebí</a:t>
            </a:r>
            <a:r>
              <a:rPr lang="cs-CZ" sz="2400" i="1" dirty="0"/>
              <a:t>, zatímco na jihovýchodním pobřeží </a:t>
            </a:r>
            <a:r>
              <a:rPr lang="cs-CZ" sz="2400" b="1" i="1" dirty="0"/>
              <a:t>subtropické klima</a:t>
            </a:r>
            <a:r>
              <a:rPr lang="cs-CZ" sz="2400" i="1" dirty="0"/>
              <a:t> středozemního typu.</a:t>
            </a:r>
          </a:p>
        </p:txBody>
      </p:sp>
    </p:spTree>
    <p:extLst>
      <p:ext uri="{BB962C8B-B14F-4D97-AF65-F5344CB8AC3E}">
        <p14:creationId xmlns:p14="http://schemas.microsoft.com/office/powerpoint/2010/main" val="32226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EKONOMIKA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Významné centrum </a:t>
            </a:r>
            <a:r>
              <a:rPr lang="cs-CZ" sz="2400" b="1" i="1" dirty="0"/>
              <a:t>rybolovu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Důležitým zemědělským odvětvím je </a:t>
            </a:r>
            <a:r>
              <a:rPr lang="cs-CZ" sz="2400" b="1" i="1" dirty="0"/>
              <a:t>vinařství a vinohradnictví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Dalším tradičním odvětvím je </a:t>
            </a:r>
            <a:r>
              <a:rPr lang="cs-CZ" sz="2400" b="1" i="1" dirty="0"/>
              <a:t>loďařství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Jedním ze základů sevastopolské ekonomiky je </a:t>
            </a:r>
            <a:r>
              <a:rPr lang="cs-CZ" sz="2400" b="1" i="1" dirty="0"/>
              <a:t>turismus</a:t>
            </a:r>
            <a:r>
              <a:rPr lang="cs-CZ" sz="2400" i="1" dirty="0"/>
              <a:t>. V roce 2016 Sevastopol navštívilo 320 000 turistů.</a:t>
            </a:r>
          </a:p>
        </p:txBody>
      </p:sp>
    </p:spTree>
    <p:extLst>
      <p:ext uri="{BB962C8B-B14F-4D97-AF65-F5344CB8AC3E}">
        <p14:creationId xmlns:p14="http://schemas.microsoft.com/office/powerpoint/2010/main" val="38111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6917"/>
          </a:xfrm>
        </p:spPr>
        <p:txBody>
          <a:bodyPr/>
          <a:lstStyle/>
          <a:p>
            <a:r>
              <a:rPr lang="cs-CZ" b="1" i="1" dirty="0"/>
              <a:t>PAMÁTKY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5202195"/>
          </a:xfrm>
        </p:spPr>
        <p:txBody>
          <a:bodyPr>
            <a:noAutofit/>
          </a:bodyPr>
          <a:lstStyle/>
          <a:p>
            <a:r>
              <a:rPr lang="cs-CZ" sz="2400" b="1" i="1" dirty="0" err="1"/>
              <a:t>Chersonésos</a:t>
            </a:r>
            <a:r>
              <a:rPr lang="cs-CZ" sz="2400" i="1" dirty="0"/>
              <a:t>: ruiny antického řeckého města, zanesené od roku </a:t>
            </a:r>
            <a:r>
              <a:rPr lang="cs-CZ" sz="2400" i="1" u="sng" dirty="0"/>
              <a:t>2013 na seznam světového dědictví UNESCO</a:t>
            </a:r>
            <a:r>
              <a:rPr lang="cs-CZ" sz="2400" i="1" dirty="0"/>
              <a:t>.</a:t>
            </a:r>
          </a:p>
          <a:p>
            <a:r>
              <a:rPr lang="cs-CZ" sz="2400" b="1" i="1" dirty="0"/>
              <a:t>Katedrála svatého Vladimíra</a:t>
            </a:r>
            <a:r>
              <a:rPr lang="cs-CZ" sz="2400" i="1" dirty="0"/>
              <a:t>: pravoslavný chrám z 19. století, měl tam být údajně roku </a:t>
            </a:r>
            <a:r>
              <a:rPr lang="cs-CZ" sz="2400" i="1" u="sng" dirty="0"/>
              <a:t>988 pokřtěn první ruský křesťanský kníže Vladimír I.</a:t>
            </a:r>
          </a:p>
          <a:p>
            <a:r>
              <a:rPr lang="cs-CZ" sz="2400" b="1" i="1" dirty="0"/>
              <a:t>Chersonéský zvon</a:t>
            </a:r>
            <a:r>
              <a:rPr lang="cs-CZ" sz="2400" i="1" dirty="0"/>
              <a:t>: byl odlit na konci 18. století z ukořistěných tureckých děl, uloupen Francouzi během Krymské války a později umístěn zde.</a:t>
            </a:r>
          </a:p>
          <a:p>
            <a:r>
              <a:rPr lang="cs-CZ" sz="2400" b="1" i="1" dirty="0"/>
              <a:t>Pomník admirálu </a:t>
            </a:r>
            <a:r>
              <a:rPr lang="cs-CZ" sz="2400" b="1" i="1" dirty="0" err="1"/>
              <a:t>Nachimovovi</a:t>
            </a:r>
            <a:r>
              <a:rPr lang="cs-CZ" sz="2400" i="1" dirty="0"/>
              <a:t>: stojí uprostřed </a:t>
            </a:r>
            <a:r>
              <a:rPr lang="cs-CZ" sz="2400" i="1" dirty="0" err="1"/>
              <a:t>Nachimovova</a:t>
            </a:r>
            <a:r>
              <a:rPr lang="cs-CZ" sz="2400" i="1" dirty="0"/>
              <a:t> náměstí v centru města, poblíž nábřeží. Zbudován byl roku 1898 u příležitosti 45. výročí od bitvy u </a:t>
            </a:r>
            <a:r>
              <a:rPr lang="cs-CZ" sz="2400" i="1" dirty="0" err="1"/>
              <a:t>Sinopu</a:t>
            </a:r>
            <a:r>
              <a:rPr lang="cs-CZ" sz="2400" i="1" dirty="0"/>
              <a:t>, kde Černomořská flotila pod vedením admirála </a:t>
            </a:r>
            <a:r>
              <a:rPr lang="cs-CZ" sz="2400" i="1" dirty="0" err="1"/>
              <a:t>Nachimova</a:t>
            </a:r>
            <a:r>
              <a:rPr lang="cs-CZ" sz="2400" i="1" dirty="0"/>
              <a:t> zvítězila nad tureckým loďstvem.</a:t>
            </a:r>
          </a:p>
        </p:txBody>
      </p:sp>
    </p:spTree>
    <p:extLst>
      <p:ext uri="{BB962C8B-B14F-4D97-AF65-F5344CB8AC3E}">
        <p14:creationId xmlns:p14="http://schemas.microsoft.com/office/powerpoint/2010/main" val="24545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2251</TotalTime>
  <Words>583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Stébla</vt:lpstr>
      <vt:lpstr>SEVASTOPOL</vt:lpstr>
      <vt:lpstr>OBSAH</vt:lpstr>
      <vt:lpstr>ZÁKLADNÍ INFORMACE</vt:lpstr>
      <vt:lpstr>Презентация PowerPoint</vt:lpstr>
      <vt:lpstr>STATUS A ADMINISTRATIVNÍ ČLENĚNÍ (PODLE RUSKA)</vt:lpstr>
      <vt:lpstr>HISTORIE</vt:lpstr>
      <vt:lpstr>GEOGRAFIE A KLIMA</vt:lpstr>
      <vt:lpstr>EKONOMIKA</vt:lpstr>
      <vt:lpstr>PAMÁTKY</vt:lpstr>
      <vt:lpstr>Презентация PowerPoint</vt:lpstr>
      <vt:lpstr>Презентация PowerPoint</vt:lpstr>
      <vt:lpstr>OBRÁZKOVÁ PŘÍLOHA </vt:lpstr>
      <vt:lpstr>Презентация PowerPoint</vt:lpstr>
      <vt:lpstr>Презентация PowerPoint</vt:lpstr>
      <vt:lpstr>Презентация PowerPoint</vt:lpstr>
      <vt:lpstr>ZDROJE:</vt:lpstr>
      <vt:lpstr>MARYNA DROCHYTKOVÁ  UČO: 453439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SEVASTOPOL</dc:title>
  <dc:creator>Maryna Drochytková</dc:creator>
  <cp:lastModifiedBy>RePack by Diakov</cp:lastModifiedBy>
  <cp:revision>18</cp:revision>
  <dcterms:created xsi:type="dcterms:W3CDTF">2017-04-15T11:33:36Z</dcterms:created>
  <dcterms:modified xsi:type="dcterms:W3CDTF">2017-04-24T06:46:49Z</dcterms:modified>
</cp:coreProperties>
</file>