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D16754-4F96-42F0-8ABC-BA701AD9C8B6}" type="datetimeFigureOut">
              <a:rPr lang="cs-CZ" smtClean="0"/>
              <a:t>20.04.2017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82E111-3A3A-4AB8-89E2-BA4FAD79DB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8657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2E111-3A3A-4AB8-89E2-BA4FAD79DBA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7570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2E111-3A3A-4AB8-89E2-BA4FAD79DBA1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1948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2E111-3A3A-4AB8-89E2-BA4FAD79DBA1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2457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DA0E-0C90-4D28-AD6C-80A256394B02}" type="datetimeFigureOut">
              <a:rPr lang="cs-CZ" smtClean="0"/>
              <a:t>20.04.2017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6330-E30F-4186-B0F0-B283A82CD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8067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DA0E-0C90-4D28-AD6C-80A256394B02}" type="datetimeFigureOut">
              <a:rPr lang="cs-CZ" smtClean="0"/>
              <a:t>20.04.2017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6330-E30F-4186-B0F0-B283A82CD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9135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DA0E-0C90-4D28-AD6C-80A256394B02}" type="datetimeFigureOut">
              <a:rPr lang="cs-CZ" smtClean="0"/>
              <a:t>20.04.2017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6330-E30F-4186-B0F0-B283A82CD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3097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DA0E-0C90-4D28-AD6C-80A256394B02}" type="datetimeFigureOut">
              <a:rPr lang="cs-CZ" smtClean="0"/>
              <a:t>20.04.2017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6330-E30F-4186-B0F0-B283A82CD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6541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DA0E-0C90-4D28-AD6C-80A256394B02}" type="datetimeFigureOut">
              <a:rPr lang="cs-CZ" smtClean="0"/>
              <a:t>20.04.2017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6330-E30F-4186-B0F0-B283A82CD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3056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DA0E-0C90-4D28-AD6C-80A256394B02}" type="datetimeFigureOut">
              <a:rPr lang="cs-CZ" smtClean="0"/>
              <a:t>20.04.2017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6330-E30F-4186-B0F0-B283A82CD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8112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DA0E-0C90-4D28-AD6C-80A256394B02}" type="datetimeFigureOut">
              <a:rPr lang="cs-CZ" smtClean="0"/>
              <a:t>20.04.2017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6330-E30F-4186-B0F0-B283A82CD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1574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DA0E-0C90-4D28-AD6C-80A256394B02}" type="datetimeFigureOut">
              <a:rPr lang="cs-CZ" smtClean="0"/>
              <a:t>20.04.2017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6330-E30F-4186-B0F0-B283A82CD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8607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DA0E-0C90-4D28-AD6C-80A256394B02}" type="datetimeFigureOut">
              <a:rPr lang="cs-CZ" smtClean="0"/>
              <a:t>20.04.2017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6330-E30F-4186-B0F0-B283A82CD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61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DA0E-0C90-4D28-AD6C-80A256394B02}" type="datetimeFigureOut">
              <a:rPr lang="cs-CZ" smtClean="0"/>
              <a:t>20.04.2017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6330-E30F-4186-B0F0-B283A82CD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3324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DA0E-0C90-4D28-AD6C-80A256394B02}" type="datetimeFigureOut">
              <a:rPr lang="cs-CZ" smtClean="0"/>
              <a:t>20.04.2017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6330-E30F-4186-B0F0-B283A82CD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9995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6DA0E-0C90-4D28-AD6C-80A256394B02}" type="datetimeFigureOut">
              <a:rPr lang="cs-CZ" smtClean="0"/>
              <a:t>20.04.2017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F6330-E30F-4186-B0F0-B283A82CD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9818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olshoyvopros.ru/" TargetMode="External"/><Relationship Id="rId3" Type="http://schemas.openxmlformats.org/officeDocument/2006/relationships/hyperlink" Target="http://www.pokurortam.ru/" TargetMode="External"/><Relationship Id="rId7" Type="http://schemas.openxmlformats.org/officeDocument/2006/relationships/hyperlink" Target="http://www.65.media/" TargetMode="External"/><Relationship Id="rId2" Type="http://schemas.openxmlformats.org/officeDocument/2006/relationships/hyperlink" Target="https://yandex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aschet-rasstoyanie.ru/" TargetMode="External"/><Relationship Id="rId5" Type="http://schemas.openxmlformats.org/officeDocument/2006/relationships/hyperlink" Target="http://sakhalinmuseum.ru/" TargetMode="External"/><Relationship Id="rId4" Type="http://schemas.openxmlformats.org/officeDocument/2006/relationships/hyperlink" Target="http://dic.academic.ru/" TargetMode="External"/><Relationship Id="rId9" Type="http://schemas.openxmlformats.org/officeDocument/2006/relationships/hyperlink" Target="https://ru.wikipedia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1url.cz/dtV1C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6115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15616" y="332656"/>
            <a:ext cx="7772400" cy="1470025"/>
          </a:xfrm>
        </p:spPr>
        <p:txBody>
          <a:bodyPr/>
          <a:lstStyle/>
          <a:p>
            <a:r>
              <a:rPr lang="ru-RU" sz="5400" b="1" dirty="0" smtClean="0">
                <a:latin typeface="Sylfaen" panose="010A0502050306030303" pitchFamily="18" charset="0"/>
              </a:rPr>
              <a:t>Сахалинская</a:t>
            </a:r>
            <a:r>
              <a:rPr lang="ru-RU" b="1" dirty="0" smtClean="0">
                <a:latin typeface="Sylfaen" panose="010A0502050306030303" pitchFamily="18" charset="0"/>
              </a:rPr>
              <a:t> </a:t>
            </a:r>
            <a:r>
              <a:rPr lang="ru-RU" sz="5400" b="1" dirty="0" smtClean="0">
                <a:latin typeface="Sylfaen" panose="010A0502050306030303" pitchFamily="18" charset="0"/>
              </a:rPr>
              <a:t>область</a:t>
            </a:r>
            <a:endParaRPr lang="ru-RU" sz="5400" b="1" dirty="0">
              <a:latin typeface="Sylfaen" panose="010A0502050306030303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-36512" y="5736820"/>
            <a:ext cx="4580578" cy="112118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ru-RU" sz="2000" dirty="0" smtClean="0">
                <a:solidFill>
                  <a:schemeClr val="bg1"/>
                </a:solidFill>
              </a:rPr>
              <a:t>Презентацию подготовила </a:t>
            </a:r>
          </a:p>
          <a:p>
            <a:pPr algn="l">
              <a:spcBef>
                <a:spcPts val="0"/>
              </a:spcBef>
            </a:pP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Зайичкова К. студентка 2-ого курса</a:t>
            </a:r>
          </a:p>
          <a:p>
            <a:pPr algn="l">
              <a:spcBef>
                <a:spcPts val="0"/>
              </a:spcBef>
            </a:pPr>
            <a:r>
              <a:rPr lang="ru-RU" sz="2000" dirty="0">
                <a:solidFill>
                  <a:schemeClr val="bg1"/>
                </a:solidFill>
              </a:rPr>
              <a:t>ф</a:t>
            </a:r>
            <a:r>
              <a:rPr lang="ru-RU" sz="2000" dirty="0" smtClean="0">
                <a:solidFill>
                  <a:schemeClr val="bg1"/>
                </a:solidFill>
              </a:rPr>
              <a:t>илсофского  факультета, МУ</a:t>
            </a:r>
            <a:endParaRPr lang="cs-CZ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65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2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396552" y="53752"/>
            <a:ext cx="8229600" cy="1143000"/>
          </a:xfrm>
        </p:spPr>
        <p:txBody>
          <a:bodyPr/>
          <a:lstStyle/>
          <a:p>
            <a:r>
              <a:rPr lang="ru-RU" b="1" dirty="0" smtClean="0"/>
              <a:t>Воскресенский собор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Православный центр, главная историческая достопримечательность</a:t>
            </a:r>
          </a:p>
          <a:p>
            <a:r>
              <a:rPr lang="ru-RU" dirty="0" smtClean="0"/>
              <a:t>Построен в 1992-1994 годах</a:t>
            </a:r>
          </a:p>
          <a:p>
            <a:r>
              <a:rPr lang="ru-RU" dirty="0" smtClean="0"/>
              <a:t>Главная реликвия  - чудотворный список Казанской иконы Божией Матери</a:t>
            </a:r>
          </a:p>
          <a:p>
            <a:r>
              <a:rPr lang="ru-RU" dirty="0" smtClean="0"/>
              <a:t>В 2014 году сотрудник </a:t>
            </a:r>
            <a:r>
              <a:rPr lang="ru-RU" dirty="0"/>
              <a:t>частного охранного </a:t>
            </a:r>
            <a:r>
              <a:rPr lang="ru-RU" dirty="0" smtClean="0"/>
              <a:t>предприятия открыл стрельбу по людям и иконам и убил здесь 2 человека и 6 ранил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055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Маяк Анива в Сахалинской области</a:t>
            </a:r>
            <a:r>
              <a:rPr lang="ru-RU" dirty="0"/>
              <a:t> 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Величественный и уникальный архитектурный памятник</a:t>
            </a:r>
          </a:p>
          <a:p>
            <a:r>
              <a:rPr lang="ru-RU" dirty="0" smtClean="0"/>
              <a:t>Вокруг великолепные природные красоты</a:t>
            </a:r>
          </a:p>
          <a:p>
            <a:r>
              <a:rPr lang="ru-RU" dirty="0" smtClean="0"/>
              <a:t>Основан в 1939 году</a:t>
            </a:r>
          </a:p>
          <a:p>
            <a:r>
              <a:rPr lang="ru-RU" dirty="0"/>
              <a:t>Гиря весом 270 </a:t>
            </a:r>
            <a:r>
              <a:rPr lang="ru-RU" dirty="0" smtClean="0"/>
              <a:t>килограммов, </a:t>
            </a:r>
            <a:r>
              <a:rPr lang="ru-RU" dirty="0"/>
              <a:t>заводилась каждые 3 часа при помощи оптической </a:t>
            </a:r>
            <a:r>
              <a:rPr lang="ru-RU" dirty="0" smtClean="0"/>
              <a:t>системы</a:t>
            </a:r>
          </a:p>
          <a:p>
            <a:r>
              <a:rPr lang="ru-RU" dirty="0" smtClean="0"/>
              <a:t>Свет </a:t>
            </a:r>
            <a:r>
              <a:rPr lang="ru-RU" dirty="0"/>
              <a:t>маяка был виден на 17,5 миль </a:t>
            </a:r>
            <a:r>
              <a:rPr lang="ru-RU" dirty="0" smtClean="0"/>
              <a:t>вокру</a:t>
            </a:r>
            <a:r>
              <a:rPr lang="ru-RU" dirty="0"/>
              <a:t>г</a:t>
            </a:r>
            <a:endParaRPr lang="ru-RU" dirty="0" smtClean="0"/>
          </a:p>
          <a:p>
            <a:r>
              <a:rPr lang="ru-RU" dirty="0" smtClean="0"/>
              <a:t>Сейчас уже не действует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597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7000"/>
            <a:lum/>
          </a:blip>
          <a:srcRect/>
          <a:stretch>
            <a:fillRect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6896" y="197768"/>
            <a:ext cx="8229600" cy="1143000"/>
          </a:xfrm>
        </p:spPr>
        <p:txBody>
          <a:bodyPr/>
          <a:lstStyle/>
          <a:p>
            <a:r>
              <a:rPr lang="ru-RU" b="1" dirty="0" smtClean="0"/>
              <a:t>Промышленность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700808"/>
            <a:ext cx="8229600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Добыча  и переработка рыбы</a:t>
            </a:r>
          </a:p>
          <a:p>
            <a:r>
              <a:rPr lang="ru-RU" dirty="0" smtClean="0"/>
              <a:t>Лесная, деревообрабатывающая и целлюлозно-бумажная промышленности</a:t>
            </a:r>
          </a:p>
          <a:p>
            <a:r>
              <a:rPr lang="ru-RU" dirty="0" smtClean="0"/>
              <a:t>Добыча нефти, газа</a:t>
            </a:r>
          </a:p>
          <a:p>
            <a:r>
              <a:rPr lang="ru-RU" dirty="0" smtClean="0"/>
              <a:t>Дальнейшие основные отрасли: Пищевая, топливная, производство стройматериалов</a:t>
            </a:r>
          </a:p>
          <a:p>
            <a:r>
              <a:rPr lang="ru-RU" dirty="0" smtClean="0"/>
              <a:t>Монолистом в России по производству пишевого агар-агара</a:t>
            </a:r>
          </a:p>
        </p:txBody>
      </p:sp>
    </p:spTree>
    <p:extLst>
      <p:ext uri="{BB962C8B-B14F-4D97-AF65-F5344CB8AC3E}">
        <p14:creationId xmlns:p14="http://schemas.microsoft.com/office/powerpoint/2010/main" val="119009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8458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900" b="1" dirty="0"/>
              <a:t>Природные ресурсы</a:t>
            </a:r>
            <a:r>
              <a:rPr lang="ru-RU" b="1" dirty="0"/>
              <a:t/>
            </a:r>
            <a:br>
              <a:rPr lang="ru-RU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772816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Высокий природно-ресурсный потенциал </a:t>
            </a:r>
            <a:r>
              <a:rPr lang="cs-CZ" dirty="0" smtClean="0"/>
              <a:t>(</a:t>
            </a:r>
            <a:r>
              <a:rPr lang="ru-RU" dirty="0" smtClean="0"/>
              <a:t>39-ое место</a:t>
            </a:r>
            <a:r>
              <a:rPr lang="cs-CZ" dirty="0" smtClean="0"/>
              <a:t>)</a:t>
            </a:r>
            <a:endParaRPr lang="ru-RU" dirty="0" smtClean="0"/>
          </a:p>
          <a:p>
            <a:r>
              <a:rPr lang="ru-RU" dirty="0" smtClean="0"/>
              <a:t>Биологические ресурсы моря </a:t>
            </a:r>
            <a:r>
              <a:rPr lang="cs-CZ" dirty="0"/>
              <a:t>(</a:t>
            </a:r>
            <a:r>
              <a:rPr lang="ru-RU" dirty="0" smtClean="0"/>
              <a:t>1-ое место</a:t>
            </a:r>
            <a:r>
              <a:rPr lang="cs-CZ" dirty="0" smtClean="0"/>
              <a:t>)</a:t>
            </a:r>
            <a:r>
              <a:rPr lang="ru-RU" dirty="0" smtClean="0"/>
              <a:t>,углеводородное топливо, газовой конденсат, газ </a:t>
            </a:r>
            <a:r>
              <a:rPr lang="cs-CZ" dirty="0" smtClean="0"/>
              <a:t>(</a:t>
            </a:r>
            <a:r>
              <a:rPr lang="ru-RU" dirty="0" smtClean="0"/>
              <a:t>7</a:t>
            </a:r>
            <a:r>
              <a:rPr lang="cs-CZ" dirty="0" smtClean="0"/>
              <a:t>)</a:t>
            </a:r>
            <a:r>
              <a:rPr lang="ru-RU" dirty="0" smtClean="0"/>
              <a:t>, уголь </a:t>
            </a:r>
            <a:r>
              <a:rPr lang="cs-CZ" dirty="0" smtClean="0"/>
              <a:t>(</a:t>
            </a:r>
            <a:r>
              <a:rPr lang="ru-RU" dirty="0" smtClean="0"/>
              <a:t>12</a:t>
            </a:r>
            <a:r>
              <a:rPr lang="cs-CZ" dirty="0" smtClean="0"/>
              <a:t>)</a:t>
            </a:r>
            <a:r>
              <a:rPr lang="ru-RU" dirty="0" smtClean="0"/>
              <a:t>, нефть </a:t>
            </a:r>
            <a:r>
              <a:rPr lang="cs-CZ" dirty="0"/>
              <a:t>(</a:t>
            </a:r>
            <a:r>
              <a:rPr lang="ru-RU" dirty="0" smtClean="0"/>
              <a:t>13</a:t>
            </a:r>
            <a:r>
              <a:rPr lang="cs-CZ" dirty="0" smtClean="0"/>
              <a:t>)</a:t>
            </a:r>
            <a:r>
              <a:rPr lang="ru-RU" dirty="0" smtClean="0"/>
              <a:t>, древесина </a:t>
            </a:r>
            <a:r>
              <a:rPr lang="cs-CZ" dirty="0" smtClean="0"/>
              <a:t>(</a:t>
            </a:r>
            <a:r>
              <a:rPr lang="ru-RU" dirty="0" smtClean="0"/>
              <a:t>26</a:t>
            </a:r>
            <a:r>
              <a:rPr lang="cs-CZ" dirty="0"/>
              <a:t>)</a:t>
            </a:r>
            <a:endParaRPr lang="ru-RU" dirty="0" smtClean="0"/>
          </a:p>
          <a:p>
            <a:r>
              <a:rPr lang="ru-RU" dirty="0" smtClean="0"/>
              <a:t>По общем объёму промышленного производства в Дальневосточном федеральном округе на 4-ом месте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7399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6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Известные </a:t>
            </a:r>
            <a:r>
              <a:rPr lang="ru-RU" b="1" dirty="0" smtClean="0"/>
              <a:t>люди</a:t>
            </a:r>
            <a:r>
              <a:rPr lang="cs-CZ" b="1" dirty="0" smtClean="0"/>
              <a:t>, </a:t>
            </a:r>
            <a:r>
              <a:rPr lang="ru-RU" b="1" dirty="0" smtClean="0"/>
              <a:t>которые здесь родились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/>
          <a:lstStyle/>
          <a:p>
            <a:r>
              <a:rPr lang="ru-RU" b="1" dirty="0"/>
              <a:t>Александр Романьков </a:t>
            </a:r>
            <a:r>
              <a:rPr lang="ru-RU" dirty="0" smtClean="0"/>
              <a:t> - знаменитый советский спортсмен, фехтовальщик на рапирах</a:t>
            </a:r>
          </a:p>
          <a:p>
            <a:r>
              <a:rPr lang="ru-RU" b="1" dirty="0" smtClean="0"/>
              <a:t>Игорь Слуцкий </a:t>
            </a:r>
            <a:r>
              <a:rPr lang="ru-RU" dirty="0"/>
              <a:t>-</a:t>
            </a:r>
            <a:r>
              <a:rPr lang="ru-RU" dirty="0" smtClean="0"/>
              <a:t> российский певец и композитор </a:t>
            </a:r>
            <a:r>
              <a:rPr lang="cs-CZ" dirty="0" smtClean="0"/>
              <a:t>(</a:t>
            </a:r>
            <a:r>
              <a:rPr lang="ru-RU" dirty="0" smtClean="0"/>
              <a:t>жанр шансон</a:t>
            </a:r>
            <a:r>
              <a:rPr lang="cs-CZ" dirty="0" smtClean="0"/>
              <a:t>)</a:t>
            </a:r>
            <a:endParaRPr lang="ru-RU" dirty="0" smtClean="0"/>
          </a:p>
          <a:p>
            <a:r>
              <a:rPr lang="ru-RU" b="1" dirty="0"/>
              <a:t>А</a:t>
            </a:r>
            <a:r>
              <a:rPr lang="ru-RU" b="1" dirty="0" smtClean="0"/>
              <a:t>лександр </a:t>
            </a:r>
            <a:r>
              <a:rPr lang="ru-RU" b="1" dirty="0"/>
              <a:t>Годунов </a:t>
            </a:r>
            <a:r>
              <a:rPr lang="ru-RU" dirty="0"/>
              <a:t>- советский и американский артист балета и киноактёр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464" y="1988840"/>
            <a:ext cx="1800200" cy="2463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373" y="4720414"/>
            <a:ext cx="2736303" cy="2052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20414"/>
            <a:ext cx="2520280" cy="2114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5336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Источники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yandex.ru</a:t>
            </a:r>
            <a:endParaRPr lang="ru-RU" dirty="0" smtClean="0"/>
          </a:p>
          <a:p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www.pokurortam.ru</a:t>
            </a:r>
            <a:endParaRPr lang="ru-RU" dirty="0" smtClean="0"/>
          </a:p>
          <a:p>
            <a:r>
              <a:rPr lang="cs-CZ" dirty="0">
                <a:hlinkClick r:id="rId4"/>
              </a:rPr>
              <a:t>http://</a:t>
            </a:r>
            <a:r>
              <a:rPr lang="cs-CZ" dirty="0" smtClean="0">
                <a:hlinkClick r:id="rId4"/>
              </a:rPr>
              <a:t>dic.academic.ru</a:t>
            </a:r>
            <a:endParaRPr lang="ru-RU" dirty="0" smtClean="0"/>
          </a:p>
          <a:p>
            <a:r>
              <a:rPr lang="cs-CZ" dirty="0">
                <a:hlinkClick r:id="rId5"/>
              </a:rPr>
              <a:t>http://</a:t>
            </a:r>
            <a:r>
              <a:rPr lang="cs-CZ" dirty="0" smtClean="0">
                <a:hlinkClick r:id="rId5"/>
              </a:rPr>
              <a:t>sakhalinmuseum.ru</a:t>
            </a:r>
            <a:endParaRPr lang="ru-RU" dirty="0" smtClean="0"/>
          </a:p>
          <a:p>
            <a:r>
              <a:rPr lang="cs-CZ" dirty="0">
                <a:hlinkClick r:id="rId6"/>
              </a:rPr>
              <a:t>http://</a:t>
            </a:r>
            <a:r>
              <a:rPr lang="cs-CZ" dirty="0" smtClean="0">
                <a:hlinkClick r:id="rId6"/>
              </a:rPr>
              <a:t>www.raschet-rasstoyanie.ru</a:t>
            </a:r>
            <a:endParaRPr lang="ru-RU" dirty="0" smtClean="0"/>
          </a:p>
          <a:p>
            <a:r>
              <a:rPr lang="cs-CZ" dirty="0">
                <a:hlinkClick r:id="rId7"/>
              </a:rPr>
              <a:t>http://</a:t>
            </a:r>
            <a:r>
              <a:rPr lang="cs-CZ" dirty="0" smtClean="0">
                <a:hlinkClick r:id="rId7"/>
              </a:rPr>
              <a:t>www.65.media</a:t>
            </a:r>
            <a:endParaRPr lang="ru-RU" dirty="0" smtClean="0"/>
          </a:p>
          <a:p>
            <a:r>
              <a:rPr lang="cs-CZ" dirty="0">
                <a:hlinkClick r:id="rId8"/>
              </a:rPr>
              <a:t>http://</a:t>
            </a:r>
            <a:r>
              <a:rPr lang="cs-CZ" dirty="0" smtClean="0">
                <a:hlinkClick r:id="rId8"/>
              </a:rPr>
              <a:t>www.bolshoyvopros.ru</a:t>
            </a:r>
            <a:endParaRPr lang="ru-RU" dirty="0" smtClean="0"/>
          </a:p>
          <a:p>
            <a:r>
              <a:rPr lang="cs-CZ" dirty="0">
                <a:hlinkClick r:id="rId9"/>
              </a:rPr>
              <a:t>https://</a:t>
            </a:r>
            <a:r>
              <a:rPr lang="cs-CZ" dirty="0" smtClean="0">
                <a:hlinkClick r:id="rId9"/>
              </a:rPr>
              <a:t>ru.wikipedia.org</a:t>
            </a:r>
            <a:endParaRPr lang="ru-RU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56725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7"/>
            <a:ext cx="91805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Представление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5456" y="1927373"/>
            <a:ext cx="8229600" cy="4525963"/>
          </a:xfrm>
        </p:spPr>
        <p:txBody>
          <a:bodyPr/>
          <a:lstStyle/>
          <a:p>
            <a:r>
              <a:rPr lang="ru-RU" dirty="0" smtClean="0"/>
              <a:t>Единственный регион России </a:t>
            </a:r>
            <a:r>
              <a:rPr lang="ru-RU" u="sng" dirty="0" smtClean="0"/>
              <a:t>полностью на островах</a:t>
            </a:r>
          </a:p>
          <a:p>
            <a:r>
              <a:rPr lang="ru-RU" b="1" dirty="0" smtClean="0"/>
              <a:t>Состав: </a:t>
            </a:r>
            <a:r>
              <a:rPr lang="ru-RU" dirty="0" smtClean="0"/>
              <a:t>Сахалин, Монерон, Тюлений, Курильские острова</a:t>
            </a:r>
          </a:p>
          <a:p>
            <a:r>
              <a:rPr lang="ru-RU" b="1" dirty="0" smtClean="0"/>
              <a:t>Омыван: </a:t>
            </a:r>
            <a:r>
              <a:rPr lang="ru-RU" dirty="0" smtClean="0"/>
              <a:t>Охотским и Японским морем + Тихим океаном</a:t>
            </a:r>
          </a:p>
          <a:p>
            <a:r>
              <a:rPr lang="ru-RU" b="1" dirty="0" smtClean="0"/>
              <a:t>На карте: </a:t>
            </a:r>
            <a:r>
              <a:rPr lang="cs-CZ" dirty="0"/>
              <a:t> </a:t>
            </a:r>
            <a:r>
              <a:rPr lang="cs-CZ" b="1" dirty="0">
                <a:hlinkClick r:id="rId3"/>
              </a:rPr>
              <a:t>http://1url.cz/dtV1C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084168" y="638493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u="sng" dirty="0" smtClean="0"/>
              <a:t>Флаг Сахалинской области</a:t>
            </a:r>
            <a:endParaRPr lang="cs-CZ" i="1" u="sng" dirty="0"/>
          </a:p>
        </p:txBody>
      </p:sp>
    </p:spTree>
    <p:extLst>
      <p:ext uri="{BB962C8B-B14F-4D97-AF65-F5344CB8AC3E}">
        <p14:creationId xmlns:p14="http://schemas.microsoft.com/office/powerpoint/2010/main" val="129498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6000"/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8864" y="72008"/>
            <a:ext cx="8229600" cy="764704"/>
          </a:xfrm>
        </p:spPr>
        <p:txBody>
          <a:bodyPr/>
          <a:lstStyle/>
          <a:p>
            <a:r>
              <a:rPr lang="ru-RU" b="1" dirty="0" smtClean="0"/>
              <a:t>Сахалинская область в номерах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31032" y="1556792"/>
            <a:ext cx="8229600" cy="4525963"/>
          </a:xfrm>
        </p:spPr>
        <p:txBody>
          <a:bodyPr/>
          <a:lstStyle/>
          <a:p>
            <a:r>
              <a:rPr lang="ru-RU" b="1" dirty="0" smtClean="0"/>
              <a:t>Площадь: </a:t>
            </a:r>
            <a:r>
              <a:rPr lang="ru-RU" dirty="0"/>
              <a:t>87 101 </a:t>
            </a:r>
            <a:r>
              <a:rPr lang="ru-RU" dirty="0" smtClean="0"/>
              <a:t>км² </a:t>
            </a:r>
            <a:r>
              <a:rPr lang="cs-CZ" dirty="0"/>
              <a:t>(</a:t>
            </a:r>
            <a:r>
              <a:rPr lang="ru-RU" dirty="0" smtClean="0"/>
              <a:t>37-я</a:t>
            </a:r>
            <a:r>
              <a:rPr lang="cs-CZ" dirty="0" smtClean="0"/>
              <a:t>)</a:t>
            </a:r>
            <a:endParaRPr lang="ru-RU" dirty="0" smtClean="0"/>
          </a:p>
          <a:p>
            <a:r>
              <a:rPr lang="ru-RU" b="1" dirty="0" smtClean="0"/>
              <a:t>Население: </a:t>
            </a:r>
            <a:r>
              <a:rPr lang="cs-CZ" dirty="0"/>
              <a:t>487 </a:t>
            </a:r>
            <a:r>
              <a:rPr lang="cs-CZ" dirty="0" smtClean="0"/>
              <a:t>344</a:t>
            </a:r>
            <a:r>
              <a:rPr lang="ru-RU" baseline="30000" dirty="0" smtClean="0"/>
              <a:t> </a:t>
            </a:r>
            <a:r>
              <a:rPr lang="ru-RU" dirty="0" smtClean="0"/>
              <a:t> </a:t>
            </a:r>
            <a:r>
              <a:rPr lang="cs-CZ" dirty="0" smtClean="0"/>
              <a:t>(</a:t>
            </a:r>
            <a:r>
              <a:rPr lang="ru-RU" dirty="0" smtClean="0"/>
              <a:t>73-я</a:t>
            </a:r>
            <a:r>
              <a:rPr lang="cs-CZ" dirty="0"/>
              <a:t>)</a:t>
            </a:r>
            <a:endParaRPr lang="ru-RU" dirty="0" smtClean="0"/>
          </a:p>
          <a:p>
            <a:r>
              <a:rPr lang="ru-RU" b="1" dirty="0" smtClean="0"/>
              <a:t>Нац</a:t>
            </a:r>
            <a:r>
              <a:rPr lang="ru-RU" b="1" dirty="0"/>
              <a:t>и</a:t>
            </a:r>
            <a:r>
              <a:rPr lang="ru-RU" b="1" dirty="0" smtClean="0"/>
              <a:t>ональный состав: </a:t>
            </a:r>
          </a:p>
          <a:p>
            <a:pPr lvl="1"/>
            <a:r>
              <a:rPr lang="ru-RU" dirty="0" smtClean="0"/>
              <a:t>русские: 430,8 </a:t>
            </a:r>
            <a:r>
              <a:rPr lang="ru-RU" dirty="0"/>
              <a:t>тыс. </a:t>
            </a:r>
            <a:r>
              <a:rPr lang="ru-RU" dirty="0" smtClean="0"/>
              <a:t>(</a:t>
            </a:r>
            <a:r>
              <a:rPr lang="ru-RU" dirty="0"/>
              <a:t>86,5 </a:t>
            </a:r>
            <a:r>
              <a:rPr lang="ru-RU" dirty="0" smtClean="0"/>
              <a:t>%)</a:t>
            </a:r>
          </a:p>
          <a:p>
            <a:pPr lvl="1"/>
            <a:r>
              <a:rPr lang="ru-RU" dirty="0" smtClean="0"/>
              <a:t>корейцы: 26,4 тыс. </a:t>
            </a:r>
            <a:r>
              <a:rPr lang="cs-CZ" dirty="0"/>
              <a:t>(</a:t>
            </a:r>
            <a:r>
              <a:rPr lang="cs-CZ" dirty="0" smtClean="0"/>
              <a:t>5,3</a:t>
            </a:r>
            <a:r>
              <a:rPr lang="cs-CZ" dirty="0"/>
              <a:t> </a:t>
            </a:r>
            <a:r>
              <a:rPr lang="cs-CZ" dirty="0" smtClean="0"/>
              <a:t>%)</a:t>
            </a:r>
            <a:endParaRPr lang="ru-RU" dirty="0" smtClean="0"/>
          </a:p>
          <a:p>
            <a:pPr lvl="1"/>
            <a:r>
              <a:rPr lang="ru-RU" dirty="0"/>
              <a:t>у</a:t>
            </a:r>
            <a:r>
              <a:rPr lang="ru-RU" dirty="0" smtClean="0"/>
              <a:t>краинцы: 13 тыс. </a:t>
            </a:r>
            <a:r>
              <a:rPr lang="cs-CZ" dirty="0" smtClean="0"/>
              <a:t>(</a:t>
            </a:r>
            <a:r>
              <a:rPr lang="ru-RU" dirty="0" smtClean="0"/>
              <a:t>2,6 </a:t>
            </a:r>
            <a:r>
              <a:rPr lang="cs-CZ" dirty="0" smtClean="0"/>
              <a:t>%)</a:t>
            </a:r>
            <a:endParaRPr lang="ru-RU" dirty="0" smtClean="0"/>
          </a:p>
          <a:p>
            <a:pPr lvl="1"/>
            <a:r>
              <a:rPr lang="ru-RU" dirty="0"/>
              <a:t>т</a:t>
            </a:r>
            <a:r>
              <a:rPr lang="ru-RU" dirty="0" smtClean="0"/>
              <a:t>атары: 5 тыс. </a:t>
            </a:r>
            <a:r>
              <a:rPr lang="cs-CZ" dirty="0" smtClean="0"/>
              <a:t>(</a:t>
            </a:r>
            <a:r>
              <a:rPr lang="ru-RU" dirty="0" smtClean="0"/>
              <a:t>1</a:t>
            </a:r>
            <a:r>
              <a:rPr lang="cs-CZ" dirty="0" smtClean="0"/>
              <a:t> %)</a:t>
            </a:r>
            <a:endParaRPr lang="ru-RU" dirty="0" smtClean="0"/>
          </a:p>
          <a:p>
            <a:endParaRPr lang="ru-RU" dirty="0" smtClean="0"/>
          </a:p>
        </p:txBody>
      </p:sp>
      <p:sp>
        <p:nvSpPr>
          <p:cNvPr id="4" name="TextovéPole 3"/>
          <p:cNvSpPr txBox="1"/>
          <p:nvPr/>
        </p:nvSpPr>
        <p:spPr>
          <a:xfrm>
            <a:off x="5903640" y="6340355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u="sng" dirty="0" smtClean="0"/>
              <a:t>Герб Сахалинской области</a:t>
            </a:r>
            <a:endParaRPr lang="cs-CZ" i="1" u="sng" dirty="0"/>
          </a:p>
        </p:txBody>
      </p:sp>
    </p:spTree>
    <p:extLst>
      <p:ext uri="{BB962C8B-B14F-4D97-AF65-F5344CB8AC3E}">
        <p14:creationId xmlns:p14="http://schemas.microsoft.com/office/powerpoint/2010/main" val="270204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География</a:t>
            </a:r>
            <a:r>
              <a:rPr lang="cs-CZ" b="1" dirty="0" smtClean="0"/>
              <a:t>/</a:t>
            </a:r>
            <a:r>
              <a:rPr lang="ru-RU" b="1" dirty="0" smtClean="0"/>
              <a:t>Природа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/>
              <a:t>Г</a:t>
            </a:r>
            <a:r>
              <a:rPr lang="ru-RU" b="1" dirty="0" smtClean="0"/>
              <a:t>оры: </a:t>
            </a:r>
            <a:r>
              <a:rPr lang="ru-RU" dirty="0" smtClean="0"/>
              <a:t>Западно-Сахалинские, Восточно-Сахалинские горы </a:t>
            </a:r>
            <a:r>
              <a:rPr lang="cs-CZ" dirty="0"/>
              <a:t>(</a:t>
            </a:r>
            <a:r>
              <a:rPr lang="ru-RU" dirty="0" smtClean="0"/>
              <a:t>г. Лопатина 1609</a:t>
            </a:r>
            <a:r>
              <a:rPr lang="cs-CZ" dirty="0" smtClean="0"/>
              <a:t>)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r>
              <a:rPr lang="ru-RU" dirty="0" smtClean="0"/>
              <a:t>Кур.ост. : 160 вулканов </a:t>
            </a:r>
            <a:r>
              <a:rPr lang="cs-CZ" dirty="0" smtClean="0"/>
              <a:t>(</a:t>
            </a:r>
            <a:r>
              <a:rPr lang="ru-RU" dirty="0" smtClean="0"/>
              <a:t>40 действующих</a:t>
            </a:r>
            <a:r>
              <a:rPr lang="cs-CZ" dirty="0" smtClean="0"/>
              <a:t>) </a:t>
            </a:r>
            <a:r>
              <a:rPr lang="ru-RU" dirty="0" smtClean="0"/>
              <a:t>=&gt; высокая сейсмичность</a:t>
            </a:r>
          </a:p>
          <a:p>
            <a:r>
              <a:rPr lang="ru-RU" b="1" dirty="0" smtClean="0"/>
              <a:t>Низменности: </a:t>
            </a:r>
            <a:r>
              <a:rPr lang="ru-RU" dirty="0" smtClean="0"/>
              <a:t>Тымь-Поронайская, Сусунайская</a:t>
            </a:r>
          </a:p>
          <a:p>
            <a:r>
              <a:rPr lang="ru-RU" b="1" dirty="0" smtClean="0"/>
              <a:t>Реки: </a:t>
            </a:r>
            <a:r>
              <a:rPr lang="ru-RU" dirty="0" smtClean="0"/>
              <a:t>Тымь, Поронай </a:t>
            </a:r>
            <a:r>
              <a:rPr lang="cs-CZ" dirty="0" smtClean="0"/>
              <a:t>(</a:t>
            </a:r>
            <a:r>
              <a:rPr lang="ru-RU" dirty="0" smtClean="0"/>
              <a:t>Сахалин</a:t>
            </a:r>
            <a:r>
              <a:rPr lang="cs-CZ" dirty="0"/>
              <a:t>)</a:t>
            </a:r>
            <a:endParaRPr lang="ru-RU" dirty="0" smtClean="0"/>
          </a:p>
          <a:p>
            <a:r>
              <a:rPr lang="ru-RU" dirty="0" smtClean="0"/>
              <a:t>Много озёр, болот</a:t>
            </a:r>
          </a:p>
          <a:p>
            <a:r>
              <a:rPr lang="ru-RU" b="1" dirty="0" smtClean="0"/>
              <a:t>Климат: </a:t>
            </a:r>
            <a:r>
              <a:rPr lang="ru-RU" dirty="0" smtClean="0"/>
              <a:t>умеренный, муссорный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7308304" y="638132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u="sng" dirty="0" smtClean="0"/>
              <a:t>Гора Лопатина</a:t>
            </a:r>
            <a:endParaRPr lang="cs-CZ" i="1" u="sng" dirty="0"/>
          </a:p>
        </p:txBody>
      </p:sp>
    </p:spTree>
    <p:extLst>
      <p:ext uri="{BB962C8B-B14F-4D97-AF65-F5344CB8AC3E}">
        <p14:creationId xmlns:p14="http://schemas.microsoft.com/office/powerpoint/2010/main" val="163862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570795"/>
            <a:ext cx="5076057" cy="328720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" y="0"/>
            <a:ext cx="5339506" cy="3570795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012160" y="836712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Гора</a:t>
            </a:r>
            <a:r>
              <a:rPr lang="ru-RU" dirty="0"/>
              <a:t> </a:t>
            </a:r>
            <a:r>
              <a:rPr lang="ru-RU" b="1" dirty="0"/>
              <a:t>Онор </a:t>
            </a:r>
            <a:r>
              <a:rPr lang="ru-RU" dirty="0"/>
              <a:t>(1330 метров) - высшая точка </a:t>
            </a:r>
            <a:r>
              <a:rPr lang="ru-RU" b="1" dirty="0"/>
              <a:t>Западно</a:t>
            </a:r>
            <a:r>
              <a:rPr lang="ru-RU" dirty="0"/>
              <a:t>-</a:t>
            </a:r>
            <a:r>
              <a:rPr lang="ru-RU" b="1" dirty="0"/>
              <a:t>Сахалинских</a:t>
            </a:r>
            <a:r>
              <a:rPr lang="ru-RU" dirty="0"/>
              <a:t> </a:t>
            </a:r>
            <a:r>
              <a:rPr lang="ru-RU" b="1" dirty="0" smtClean="0"/>
              <a:t>гор</a:t>
            </a:r>
            <a:endParaRPr lang="cs-CZ" dirty="0"/>
          </a:p>
        </p:txBody>
      </p:sp>
      <p:cxnSp>
        <p:nvCxnSpPr>
          <p:cNvPr id="8" name="Přímá spojnice se šipkou 7"/>
          <p:cNvCxnSpPr/>
          <p:nvPr/>
        </p:nvCxnSpPr>
        <p:spPr>
          <a:xfrm flipH="1">
            <a:off x="5436096" y="1298377"/>
            <a:ext cx="57602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1475656" y="464384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Река </a:t>
            </a:r>
            <a:r>
              <a:rPr lang="ru-RU" b="1" dirty="0" smtClean="0"/>
              <a:t>Тымь </a:t>
            </a:r>
            <a:endParaRPr lang="cs-CZ" b="1" dirty="0"/>
          </a:p>
        </p:txBody>
      </p:sp>
      <p:cxnSp>
        <p:nvCxnSpPr>
          <p:cNvPr id="10" name="Přímá spojnice se šipkou 9"/>
          <p:cNvCxnSpPr/>
          <p:nvPr/>
        </p:nvCxnSpPr>
        <p:spPr>
          <a:xfrm>
            <a:off x="2915816" y="4828277"/>
            <a:ext cx="648072" cy="23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6945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107" y="1268760"/>
            <a:ext cx="5431893" cy="272913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46856" y="157086"/>
            <a:ext cx="7038987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Расстояние от Москвы </a:t>
            </a:r>
            <a:r>
              <a:rPr lang="ru-RU" b="1" dirty="0" smtClean="0"/>
              <a:t>				до</a:t>
            </a:r>
            <a:r>
              <a:rPr lang="cs-CZ" b="1" dirty="0" smtClean="0"/>
              <a:t> </a:t>
            </a:r>
            <a:r>
              <a:rPr lang="ru-RU" b="1" dirty="0" smtClean="0"/>
              <a:t>Южно-Сахалинска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755363"/>
            <a:ext cx="4932040" cy="4525963"/>
          </a:xfrm>
        </p:spPr>
        <p:txBody>
          <a:bodyPr/>
          <a:lstStyle/>
          <a:p>
            <a:r>
              <a:rPr lang="ru-RU" dirty="0" smtClean="0"/>
              <a:t>На </a:t>
            </a:r>
            <a:r>
              <a:rPr lang="ru-RU" u="sng" dirty="0" smtClean="0"/>
              <a:t>машине</a:t>
            </a:r>
            <a:r>
              <a:rPr lang="ru-RU" dirty="0" smtClean="0"/>
              <a:t>:</a:t>
            </a:r>
          </a:p>
          <a:p>
            <a:pPr marL="457200" lvl="1" indent="0">
              <a:buNone/>
            </a:pPr>
            <a:r>
              <a:rPr lang="ru-RU" dirty="0" smtClean="0"/>
              <a:t>расстояние: 9929 км</a:t>
            </a:r>
            <a:endParaRPr lang="cs-CZ" dirty="0" smtClean="0"/>
          </a:p>
          <a:p>
            <a:pPr marL="457200" lvl="1" indent="0">
              <a:buNone/>
            </a:pPr>
            <a:r>
              <a:rPr lang="ru-RU" dirty="0" smtClean="0"/>
              <a:t>время: 159:08 мин.</a:t>
            </a:r>
          </a:p>
          <a:p>
            <a:pPr marL="457200" lvl="1" indent="0">
              <a:buNone/>
            </a:pPr>
            <a:endParaRPr lang="ru-RU" dirty="0" smtClean="0"/>
          </a:p>
          <a:p>
            <a:r>
              <a:rPr lang="ru-RU" dirty="0" smtClean="0"/>
              <a:t>На </a:t>
            </a:r>
            <a:r>
              <a:rPr lang="ru-RU" u="sng" dirty="0" smtClean="0"/>
              <a:t>самолёте</a:t>
            </a:r>
            <a:r>
              <a:rPr lang="ru-RU" dirty="0" smtClean="0"/>
              <a:t> [прямой]:</a:t>
            </a:r>
          </a:p>
          <a:p>
            <a:pPr marL="457200" lvl="1" indent="0">
              <a:buNone/>
            </a:pPr>
            <a:r>
              <a:rPr lang="ru-RU" dirty="0" smtClean="0"/>
              <a:t>расстояние</a:t>
            </a:r>
            <a:r>
              <a:rPr lang="ru-RU" dirty="0"/>
              <a:t>: </a:t>
            </a:r>
            <a:r>
              <a:rPr lang="ru-RU" dirty="0" smtClean="0"/>
              <a:t>6643 км время</a:t>
            </a:r>
            <a:r>
              <a:rPr lang="ru-RU" dirty="0"/>
              <a:t>: </a:t>
            </a:r>
            <a:r>
              <a:rPr lang="ru-RU" dirty="0" smtClean="0"/>
              <a:t>8:09 мин.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107" y="4391172"/>
            <a:ext cx="5468405" cy="2494212"/>
          </a:xfrm>
          <a:prstGeom prst="rect">
            <a:avLst/>
          </a:prstGeom>
        </p:spPr>
      </p:pic>
      <p:pic>
        <p:nvPicPr>
          <p:cNvPr id="3077" name="Picture 5" descr="File:Airplane silhouette.sv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834" y="4494275"/>
            <a:ext cx="1128456" cy="112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Výsledek obrázku pro ikona auto siluet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165591"/>
            <a:ext cx="1721414" cy="86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Související obráze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187" y="0"/>
            <a:ext cx="2151589" cy="215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7239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ru-RU" b="1" dirty="0" smtClean="0"/>
              <a:t>Достопримечательности</a:t>
            </a:r>
            <a:endParaRPr lang="cs-CZ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1" y="908720"/>
            <a:ext cx="4392488" cy="2440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893" y="3988056"/>
            <a:ext cx="4339025" cy="2609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908720"/>
            <a:ext cx="4032448" cy="2378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005064"/>
            <a:ext cx="4157919" cy="2640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ovéPole 8"/>
          <p:cNvSpPr txBox="1"/>
          <p:nvPr/>
        </p:nvSpPr>
        <p:spPr>
          <a:xfrm>
            <a:off x="107504" y="3212976"/>
            <a:ext cx="4177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Сахалинский областной краеведческий музей</a:t>
            </a:r>
            <a:endParaRPr lang="cs-CZ" i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788024" y="6444044"/>
            <a:ext cx="4195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 smtClean="0"/>
              <a:t>Парк им. Ю.А. Гагарина</a:t>
            </a:r>
            <a:endParaRPr lang="cs-CZ" i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07504" y="6453336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Маяк Анива</a:t>
            </a:r>
            <a:endParaRPr lang="cs-CZ" i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5004048" y="3287393"/>
            <a:ext cx="3816424" cy="368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 smtClean="0"/>
              <a:t>Воскресенский собор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21423082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1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584176"/>
          </a:xfrm>
        </p:spPr>
        <p:txBody>
          <a:bodyPr>
            <a:normAutofit/>
          </a:bodyPr>
          <a:lstStyle/>
          <a:p>
            <a:r>
              <a:rPr lang="ru-RU" sz="3600" b="1" dirty="0"/>
              <a:t>Сахалинский областной краеведческий музей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4525963"/>
          </a:xfrm>
        </p:spPr>
        <p:txBody>
          <a:bodyPr/>
          <a:lstStyle/>
          <a:p>
            <a:r>
              <a:rPr lang="ru-RU" dirty="0" smtClean="0"/>
              <a:t>Основан в 1896 году</a:t>
            </a:r>
          </a:p>
          <a:p>
            <a:r>
              <a:rPr lang="ru-RU" dirty="0" smtClean="0"/>
              <a:t>Одно из старейших научно-просветительских учреждений Сахалина</a:t>
            </a:r>
          </a:p>
          <a:p>
            <a:r>
              <a:rPr lang="ru-RU" dirty="0" smtClean="0"/>
              <a:t>Одним из ведущих научных центров на Дальнем Востоке</a:t>
            </a:r>
          </a:p>
          <a:p>
            <a:r>
              <a:rPr lang="ru-RU" dirty="0" smtClean="0"/>
              <a:t>Коллекция </a:t>
            </a:r>
            <a:r>
              <a:rPr lang="ru-RU" dirty="0"/>
              <a:t>музея включает в себя более 200 тысяч артефактов и других </a:t>
            </a:r>
            <a:r>
              <a:rPr lang="ru-RU" dirty="0" smtClean="0"/>
              <a:t>коллекций</a:t>
            </a:r>
          </a:p>
          <a:p>
            <a:r>
              <a:rPr lang="ru-RU" dirty="0" smtClean="0"/>
              <a:t>Сайт музея:</a:t>
            </a:r>
            <a:r>
              <a:rPr lang="cs-CZ" dirty="0" smtClean="0"/>
              <a:t>http://sakhalinmuseum.ru/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014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Парк им. Ю.А. Гагарина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Городской парк культуры и отдыха Южно-Сахалинска</a:t>
            </a:r>
          </a:p>
          <a:p>
            <a:r>
              <a:rPr lang="ru-RU" dirty="0" smtClean="0"/>
              <a:t>Самый уникальный парк на Дальнем Востоке</a:t>
            </a:r>
          </a:p>
          <a:p>
            <a:r>
              <a:rPr lang="ru-RU" dirty="0" smtClean="0"/>
              <a:t>Основан японцами в 1906 году -&gt; наименование получил после смерти Гагарина [1968]</a:t>
            </a:r>
          </a:p>
          <a:p>
            <a:r>
              <a:rPr lang="ru-RU" dirty="0" smtClean="0"/>
              <a:t>Танцев. Площадка, л. </a:t>
            </a:r>
            <a:r>
              <a:rPr lang="ru-RU" dirty="0"/>
              <a:t>к</a:t>
            </a:r>
            <a:r>
              <a:rPr lang="ru-RU" dirty="0" smtClean="0"/>
              <a:t>инотеатр, механические аттракционы, киоски,спор. Площадки, бассейны и т. д.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960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406</Words>
  <Application>Microsoft Office PowerPoint</Application>
  <PresentationFormat>Předvádění na obrazovce (4:3)</PresentationFormat>
  <Paragraphs>90</Paragraphs>
  <Slides>15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Calibri</vt:lpstr>
      <vt:lpstr>Sylfaen</vt:lpstr>
      <vt:lpstr>Motiv systému Office</vt:lpstr>
      <vt:lpstr>Сахалинская область</vt:lpstr>
      <vt:lpstr>Представление</vt:lpstr>
      <vt:lpstr>Сахалинская область в номерах</vt:lpstr>
      <vt:lpstr>География/Природа</vt:lpstr>
      <vt:lpstr>Prezentace aplikace PowerPoint</vt:lpstr>
      <vt:lpstr>Расстояние от Москвы     до Южно-Сахалинска</vt:lpstr>
      <vt:lpstr>Достопримечательности</vt:lpstr>
      <vt:lpstr>Сахалинский областной краеведческий музей</vt:lpstr>
      <vt:lpstr>Парк им. Ю.А. Гагарина</vt:lpstr>
      <vt:lpstr>Воскресенский собор</vt:lpstr>
      <vt:lpstr>Маяк Анива в Сахалинской области </vt:lpstr>
      <vt:lpstr>Промышленность</vt:lpstr>
      <vt:lpstr>Природные ресурсы </vt:lpstr>
      <vt:lpstr>Известные люди, которые здесь родились</vt:lpstr>
      <vt:lpstr>Источники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Сахалинская область</dc:title>
  <dc:creator>Kateřina Zajíčková</dc:creator>
  <cp:lastModifiedBy>Olga Berger</cp:lastModifiedBy>
  <cp:revision>38</cp:revision>
  <dcterms:created xsi:type="dcterms:W3CDTF">2017-03-25T08:23:20Z</dcterms:created>
  <dcterms:modified xsi:type="dcterms:W3CDTF">2017-04-20T11:11:39Z</dcterms:modified>
</cp:coreProperties>
</file>