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1" r:id="rId6"/>
    <p:sldId id="272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66" r:id="rId15"/>
    <p:sldId id="267" r:id="rId16"/>
    <p:sldId id="268" r:id="rId17"/>
    <p:sldId id="270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BE800-4CED-44ED-AC65-80EDB176FD9F}" type="datetimeFigureOut">
              <a:rPr lang="cs-CZ" smtClean="0"/>
              <a:t>20. 2. 2017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EED4A-72FA-4E5A-AF37-23A41B0E700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EED4A-72FA-4E5A-AF37-23A41B0E7005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EED4A-72FA-4E5A-AF37-23A41B0E7005}" type="slidenum">
              <a:rPr lang="cs-CZ" smtClean="0"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EED4A-72FA-4E5A-AF37-23A41B0E7005}" type="slidenum">
              <a:rPr lang="cs-CZ" smtClean="0"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EED4A-72FA-4E5A-AF37-23A41B0E7005}" type="slidenum">
              <a:rPr lang="cs-CZ" smtClean="0"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EED4A-72FA-4E5A-AF37-23A41B0E7005}" type="slidenum">
              <a:rPr lang="cs-CZ" smtClean="0"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EED4A-72FA-4E5A-AF37-23A41B0E7005}" type="slidenum">
              <a:rPr lang="cs-CZ" smtClean="0"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EED4A-72FA-4E5A-AF37-23A41B0E7005}" type="slidenum">
              <a:rPr lang="cs-CZ" smtClean="0"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EED4A-72FA-4E5A-AF37-23A41B0E7005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EED4A-72FA-4E5A-AF37-23A41B0E7005}" type="slidenum">
              <a:rPr lang="cs-CZ" smtClean="0"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EED4A-72FA-4E5A-AF37-23A41B0E7005}" type="slidenum">
              <a:rPr lang="cs-CZ" smtClean="0"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EED4A-72FA-4E5A-AF37-23A41B0E7005}" type="slidenum">
              <a:rPr lang="cs-CZ" smtClean="0"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EED4A-72FA-4E5A-AF37-23A41B0E7005}" type="slidenum">
              <a:rPr lang="cs-CZ" smtClean="0"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EED4A-72FA-4E5A-AF37-23A41B0E7005}" type="slidenum">
              <a:rPr lang="cs-CZ" smtClean="0"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EED4A-72FA-4E5A-AF37-23A41B0E7005}" type="slidenum">
              <a:rPr lang="cs-CZ" smtClean="0"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EED4A-72FA-4E5A-AF37-23A41B0E7005}" type="slidenum">
              <a:rPr lang="cs-CZ" smtClean="0"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63DD-9833-4C10-8A6E-91B58401FD46}" type="datetimeFigureOut">
              <a:rPr lang="cs-CZ" smtClean="0"/>
              <a:t>20. 2. 2017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B8C4-6E61-4E75-BF5E-420EDC00CA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63DD-9833-4C10-8A6E-91B58401FD46}" type="datetimeFigureOut">
              <a:rPr lang="cs-CZ" smtClean="0"/>
              <a:t>20. 2. 2017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B8C4-6E61-4E75-BF5E-420EDC00CA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63DD-9833-4C10-8A6E-91B58401FD46}" type="datetimeFigureOut">
              <a:rPr lang="cs-CZ" smtClean="0"/>
              <a:t>20. 2. 2017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B8C4-6E61-4E75-BF5E-420EDC00CA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63DD-9833-4C10-8A6E-91B58401FD46}" type="datetimeFigureOut">
              <a:rPr lang="cs-CZ" smtClean="0"/>
              <a:t>20. 2. 2017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B8C4-6E61-4E75-BF5E-420EDC00CA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63DD-9833-4C10-8A6E-91B58401FD46}" type="datetimeFigureOut">
              <a:rPr lang="cs-CZ" smtClean="0"/>
              <a:t>20. 2. 2017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B8C4-6E61-4E75-BF5E-420EDC00CA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63DD-9833-4C10-8A6E-91B58401FD46}" type="datetimeFigureOut">
              <a:rPr lang="cs-CZ" smtClean="0"/>
              <a:t>20. 2. 2017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B8C4-6E61-4E75-BF5E-420EDC00CA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63DD-9833-4C10-8A6E-91B58401FD46}" type="datetimeFigureOut">
              <a:rPr lang="cs-CZ" smtClean="0"/>
              <a:t>20. 2. 2017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B8C4-6E61-4E75-BF5E-420EDC00CA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63DD-9833-4C10-8A6E-91B58401FD46}" type="datetimeFigureOut">
              <a:rPr lang="cs-CZ" smtClean="0"/>
              <a:t>20. 2. 2017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B8C4-6E61-4E75-BF5E-420EDC00CA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63DD-9833-4C10-8A6E-91B58401FD46}" type="datetimeFigureOut">
              <a:rPr lang="cs-CZ" smtClean="0"/>
              <a:t>20. 2. 2017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B8C4-6E61-4E75-BF5E-420EDC00CA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63DD-9833-4C10-8A6E-91B58401FD46}" type="datetimeFigureOut">
              <a:rPr lang="cs-CZ" smtClean="0"/>
              <a:t>20. 2. 2017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B8C4-6E61-4E75-BF5E-420EDC00CA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63DD-9833-4C10-8A6E-91B58401FD46}" type="datetimeFigureOut">
              <a:rPr lang="cs-CZ" smtClean="0"/>
              <a:t>20. 2. 2017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B8C4-6E61-4E75-BF5E-420EDC00CA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63DD-9833-4C10-8A6E-91B58401FD46}" type="datetimeFigureOut">
              <a:rPr lang="cs-CZ" smtClean="0"/>
              <a:t>20. 2. 2017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1B8C4-6E61-4E75-BF5E-420EDC00CA1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Hxi-HSgNP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narcissusMichelangelo Merisi de Carravagg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-87827"/>
            <a:ext cx="5688632" cy="694582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effectLst>
            <a:reflection blurRad="6350" stA="50000" endA="300" endPos="90000" dist="508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cs-CZ" sz="8000" dirty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Divák je v obraze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/>
              <a:t>Mise</a:t>
            </a:r>
          </a:p>
        </p:txBody>
      </p:sp>
      <p:pic>
        <p:nvPicPr>
          <p:cNvPr id="6" name="Zástupný symbol pro obsah 5" descr="Spevacek-Mis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124744"/>
            <a:ext cx="7950882" cy="536145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Falešnice</a:t>
            </a:r>
          </a:p>
        </p:txBody>
      </p:sp>
      <p:pic>
        <p:nvPicPr>
          <p:cNvPr id="4" name="Zástupný symbol pro obsah 3" descr="Spevacek-Falesnic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8817" y="1600200"/>
            <a:ext cx="6386366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dirty="0"/>
              <a:t>Svoboda</a:t>
            </a:r>
          </a:p>
        </p:txBody>
      </p:sp>
      <p:pic>
        <p:nvPicPr>
          <p:cNvPr id="4" name="Zástupný symbol pro obsah 3" descr="Spevacek-Svobod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7252" y="560437"/>
            <a:ext cx="8471006" cy="603691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/>
              <a:t>Evoluce</a:t>
            </a:r>
          </a:p>
        </p:txBody>
      </p:sp>
      <p:pic>
        <p:nvPicPr>
          <p:cNvPr id="4" name="Zástupný symbol pro obsah 3" descr="Spevacek-Evoluc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908720"/>
            <a:ext cx="8399054" cy="560608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Bublanina</a:t>
            </a:r>
          </a:p>
        </p:txBody>
      </p:sp>
      <p:pic>
        <p:nvPicPr>
          <p:cNvPr id="4" name="Zástupný symbol pro obsah 3" descr="Spevacek-Bublanin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484784"/>
            <a:ext cx="7361899" cy="516483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Červení</a:t>
            </a:r>
          </a:p>
        </p:txBody>
      </p:sp>
      <p:pic>
        <p:nvPicPr>
          <p:cNvPr id="4" name="Zástupný symbol pro obsah 3" descr="Spevacek-cerven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963" y="1124744"/>
            <a:ext cx="8953037" cy="593752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Orion</a:t>
            </a:r>
          </a:p>
        </p:txBody>
      </p:sp>
      <p:pic>
        <p:nvPicPr>
          <p:cNvPr id="4" name="Zástupný symbol pro obsah 3" descr="Spevacek-Or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41260" y="0"/>
            <a:ext cx="5550686" cy="671115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pevacek-Zarodk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11957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1475656" y="5085184"/>
            <a:ext cx="705678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7631832" y="2636912"/>
            <a:ext cx="1512168" cy="187220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6228184" y="2636912"/>
            <a:ext cx="1224136" cy="2304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4427984" y="2636912"/>
            <a:ext cx="2016224" cy="2304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2699792" y="2636912"/>
            <a:ext cx="2016224" cy="2304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395536" y="2708920"/>
            <a:ext cx="2016224" cy="180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132856"/>
          </a:xfrm>
        </p:spPr>
        <p:txBody>
          <a:bodyPr>
            <a:normAutofit/>
          </a:bodyPr>
          <a:lstStyle/>
          <a:p>
            <a:pPr algn="l"/>
            <a:r>
              <a:rPr lang="cs-CZ" sz="3200" dirty="0"/>
              <a:t>Navrhovatel a rozhodčí</a:t>
            </a:r>
            <a:br>
              <a:rPr lang="cs-CZ" sz="3200" dirty="0"/>
            </a:br>
            <a:br>
              <a:rPr lang="cs-CZ" sz="3200" dirty="0"/>
            </a:br>
            <a:r>
              <a:rPr lang="cs-CZ" sz="1400" dirty="0"/>
              <a:t>Americká krása (</a:t>
            </a:r>
            <a:r>
              <a:rPr lang="cs-CZ" sz="1400" dirty="0" err="1"/>
              <a:t>American</a:t>
            </a:r>
            <a:r>
              <a:rPr lang="cs-CZ" sz="1400" dirty="0"/>
              <a:t> </a:t>
            </a:r>
            <a:r>
              <a:rPr lang="cs-CZ" sz="1400" dirty="0" err="1"/>
              <a:t>Beauty</a:t>
            </a:r>
            <a:r>
              <a:rPr lang="cs-CZ" sz="1400" dirty="0"/>
              <a:t>, 1999)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92488"/>
          </a:xfrm>
        </p:spPr>
        <p:txBody>
          <a:bodyPr>
            <a:normAutofit lnSpcReduction="10000"/>
          </a:bodyPr>
          <a:lstStyle/>
          <a:p>
            <a:r>
              <a:rPr lang="cs-CZ" sz="1400" dirty="0">
                <a:hlinkClick r:id="rId3"/>
              </a:rPr>
              <a:t>http://www.</a:t>
            </a:r>
            <a:r>
              <a:rPr lang="cs-CZ" sz="1400" dirty="0" err="1">
                <a:hlinkClick r:id="rId3"/>
              </a:rPr>
              <a:t>youtube.com</a:t>
            </a:r>
            <a:r>
              <a:rPr lang="cs-CZ" sz="1400" dirty="0">
                <a:hlinkClick r:id="rId3"/>
              </a:rPr>
              <a:t>/</a:t>
            </a:r>
            <a:r>
              <a:rPr lang="cs-CZ" sz="1400" dirty="0" err="1">
                <a:hlinkClick r:id="rId3"/>
              </a:rPr>
              <a:t>watch</a:t>
            </a:r>
            <a:r>
              <a:rPr lang="cs-CZ" sz="1400" dirty="0">
                <a:hlinkClick r:id="rId3"/>
              </a:rPr>
              <a:t>?v=</a:t>
            </a:r>
            <a:r>
              <a:rPr lang="cs-CZ" sz="1400" dirty="0" err="1">
                <a:hlinkClick r:id="rId3"/>
              </a:rPr>
              <a:t>gHxi</a:t>
            </a:r>
            <a:r>
              <a:rPr lang="cs-CZ" sz="1400" dirty="0">
                <a:hlinkClick r:id="rId3"/>
              </a:rPr>
              <a:t>-</a:t>
            </a:r>
            <a:r>
              <a:rPr lang="cs-CZ" sz="1400" dirty="0" err="1">
                <a:hlinkClick r:id="rId3"/>
              </a:rPr>
              <a:t>HSgNPc</a:t>
            </a: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sz="1800" dirty="0"/>
              <a:t>viděné                                     navrhovatel              médium             rozhodčí               obraz</a:t>
            </a:r>
          </a:p>
          <a:p>
            <a:pPr>
              <a:buNone/>
            </a:pPr>
            <a:r>
              <a:rPr lang="cs-CZ" sz="1800" dirty="0"/>
              <a:t>označované</a:t>
            </a:r>
          </a:p>
          <a:p>
            <a:pPr>
              <a:buNone/>
            </a:pPr>
            <a:r>
              <a:rPr lang="cs-CZ" sz="1800" dirty="0"/>
              <a:t>věc, událost	              autor, umělec	věc, událost        divák			               mluvčí         	zpráva, znak       adresát</a:t>
            </a:r>
          </a:p>
          <a:p>
            <a:pPr>
              <a:buNone/>
            </a:pPr>
            <a:endParaRPr lang="cs-CZ" sz="1800" dirty="0"/>
          </a:p>
          <a:p>
            <a:pPr>
              <a:buNone/>
            </a:pPr>
            <a:endParaRPr lang="cs-CZ" sz="1800" dirty="0"/>
          </a:p>
          <a:p>
            <a:pPr>
              <a:buNone/>
            </a:pPr>
            <a:r>
              <a:rPr lang="cs-CZ" sz="1800" dirty="0"/>
              <a:t>				</a:t>
            </a:r>
          </a:p>
          <a:p>
            <a:pPr>
              <a:buNone/>
            </a:pPr>
            <a:r>
              <a:rPr lang="cs-CZ" sz="1800" dirty="0"/>
              <a:t>					mentální obraz</a:t>
            </a:r>
          </a:p>
          <a:p>
            <a:pPr>
              <a:buNone/>
            </a:pPr>
            <a:r>
              <a:rPr lang="cs-CZ" sz="1800" dirty="0"/>
              <a:t>					kulturní vzorce</a:t>
            </a:r>
          </a:p>
          <a:p>
            <a:pPr>
              <a:buNone/>
            </a:pPr>
            <a:r>
              <a:rPr lang="cs-CZ" sz="1800" dirty="0"/>
              <a:t>					archetypy</a:t>
            </a:r>
          </a:p>
          <a:p>
            <a:pPr>
              <a:buNone/>
            </a:pPr>
            <a:r>
              <a:rPr lang="cs-CZ" sz="1800" dirty="0"/>
              <a:t>					</a:t>
            </a:r>
            <a:r>
              <a:rPr lang="cs-CZ" sz="1800" dirty="0" err="1"/>
              <a:t>předpojmové</a:t>
            </a:r>
            <a:r>
              <a:rPr lang="cs-CZ" sz="1800" dirty="0"/>
              <a:t> struktury, báze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2483768" y="3284984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4355976" y="3284984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5796136" y="3284984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7380312" y="3284984"/>
            <a:ext cx="576064" cy="2880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 descr="american-beauty-bag.jpg"/>
          <p:cNvPicPr>
            <a:picLocks noChangeAspect="1"/>
          </p:cNvPicPr>
          <p:nvPr/>
        </p:nvPicPr>
        <p:blipFill>
          <a:blip r:embed="rId4" cstate="print"/>
          <a:srcRect l="18501" t="10626" r="20600" b="24800"/>
          <a:stretch>
            <a:fillRect/>
          </a:stretch>
        </p:blipFill>
        <p:spPr>
          <a:xfrm>
            <a:off x="5292080" y="0"/>
            <a:ext cx="3528392" cy="24942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Pojem: obraz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Zpodobnění, představa (image, </a:t>
            </a:r>
            <a:r>
              <a:rPr lang="cs-CZ" dirty="0" err="1"/>
              <a:t>Bildung</a:t>
            </a:r>
            <a:r>
              <a:rPr lang="cs-CZ" dirty="0"/>
              <a:t>)</a:t>
            </a:r>
          </a:p>
          <a:p>
            <a:r>
              <a:rPr lang="cs-CZ" dirty="0"/>
              <a:t>Vizuální reprezentace (</a:t>
            </a:r>
            <a:r>
              <a:rPr lang="cs-CZ" dirty="0" err="1"/>
              <a:t>visual</a:t>
            </a:r>
            <a:r>
              <a:rPr lang="cs-CZ" dirty="0"/>
              <a:t> </a:t>
            </a:r>
            <a:r>
              <a:rPr lang="cs-CZ" dirty="0" err="1"/>
              <a:t>representation</a:t>
            </a:r>
            <a:r>
              <a:rPr lang="cs-CZ" dirty="0"/>
              <a:t>)</a:t>
            </a:r>
          </a:p>
          <a:p>
            <a:r>
              <a:rPr lang="cs-CZ" dirty="0"/>
              <a:t>Zobrazení (</a:t>
            </a:r>
            <a:r>
              <a:rPr lang="cs-CZ" dirty="0" err="1"/>
              <a:t>picture</a:t>
            </a:r>
            <a:r>
              <a:rPr lang="cs-CZ" dirty="0"/>
              <a:t>, </a:t>
            </a:r>
            <a:r>
              <a:rPr lang="cs-CZ" dirty="0" err="1"/>
              <a:t>Bild</a:t>
            </a:r>
            <a:r>
              <a:rPr lang="cs-CZ" dirty="0"/>
              <a:t>)</a:t>
            </a:r>
          </a:p>
          <a:p>
            <a:r>
              <a:rPr lang="cs-CZ" dirty="0"/>
              <a:t>Nápodoba (mimesis)</a:t>
            </a:r>
          </a:p>
          <a:p>
            <a:r>
              <a:rPr lang="cs-CZ" dirty="0"/>
              <a:t>Výtvor (</a:t>
            </a:r>
            <a:r>
              <a:rPr lang="cs-CZ" dirty="0" err="1"/>
              <a:t>Bild</a:t>
            </a:r>
            <a:r>
              <a:rPr lang="cs-CZ" dirty="0"/>
              <a:t>), dílo, </a:t>
            </a:r>
            <a:r>
              <a:rPr lang="cs-CZ" dirty="0" err="1"/>
              <a:t>work</a:t>
            </a:r>
            <a:r>
              <a:rPr lang="cs-CZ" dirty="0"/>
              <a:t> (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art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14600" cy="322637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err="1"/>
              <a:t>Laokoón</a:t>
            </a:r>
            <a:r>
              <a:rPr lang="cs-CZ" dirty="0"/>
              <a:t> </a:t>
            </a:r>
            <a:br>
              <a:rPr lang="cs-CZ" dirty="0"/>
            </a:br>
            <a:r>
              <a:rPr lang="cs-CZ" sz="3100" dirty="0"/>
              <a:t>(</a:t>
            </a:r>
            <a:r>
              <a:rPr lang="cs-CZ" sz="3100" dirty="0" err="1"/>
              <a:t>Laocoön</a:t>
            </a:r>
            <a:r>
              <a:rPr lang="cs-CZ" sz="3100" dirty="0"/>
              <a:t>)</a:t>
            </a:r>
            <a:br>
              <a:rPr lang="cs-CZ" sz="3100" dirty="0"/>
            </a:br>
            <a:br>
              <a:rPr lang="cs-CZ" sz="3100" dirty="0"/>
            </a:br>
            <a:r>
              <a:rPr lang="cs-CZ" sz="2200" dirty="0"/>
              <a:t>kol. </a:t>
            </a:r>
            <a:r>
              <a:rPr lang="cs-CZ" sz="2200" dirty="0" err="1"/>
              <a:t>pol</a:t>
            </a:r>
            <a:r>
              <a:rPr lang="cs-CZ" sz="2200" dirty="0"/>
              <a:t>. </a:t>
            </a:r>
            <a:r>
              <a:rPr lang="cs-CZ" sz="2200" dirty="0" err="1"/>
              <a:t>1.stol</a:t>
            </a:r>
            <a:r>
              <a:rPr lang="cs-CZ" sz="2200" dirty="0"/>
              <a:t>. – 20. léta př. n. l.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kol. 1850</a:t>
            </a:r>
            <a:br>
              <a:rPr lang="cs-CZ" sz="3100" dirty="0"/>
            </a:br>
            <a:br>
              <a:rPr lang="cs-CZ" sz="3100" dirty="0"/>
            </a:br>
            <a:endParaRPr lang="cs-CZ" sz="3100" dirty="0"/>
          </a:p>
        </p:txBody>
      </p:sp>
      <p:pic>
        <p:nvPicPr>
          <p:cNvPr id="4" name="Zástupný symbol pro obsah 3" descr="Laocoon-Group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30000"/>
          </a:blip>
          <a:stretch>
            <a:fillRect/>
          </a:stretch>
        </p:blipFill>
        <p:spPr>
          <a:xfrm>
            <a:off x="2972151" y="0"/>
            <a:ext cx="6171849" cy="6999541"/>
          </a:xfrm>
        </p:spPr>
      </p:pic>
      <p:pic>
        <p:nvPicPr>
          <p:cNvPr id="5" name="Obrázek 4" descr="Laocoon-1850.jpg"/>
          <p:cNvPicPr>
            <a:picLocks noChangeAspect="1"/>
          </p:cNvPicPr>
          <p:nvPr/>
        </p:nvPicPr>
        <p:blipFill>
          <a:blip r:embed="rId4" cstate="print">
            <a:lum bright="-20000"/>
          </a:blip>
          <a:stretch>
            <a:fillRect/>
          </a:stretch>
        </p:blipFill>
        <p:spPr>
          <a:xfrm>
            <a:off x="0" y="3501008"/>
            <a:ext cx="3088830" cy="3356991"/>
          </a:xfrm>
          <a:prstGeom prst="rect">
            <a:avLst/>
          </a:prstGeom>
        </p:spPr>
      </p:pic>
      <p:sp>
        <p:nvSpPr>
          <p:cNvPr id="6" name="Šipka doprava 5"/>
          <p:cNvSpPr/>
          <p:nvPr/>
        </p:nvSpPr>
        <p:spPr>
          <a:xfrm>
            <a:off x="2123728" y="1844824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1115616" y="2852936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948264" y="332656"/>
            <a:ext cx="194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i="1" dirty="0">
                <a:solidFill>
                  <a:schemeClr val="bg1"/>
                </a:solidFill>
              </a:rPr>
              <a:t>Mimesis</a:t>
            </a:r>
          </a:p>
          <a:p>
            <a:pPr algn="r"/>
            <a:r>
              <a:rPr lang="cs-CZ" i="1" dirty="0">
                <a:solidFill>
                  <a:schemeClr val="bg1"/>
                </a:solidFill>
              </a:rPr>
              <a:t>Ikonografie</a:t>
            </a:r>
          </a:p>
          <a:p>
            <a:pPr algn="r"/>
            <a:r>
              <a:rPr lang="cs-CZ" i="1" dirty="0">
                <a:solidFill>
                  <a:schemeClr val="bg1"/>
                </a:solidFill>
              </a:rPr>
              <a:t>Ikonologie</a:t>
            </a:r>
          </a:p>
          <a:p>
            <a:pPr algn="r"/>
            <a:r>
              <a:rPr lang="cs-CZ" i="1" dirty="0">
                <a:solidFill>
                  <a:schemeClr val="bg1"/>
                </a:solidFill>
              </a:rPr>
              <a:t>Estetika</a:t>
            </a:r>
          </a:p>
          <a:p>
            <a:pPr algn="r"/>
            <a:r>
              <a:rPr lang="cs-CZ" i="1" dirty="0">
                <a:solidFill>
                  <a:schemeClr val="bg1"/>
                </a:solidFill>
              </a:rPr>
              <a:t>Archetyp</a:t>
            </a:r>
          </a:p>
          <a:p>
            <a:pPr algn="r"/>
            <a:endParaRPr lang="cs-CZ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63818"/>
            <a:ext cx="8686800" cy="6896844"/>
          </a:xfrm>
        </p:spPr>
      </p:pic>
    </p:spTree>
    <p:extLst>
      <p:ext uri="{BB962C8B-B14F-4D97-AF65-F5344CB8AC3E}">
        <p14:creationId xmlns:p14="http://schemas.microsoft.com/office/powerpoint/2010/main" val="2925081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" y="59871"/>
            <a:ext cx="1793828" cy="6805341"/>
          </a:xfr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" b="62151"/>
          <a:stretch/>
        </p:blipFill>
        <p:spPr>
          <a:xfrm>
            <a:off x="1979712" y="79234"/>
            <a:ext cx="3810121" cy="5884626"/>
          </a:xfrm>
          <a:prstGeom prst="rect">
            <a:avLst/>
          </a:prstGeom>
        </p:spPr>
      </p:pic>
      <p:pic>
        <p:nvPicPr>
          <p:cNvPr id="7" name="Zástupný symbol pro obsah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t="37664" b="15779"/>
          <a:stretch/>
        </p:blipFill>
        <p:spPr>
          <a:xfrm>
            <a:off x="6084167" y="213812"/>
            <a:ext cx="2956507" cy="545766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123728" y="615926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Miniatura z Vatikánského kodexu, 4. stol.</a:t>
            </a:r>
          </a:p>
        </p:txBody>
      </p:sp>
    </p:spTree>
    <p:extLst>
      <p:ext uri="{BB962C8B-B14F-4D97-AF65-F5344CB8AC3E}">
        <p14:creationId xmlns:p14="http://schemas.microsoft.com/office/powerpoint/2010/main" val="322561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lozisko 031.jpg"/>
          <p:cNvPicPr>
            <a:picLocks noChangeAspect="1"/>
          </p:cNvPicPr>
          <p:nvPr/>
        </p:nvPicPr>
        <p:blipFill>
          <a:blip r:embed="rId3" cstate="print"/>
          <a:srcRect t="1569" r="24800" b="19288"/>
          <a:stretch>
            <a:fillRect/>
          </a:stretch>
        </p:blipFill>
        <p:spPr>
          <a:xfrm>
            <a:off x="0" y="2690256"/>
            <a:ext cx="5940152" cy="416774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Moderní plastika: kuličkové ložisko jako </a:t>
            </a:r>
            <a:r>
              <a:rPr lang="cs-CZ" i="1" dirty="0" err="1"/>
              <a:t>ostenze</a:t>
            </a:r>
            <a:r>
              <a:rPr lang="cs-CZ" dirty="0"/>
              <a:t> nové krásy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963"/>
          </a:xfrm>
        </p:spPr>
        <p:txBody>
          <a:bodyPr/>
          <a:lstStyle/>
          <a:p>
            <a:r>
              <a:rPr lang="cs-CZ" sz="2800" dirty="0"/>
              <a:t>Praha 1923 – výstava Devětsilu: </a:t>
            </a:r>
          </a:p>
          <a:p>
            <a:pPr>
              <a:buNone/>
            </a:pPr>
            <a:r>
              <a:rPr lang="cs-CZ" sz="2800" dirty="0"/>
              <a:t>    „Bazar moderního umění“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12_ball-bearing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7" y="2258818"/>
            <a:ext cx="5220073" cy="4599182"/>
          </a:xfrm>
          <a:prstGeom prst="rect">
            <a:avLst/>
          </a:prstGeom>
        </p:spPr>
      </p:pic>
      <p:pic>
        <p:nvPicPr>
          <p:cNvPr id="5" name="Obrázek 4" descr="ocelovy-privesek-kulickove-lozisko-s-krize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00" y="126876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 descr="Spevacek-Zarodk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731837"/>
            <a:ext cx="8050265" cy="6126163"/>
          </a:xfrm>
        </p:spPr>
      </p:pic>
      <p:sp>
        <p:nvSpPr>
          <p:cNvPr id="10" name="TextovéPole 9"/>
          <p:cNvSpPr txBox="1"/>
          <p:nvPr/>
        </p:nvSpPr>
        <p:spPr>
          <a:xfrm>
            <a:off x="1115616" y="648866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Jan Spěváček, Zárodky, z cyklu Evoluce (2005-2009)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cs-CZ" dirty="0"/>
              <a:t>Příběh </a:t>
            </a:r>
            <a:r>
              <a:rPr lang="cs-CZ" i="1" dirty="0"/>
              <a:t>Evoluce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Kačeny a kachní sněm</a:t>
            </a:r>
          </a:p>
        </p:txBody>
      </p:sp>
      <p:pic>
        <p:nvPicPr>
          <p:cNvPr id="4" name="Zástupný symbol pro obsah 3" descr="Spevacek-Kachni sne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2142472"/>
            <a:ext cx="5364088" cy="4349940"/>
          </a:xfrm>
        </p:spPr>
      </p:pic>
      <p:pic>
        <p:nvPicPr>
          <p:cNvPr id="5" name="Zástupný symbol pro obsah 3" descr="Spevacek-Kace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2267" y="0"/>
            <a:ext cx="3281733" cy="45259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</TotalTime>
  <Words>142</Words>
  <Application>Microsoft Office PowerPoint</Application>
  <PresentationFormat>Předvádění na obrazovce (4:3)</PresentationFormat>
  <Paragraphs>55</Paragraphs>
  <Slides>17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BatangChe</vt:lpstr>
      <vt:lpstr>Arial</vt:lpstr>
      <vt:lpstr>Calibri</vt:lpstr>
      <vt:lpstr>Motiv sady Office</vt:lpstr>
      <vt:lpstr>Divák je v obraze</vt:lpstr>
      <vt:lpstr>Navrhovatel a rozhodčí  Americká krása (American Beauty, 1999)</vt:lpstr>
      <vt:lpstr>Pojem: obraz</vt:lpstr>
      <vt:lpstr>Laokoón  (Laocoön)  kol. pol. 1.stol. – 20. léta př. n. l.  kol. 1850  </vt:lpstr>
      <vt:lpstr>Prezentace aplikace PowerPoint</vt:lpstr>
      <vt:lpstr>Prezentace aplikace PowerPoint</vt:lpstr>
      <vt:lpstr>Moderní plastika: kuličkové ložisko jako ostenze nové krásy</vt:lpstr>
      <vt:lpstr>Příběh Evoluce</vt:lpstr>
      <vt:lpstr>Kačeny a kachní sněm</vt:lpstr>
      <vt:lpstr>Mise</vt:lpstr>
      <vt:lpstr>Falešnice</vt:lpstr>
      <vt:lpstr>Svoboda</vt:lpstr>
      <vt:lpstr>Evoluce</vt:lpstr>
      <vt:lpstr>Bublanina</vt:lpstr>
      <vt:lpstr>Červení</vt:lpstr>
      <vt:lpstr>Orion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Windows User</dc:creator>
  <cp:lastModifiedBy>Helena</cp:lastModifiedBy>
  <cp:revision>14</cp:revision>
  <dcterms:created xsi:type="dcterms:W3CDTF">2012-09-24T05:52:54Z</dcterms:created>
  <dcterms:modified xsi:type="dcterms:W3CDTF">2017-02-20T23:41:16Z</dcterms:modified>
</cp:coreProperties>
</file>