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1"/>
  </p:handoutMasterIdLst>
  <p:sldIdLst>
    <p:sldId id="256" r:id="rId2"/>
    <p:sldId id="301" r:id="rId3"/>
    <p:sldId id="309" r:id="rId4"/>
    <p:sldId id="300" r:id="rId5"/>
    <p:sldId id="302" r:id="rId6"/>
    <p:sldId id="307" r:id="rId7"/>
    <p:sldId id="308" r:id="rId8"/>
    <p:sldId id="310" r:id="rId9"/>
    <p:sldId id="314" r:id="rId10"/>
    <p:sldId id="315" r:id="rId11"/>
    <p:sldId id="312" r:id="rId12"/>
    <p:sldId id="313" r:id="rId13"/>
    <p:sldId id="281" r:id="rId14"/>
    <p:sldId id="282" r:id="rId15"/>
    <p:sldId id="299" r:id="rId16"/>
    <p:sldId id="290" r:id="rId17"/>
    <p:sldId id="291" r:id="rId18"/>
    <p:sldId id="292" r:id="rId19"/>
    <p:sldId id="284" r:id="rId20"/>
    <p:sldId id="287" r:id="rId21"/>
    <p:sldId id="294" r:id="rId22"/>
    <p:sldId id="295" r:id="rId23"/>
    <p:sldId id="304" r:id="rId24"/>
    <p:sldId id="316" r:id="rId25"/>
    <p:sldId id="317" r:id="rId26"/>
    <p:sldId id="305" r:id="rId27"/>
    <p:sldId id="306" r:id="rId28"/>
    <p:sldId id="293" r:id="rId29"/>
    <p:sldId id="296" r:id="rId30"/>
  </p:sldIdLst>
  <p:sldSz cx="9144000" cy="6858000" type="screen4x3"/>
  <p:notesSz cx="67833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684" autoAdjust="0"/>
  </p:normalViewPr>
  <p:slideViewPr>
    <p:cSldViewPr>
      <p:cViewPr varScale="1">
        <p:scale>
          <a:sx n="66" d="100"/>
          <a:sy n="66" d="100"/>
        </p:scale>
        <p:origin x="11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2AC580-C750-4AB2-A93D-BD23FD09459B}" type="datetimeFigureOut">
              <a:rPr lang="cs-CZ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A04312-4C43-4375-B153-FD3EFD041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89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CE58D7-0A23-44EB-9BD8-6688BD058BB7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B174A-3321-4450-A27D-EDBC83568A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16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2707EB-94B2-4FA8-B470-D9AD5A114E9A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BE898-AFCD-4039-B3B2-78417029FD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61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D7AEE-8A7F-4D6D-B631-8BA6275A0AD9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D696E-4A99-4B42-A4BA-E1DBA38C9A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35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5DD44E-C962-4B79-95C0-F5268C9477B4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4B98B-2586-49A9-B737-E83D8AC48B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83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BDF4D-FFA8-4D9A-9B8A-18E14448291C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56281-9772-4A2A-B5B3-00A801CE17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2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155676-864F-4183-A78B-5F65E07D7523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AA4BA-ECA2-4FE8-805D-C809F7C27F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7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82F75D-5386-4B21-BB9B-BA14E844344F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BCC7B-78B8-4BC0-904A-3DC4B4DFD31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06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42D72-57C3-4931-B6CB-0B51C3E21A70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007F7-B61F-4F48-A2C4-8C6F775FC13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98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A1FB1-F489-4D53-93CE-5197069D4A36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2FDE3-C39D-469A-AB8E-7E7C087C3F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1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4D34CC-786F-4602-A37B-B7FED5A004DA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9D03A-1986-4047-9F7F-A438F6788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32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0978FE-72AE-4FDF-9580-C726BFB4F7F3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23FFE-180E-4C0F-BD6D-73CC2FA7D3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7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2CF1EA-F049-4CF1-BC9C-148A7565A137}" type="datetimeFigureOut">
              <a:rPr lang="cs-CZ" smtClean="0"/>
              <a:pPr>
                <a:defRPr/>
              </a:pPr>
              <a:t>21. 2. 2017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61EAD8-F2E3-4D46-AFEF-168D061D653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densvetnaskolach.cz/test/File/DOTAZNIKOVE_SETRENI_STREDOSKOLACI_JSNS_2012.pdf" TargetMode="External"/><Relationship Id="rId2" Type="http://schemas.openxmlformats.org/officeDocument/2006/relationships/hyperlink" Target="http://www.ustrcr.cz/data/vyzkum-vyuky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vojtech.ripka@ustrcr.cz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Soudobé dějiny v dějepise</a:t>
            </a:r>
            <a:endParaRPr lang="cs-CZ" dirty="0" smtClean="0"/>
          </a:p>
        </p:txBody>
      </p:sp>
      <p:sp>
        <p:nvSpPr>
          <p:cNvPr id="14337" name="Podnadpis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400800" cy="1600200"/>
          </a:xfrm>
        </p:spPr>
        <p:txBody>
          <a:bodyPr/>
          <a:lstStyle/>
          <a:p>
            <a:r>
              <a:rPr lang="cs-CZ" b="1" i="1" dirty="0" smtClean="0"/>
              <a:t>empirická data o výuce a jejich interpretace</a:t>
            </a:r>
            <a:endParaRPr lang="cs-CZ" i="1" dirty="0" smtClean="0"/>
          </a:p>
          <a:p>
            <a:r>
              <a:rPr lang="cs-CZ" dirty="0" smtClean="0"/>
              <a:t>FF MU 2017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výuky a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3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Mládež a dějiny </a:t>
            </a:r>
            <a:r>
              <a:rPr lang="cs-CZ" dirty="0" smtClean="0"/>
              <a:t>1995: </a:t>
            </a:r>
            <a:r>
              <a:rPr lang="cs-CZ" dirty="0" smtClean="0"/>
              <a:t>hlavní zjištění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Českým učitelům chybí jasná interpretace historie (není jen východní záležitostí)</a:t>
            </a:r>
          </a:p>
          <a:p>
            <a:r>
              <a:rPr lang="cs-CZ" dirty="0" smtClean="0"/>
              <a:t>Malá hodinová dotace je pociťována jako důležitá překážka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Kvalita výuky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Tradiční metody souvisejí s autoritářstvím a tradicionalismem učitelů</a:t>
            </a:r>
          </a:p>
          <a:p>
            <a:pPr marL="0" indent="0">
              <a:buNone/>
            </a:pPr>
            <a:r>
              <a:rPr lang="cs-CZ" dirty="0" smtClean="0"/>
              <a:t>Tradiční metody korelují s vyšším zájmem žáků </a:t>
            </a:r>
          </a:p>
          <a:p>
            <a:pPr marL="2240280" lvl="8" indent="0">
              <a:buNone/>
            </a:pPr>
            <a:r>
              <a:rPr lang="cs-CZ" sz="2800" b="1" dirty="0" smtClean="0"/>
              <a:t>PROČ?</a:t>
            </a:r>
            <a:endParaRPr lang="cs-CZ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8100392" y="6237312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Učitelé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1187624" y="5445224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03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Mládež a dějiny </a:t>
            </a:r>
            <a:r>
              <a:rPr lang="cs-CZ" dirty="0" smtClean="0"/>
              <a:t>1995: </a:t>
            </a:r>
            <a:r>
              <a:rPr lang="cs-CZ" dirty="0"/>
              <a:t>hlavní zjištění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Historie </a:t>
            </a:r>
            <a:r>
              <a:rPr lang="cs-CZ" dirty="0"/>
              <a:t>není mrtvá- nejvyhraněnější v Evropě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Hlavní charakteristika historie: množství poučných příkladů o tom, co je dobré a co špatné (souhlas 62%)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Cíle studia historie</a:t>
            </a:r>
          </a:p>
          <a:p>
            <a:pPr marL="0" indent="0">
              <a:buNone/>
            </a:pPr>
            <a:r>
              <a:rPr lang="cs-CZ" dirty="0"/>
              <a:t>-znalosti (nadprůměrné preference)</a:t>
            </a:r>
          </a:p>
          <a:p>
            <a:pPr marL="0" indent="0">
              <a:buNone/>
            </a:pPr>
            <a:r>
              <a:rPr lang="cs-CZ" dirty="0" smtClean="0"/>
              <a:t>-pochopení </a:t>
            </a:r>
            <a:r>
              <a:rPr lang="cs-CZ" dirty="0"/>
              <a:t>přítomnosti (nevyhraněné)</a:t>
            </a:r>
          </a:p>
          <a:p>
            <a:pPr marL="0" indent="0">
              <a:buNone/>
            </a:pPr>
            <a:r>
              <a:rPr lang="cs-CZ" dirty="0" smtClean="0"/>
              <a:t>-orientace </a:t>
            </a:r>
            <a:r>
              <a:rPr lang="cs-CZ" dirty="0"/>
              <a:t>v budoucnosti (slabá preference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Typ výkladu</a:t>
            </a:r>
          </a:p>
          <a:p>
            <a:pPr marL="0" indent="0">
              <a:buNone/>
            </a:pPr>
            <a:r>
              <a:rPr lang="cs-CZ" dirty="0"/>
              <a:t>Učebnice silně nebaví (nejsilnější averze)</a:t>
            </a:r>
          </a:p>
          <a:p>
            <a:pPr marL="0" indent="0">
              <a:buNone/>
            </a:pPr>
            <a:r>
              <a:rPr lang="cs-CZ" dirty="0"/>
              <a:t>Historické prameny naopak baví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Hodnocení učitele</a:t>
            </a:r>
          </a:p>
          <a:p>
            <a:pPr marL="0" indent="0">
              <a:buNone/>
            </a:pPr>
            <a:r>
              <a:rPr lang="cs-CZ" dirty="0"/>
              <a:t>NEJLEPŠÍ (velmi špatné není; špatné jen 2%; 57% velmi dobré)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88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Stav výuky soudobých dějin 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1593 respondentů- učitelé dějepisu ZŠ a SŠ</a:t>
            </a:r>
          </a:p>
          <a:p>
            <a:r>
              <a:rPr lang="cs-CZ" dirty="0" smtClean="0"/>
              <a:t> sběr květen 2012 (on-line dotazník; provedlo </a:t>
            </a:r>
            <a:r>
              <a:rPr lang="cs-CZ" dirty="0" err="1" smtClean="0"/>
              <a:t>Factum</a:t>
            </a:r>
            <a:r>
              <a:rPr lang="cs-CZ" dirty="0" smtClean="0"/>
              <a:t> </a:t>
            </a:r>
            <a:r>
              <a:rPr lang="cs-CZ" dirty="0" err="1" smtClean="0"/>
              <a:t>Invenio</a:t>
            </a:r>
            <a:r>
              <a:rPr lang="cs-CZ" dirty="0" smtClean="0"/>
              <a:t>)</a:t>
            </a:r>
          </a:p>
          <a:p>
            <a:r>
              <a:rPr lang="cs-CZ" dirty="0" smtClean="0"/>
              <a:t>Témata dotazníku: Výuka dějepisu, učitelé, kontext výuky, žáci a jejich rodiny</a:t>
            </a:r>
          </a:p>
          <a:p>
            <a:r>
              <a:rPr lang="cs-CZ" dirty="0" smtClean="0"/>
              <a:t>Zveřejnění závěrečné zprávy v listopadu 2012</a:t>
            </a:r>
          </a:p>
          <a:p>
            <a:r>
              <a:rPr lang="cs-CZ" dirty="0" smtClean="0"/>
              <a:t>Kompletní data </a:t>
            </a:r>
            <a:r>
              <a:rPr lang="cs-CZ" dirty="0" smtClean="0"/>
              <a:t>v </a:t>
            </a:r>
            <a:r>
              <a:rPr lang="cs-CZ" dirty="0" smtClean="0"/>
              <a:t>roce </a:t>
            </a:r>
            <a:r>
              <a:rPr lang="cs-CZ" dirty="0" smtClean="0"/>
              <a:t>2013 (ČSDA)</a:t>
            </a:r>
            <a:endParaRPr lang="cs-CZ" dirty="0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Obraz učitelů I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Období po roce 1945 se neučí.</a:t>
            </a:r>
          </a:p>
          <a:p>
            <a:endParaRPr lang="cs-CZ" smtClean="0"/>
          </a:p>
          <a:p>
            <a:r>
              <a:rPr lang="cs-CZ" smtClean="0"/>
              <a:t>Vůči </a:t>
            </a:r>
            <a:r>
              <a:rPr lang="cs-CZ" b="1" smtClean="0"/>
              <a:t>inovativním metodám </a:t>
            </a:r>
            <a:r>
              <a:rPr lang="cs-CZ" smtClean="0"/>
              <a:t>výuky panuje mezi učiteli </a:t>
            </a:r>
            <a:r>
              <a:rPr lang="cs-CZ" b="1" smtClean="0"/>
              <a:t>nepřekonatelný odpor</a:t>
            </a:r>
            <a:r>
              <a:rPr lang="cs-CZ" smtClean="0"/>
              <a:t>. </a:t>
            </a:r>
          </a:p>
          <a:p>
            <a:endParaRPr lang="cs-CZ" smtClean="0"/>
          </a:p>
          <a:p>
            <a:r>
              <a:rPr lang="cs-CZ" smtClean="0"/>
              <a:t>Učitelé </a:t>
            </a:r>
            <a:r>
              <a:rPr lang="cs-CZ" b="1" smtClean="0"/>
              <a:t>nic</a:t>
            </a:r>
            <a:r>
              <a:rPr lang="cs-CZ" smtClean="0"/>
              <a:t> pro svůj další </a:t>
            </a:r>
            <a:r>
              <a:rPr lang="cs-CZ" b="1" smtClean="0"/>
              <a:t>rozvoj</a:t>
            </a:r>
            <a:r>
              <a:rPr lang="cs-CZ" smtClean="0"/>
              <a:t> nedělají. </a:t>
            </a:r>
          </a:p>
          <a:p>
            <a:endParaRPr lang="cs-CZ" smtClean="0"/>
          </a:p>
          <a:p>
            <a:r>
              <a:rPr lang="cs-CZ" smtClean="0"/>
              <a:t>Učitelé se </a:t>
            </a:r>
            <a:r>
              <a:rPr lang="cs-CZ" b="1" smtClean="0"/>
              <a:t>bojí aktualizovat </a:t>
            </a:r>
            <a:r>
              <a:rPr lang="cs-CZ" smtClean="0"/>
              <a:t>a provazovat tak historickou látku se současným světem.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443663" y="6237288"/>
            <a:ext cx="2286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200" dirty="0">
                <a:solidFill>
                  <a:srgbClr val="696464"/>
                </a:solidFill>
                <a:latin typeface="Franklin Gothic Book"/>
                <a:ea typeface="+mj-ea"/>
                <a:cs typeface="+mj-cs"/>
              </a:rPr>
              <a:t>Stav výuky soudobých dějin (ÚSTR)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Obraz učitelů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Učitelům chybí </a:t>
            </a:r>
            <a:r>
              <a:rPr lang="cs-CZ" b="1" smtClean="0"/>
              <a:t>jasnější výklad minulosti</a:t>
            </a:r>
            <a:r>
              <a:rPr lang="cs-CZ" smtClean="0"/>
              <a:t>. </a:t>
            </a:r>
          </a:p>
          <a:p>
            <a:endParaRPr lang="cs-CZ" smtClean="0"/>
          </a:p>
          <a:p>
            <a:r>
              <a:rPr lang="cs-CZ" smtClean="0"/>
              <a:t>Dějepis má </a:t>
            </a:r>
            <a:r>
              <a:rPr lang="cs-CZ" b="1" smtClean="0"/>
              <a:t>nedostatečnou časovou</a:t>
            </a:r>
            <a:r>
              <a:rPr lang="cs-CZ" smtClean="0"/>
              <a:t> dotaci. 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r>
              <a:rPr lang="cs-CZ" smtClean="0"/>
              <a:t>Hlavním </a:t>
            </a:r>
            <a:r>
              <a:rPr lang="cs-CZ" b="1" smtClean="0"/>
              <a:t>cílem</a:t>
            </a:r>
            <a:r>
              <a:rPr lang="cs-CZ" smtClean="0"/>
              <a:t> pro většinu učitelů je</a:t>
            </a:r>
            <a:r>
              <a:rPr lang="cs-CZ" smtClean="0">
                <a:latin typeface="Arial" charset="0"/>
              </a:rPr>
              <a:t> </a:t>
            </a:r>
            <a:r>
              <a:rPr lang="cs-CZ" b="1" smtClean="0"/>
              <a:t>naučit děti fakta</a:t>
            </a:r>
            <a:r>
              <a:rPr lang="cs-CZ" smtClean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Obraz učitelů- odpovědi 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 fontScale="85000"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18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1800" dirty="0" smtClean="0"/>
              <a:t>Učitelé </a:t>
            </a:r>
            <a:r>
              <a:rPr lang="cs-CZ" sz="1800" dirty="0"/>
              <a:t>se bojí aktualizovat a provazovat tak historickou látku se současným světem</a:t>
            </a:r>
            <a:r>
              <a:rPr lang="cs-CZ" sz="1800" dirty="0" smtClean="0"/>
              <a:t>.</a:t>
            </a:r>
            <a:endParaRPr lang="cs-CZ" sz="1800" dirty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1800" dirty="0"/>
          </a:p>
        </p:txBody>
      </p:sp>
      <p:pic>
        <p:nvPicPr>
          <p:cNvPr id="18440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2708275"/>
            <a:ext cx="4395787" cy="2449513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1800" dirty="0"/>
              <a:t>Hlavním cílem je pro většinu učitelů naučit děti fakta. 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1800" dirty="0"/>
          </a:p>
        </p:txBody>
      </p:sp>
      <p:pic>
        <p:nvPicPr>
          <p:cNvPr id="1843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29150" y="3410026"/>
            <a:ext cx="3887788" cy="1874686"/>
          </a:xfrm>
        </p:spPr>
      </p:pic>
      <p:sp>
        <p:nvSpPr>
          <p:cNvPr id="10" name="Obdélník 9"/>
          <p:cNvSpPr/>
          <p:nvPr/>
        </p:nvSpPr>
        <p:spPr>
          <a:xfrm>
            <a:off x="6443663" y="6237288"/>
            <a:ext cx="2286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200" dirty="0">
                <a:solidFill>
                  <a:srgbClr val="696464"/>
                </a:solidFill>
                <a:latin typeface="Franklin Gothic Book"/>
                <a:ea typeface="+mj-ea"/>
                <a:cs typeface="+mj-cs"/>
              </a:rPr>
              <a:t>Stav výuky soudobých dějin (ÚSTR)</a:t>
            </a:r>
          </a:p>
        </p:txBody>
      </p:sp>
      <p:pic>
        <p:nvPicPr>
          <p:cNvPr id="1843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Obdélník 4"/>
          <p:cNvSpPr>
            <a:spLocks noChangeArrowheads="1"/>
          </p:cNvSpPr>
          <p:nvPr/>
        </p:nvSpPr>
        <p:spPr bwMode="auto">
          <a:xfrm>
            <a:off x="2286000" y="310515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Obraz učitelů- odpovědi II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cs-CZ" sz="1800" smtClean="0"/>
              <a:t>Učitelé pro svůj další rozvoj nic nedělají. </a:t>
            </a:r>
          </a:p>
        </p:txBody>
      </p:sp>
      <p:sp>
        <p:nvSpPr>
          <p:cNvPr id="19462" name="Zástupný symbol pro obsah 5"/>
          <p:cNvSpPr>
            <a:spLocks noGrp="1"/>
          </p:cNvSpPr>
          <p:nvPr>
            <p:ph sz="half" idx="2"/>
          </p:nvPr>
        </p:nvSpPr>
        <p:spPr/>
        <p:txBody>
          <a:bodyPr anchor="b"/>
          <a:lstStyle/>
          <a:p>
            <a:endParaRPr lang="cs-CZ" smtClean="0"/>
          </a:p>
          <a:p>
            <a:endParaRPr lang="cs-CZ" smtClean="0"/>
          </a:p>
          <a:p>
            <a:r>
              <a:rPr lang="cs-CZ" smtClean="0"/>
              <a:t>Průměrně 28 h</a:t>
            </a:r>
          </a:p>
          <a:p>
            <a:endParaRPr lang="cs-CZ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1800" dirty="0"/>
              <a:t>Období po roce 1945 se neučí (např. protože se učitelé bojí vlastní minulosti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10" name="Obdélník 9"/>
          <p:cNvSpPr/>
          <p:nvPr/>
        </p:nvSpPr>
        <p:spPr>
          <a:xfrm>
            <a:off x="6443663" y="6237288"/>
            <a:ext cx="2286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200" dirty="0">
                <a:solidFill>
                  <a:srgbClr val="696464"/>
                </a:solidFill>
                <a:latin typeface="Franklin Gothic Book"/>
                <a:ea typeface="+mj-ea"/>
                <a:cs typeface="+mj-cs"/>
              </a:rPr>
              <a:t>Stav výuky soudobých dějin (ÚSTR)</a:t>
            </a:r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" y="2276475"/>
            <a:ext cx="4113213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268538"/>
            <a:ext cx="4316412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Obraz učitelů- odpovědi III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smtClean="0"/>
              <a:t>Učitelé pro svůj další rozvoj nic nedělají. </a:t>
            </a:r>
          </a:p>
        </p:txBody>
      </p:sp>
      <p:sp>
        <p:nvSpPr>
          <p:cNvPr id="20486" name="Zástupný symbol pro obsah 5"/>
          <p:cNvSpPr>
            <a:spLocks noGrp="1"/>
          </p:cNvSpPr>
          <p:nvPr>
            <p:ph sz="half" idx="2"/>
          </p:nvPr>
        </p:nvSpPr>
        <p:spPr/>
        <p:txBody>
          <a:bodyPr anchor="b"/>
          <a:lstStyle/>
          <a:p>
            <a:endParaRPr lang="cs-CZ" sz="2000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>
          <a:xfrm rot="2342748">
            <a:off x="4899025" y="3584575"/>
            <a:ext cx="3733800" cy="762000"/>
          </a:xfrm>
        </p:spPr>
        <p:txBody>
          <a:bodyPr/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3200" dirty="0" smtClean="0"/>
              <a:t>Další stereotypy?</a:t>
            </a:r>
            <a:endParaRPr lang="cs-CZ" sz="3200" dirty="0"/>
          </a:p>
        </p:txBody>
      </p:sp>
      <p:sp>
        <p:nvSpPr>
          <p:cNvPr id="10" name="Obdélník 9"/>
          <p:cNvSpPr/>
          <p:nvPr/>
        </p:nvSpPr>
        <p:spPr>
          <a:xfrm>
            <a:off x="6443663" y="6237288"/>
            <a:ext cx="2286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200" dirty="0">
                <a:solidFill>
                  <a:srgbClr val="696464"/>
                </a:solidFill>
                <a:latin typeface="Franklin Gothic Book"/>
                <a:ea typeface="+mj-ea"/>
                <a:cs typeface="+mj-cs"/>
              </a:rPr>
              <a:t>Stav výuky soudobých dějin (ÚSTR)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1979613" y="2262188"/>
          <a:ext cx="1440160" cy="4335422"/>
        </p:xfrm>
        <a:graphic>
          <a:graphicData uri="http://schemas.openxmlformats.org/drawingml/2006/table">
            <a:tbl>
              <a:tblPr/>
              <a:tblGrid>
                <a:gridCol w="864096"/>
                <a:gridCol w="576064"/>
              </a:tblGrid>
              <a:tr h="877847">
                <a:tc>
                  <a:txBody>
                    <a:bodyPr/>
                    <a:lstStyle/>
                    <a:p>
                      <a:pPr algn="ctr" fontAlgn="t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Kurzy/semináře </a:t>
                      </a:r>
                    </a:p>
                    <a:p>
                      <a:pPr algn="ctr" fontAlgn="t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za poslední tři roky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Žádný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6938"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10+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pic>
        <p:nvPicPr>
          <p:cNvPr id="2052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Podoby výuky I</a:t>
            </a:r>
          </a:p>
        </p:txBody>
      </p:sp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916113"/>
            <a:ext cx="7189787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93304"/>
            <a:ext cx="77724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Jak zkoumat a kde jsou data?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Problémy a jejich důsledky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Stav výuky soudobých </a:t>
            </a:r>
            <a:r>
              <a:rPr lang="cs-CZ" b="1" dirty="0" smtClean="0"/>
              <a:t>dějin: 1995 a 2012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Obraz učitele</a:t>
            </a:r>
            <a:r>
              <a:rPr lang="cs-CZ" dirty="0" smtClean="0"/>
              <a:t>: stereotypy a realita podle šetření 2012 (ÚSTR)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Výuka</a:t>
            </a:r>
            <a:r>
              <a:rPr lang="cs-CZ" dirty="0" smtClean="0"/>
              <a:t> soudobých dějin ve světle průzkumu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7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Podoby výuky II 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algn="ctr" fontAlgn="b">
              <a:spcBef>
                <a:spcPct val="0"/>
              </a:spcBef>
            </a:pPr>
            <a:r>
              <a:rPr lang="cs-CZ" sz="2800" smtClean="0">
                <a:solidFill>
                  <a:srgbClr val="000000"/>
                </a:solidFill>
                <a:latin typeface="Calibri" pitchFamily="34" charset="0"/>
              </a:rPr>
              <a:t> Jasná interpretace minulosti již není jednoznačně preferována.</a:t>
            </a:r>
            <a:endParaRPr 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00113" y="1989138"/>
          <a:ext cx="7948587" cy="2448272"/>
        </p:xfrm>
        <a:graphic>
          <a:graphicData uri="http://schemas.openxmlformats.org/drawingml/2006/table">
            <a:tbl>
              <a:tblPr/>
              <a:tblGrid>
                <a:gridCol w="6358872"/>
                <a:gridCol w="1589715"/>
              </a:tblGrid>
              <a:tr h="6359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Preferování výkladu konfliktních versus konsensuálních témat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794894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Preferuji konfliktní témata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017464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Preferuji témata, nad jejichž hodnocením se odborníci shodují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pic>
        <p:nvPicPr>
          <p:cNvPr id="2254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Podoby výuky III </a:t>
            </a:r>
          </a:p>
        </p:txBody>
      </p:sp>
      <p:pic>
        <p:nvPicPr>
          <p:cNvPr id="2355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2728" y="1984265"/>
            <a:ext cx="6658544" cy="4034058"/>
          </a:xfrm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 historického vědomí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412875"/>
            <a:ext cx="75279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60350"/>
            <a:ext cx="1539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Typologie učitelů (základní styly/koncepce výuky)</a:t>
            </a:r>
          </a:p>
          <a:p>
            <a:r>
              <a:rPr lang="cs-CZ" dirty="0" smtClean="0"/>
              <a:t>Rozdíly mezi typy škol</a:t>
            </a:r>
          </a:p>
          <a:p>
            <a:r>
              <a:rPr lang="cs-CZ" dirty="0" smtClean="0"/>
              <a:t>Práce s výukovými pomůckami</a:t>
            </a:r>
          </a:p>
          <a:p>
            <a:endParaRPr lang="cs-CZ" dirty="0"/>
          </a:p>
          <a:p>
            <a:r>
              <a:rPr lang="cs-CZ" dirty="0" smtClean="0"/>
              <a:t>Vaše náměty?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170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</a:p>
          <a:p>
            <a:pPr marL="0" indent="0">
              <a:buNone/>
            </a:pPr>
            <a:r>
              <a:rPr lang="cs-CZ" dirty="0" smtClean="0"/>
              <a:t>1) Definice typů na základě stereotypu (typ chování) a objektivní kategorie</a:t>
            </a:r>
          </a:p>
          <a:p>
            <a:pPr marL="0" indent="0">
              <a:buNone/>
            </a:pPr>
            <a:r>
              <a:rPr lang="cs-CZ" dirty="0" smtClean="0"/>
              <a:t>2) Konstrukce typu a jejich zastoupení mezi učiteli</a:t>
            </a:r>
          </a:p>
          <a:p>
            <a:pPr marL="0" indent="0">
              <a:buNone/>
            </a:pPr>
            <a:r>
              <a:rPr lang="cs-CZ" dirty="0" smtClean="0"/>
              <a:t>3) Vzájemné testování typů (rozdíl „koncentrace“)</a:t>
            </a:r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0648"/>
            <a:ext cx="1539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Skupina 9"/>
          <p:cNvGrpSpPr/>
          <p:nvPr/>
        </p:nvGrpSpPr>
        <p:grpSpPr>
          <a:xfrm>
            <a:off x="611560" y="3637191"/>
            <a:ext cx="5472608" cy="2016948"/>
            <a:chOff x="611560" y="3637191"/>
            <a:chExt cx="5472608" cy="2016948"/>
          </a:xfrm>
        </p:grpSpPr>
        <p:sp>
          <p:nvSpPr>
            <p:cNvPr id="8" name="Ovál 7"/>
            <p:cNvSpPr/>
            <p:nvPr/>
          </p:nvSpPr>
          <p:spPr>
            <a:xfrm>
              <a:off x="611560" y="3997955"/>
              <a:ext cx="5472608" cy="1656184"/>
            </a:xfrm>
            <a:prstGeom prst="ellipse">
              <a:avLst/>
            </a:prstGeom>
            <a:solidFill>
              <a:schemeClr val="accent1">
                <a:alpha val="4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vál 3"/>
            <p:cNvSpPr/>
            <p:nvPr/>
          </p:nvSpPr>
          <p:spPr>
            <a:xfrm>
              <a:off x="2339752" y="4365104"/>
              <a:ext cx="1368152" cy="792088"/>
            </a:xfrm>
            <a:prstGeom prst="ellipse">
              <a:avLst/>
            </a:prstGeom>
            <a:solidFill>
              <a:srgbClr val="FFFF00">
                <a:alpha val="7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3275856" y="4199246"/>
              <a:ext cx="1872206" cy="1029953"/>
            </a:xfrm>
            <a:prstGeom prst="ellipse">
              <a:avLst/>
            </a:prstGeom>
            <a:solidFill>
              <a:srgbClr val="92D050">
                <a:alpha val="4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Šipka doprava 4"/>
            <p:cNvSpPr/>
            <p:nvPr/>
          </p:nvSpPr>
          <p:spPr>
            <a:xfrm rot="20060159">
              <a:off x="3421295" y="4055231"/>
              <a:ext cx="2295075" cy="288032"/>
            </a:xfrm>
            <a:prstGeom prst="rightArrow">
              <a:avLst>
                <a:gd name="adj1" fmla="val 50000"/>
                <a:gd name="adj2" fmla="val 92900"/>
              </a:avLst>
            </a:prstGeom>
            <a:solidFill>
              <a:srgbClr val="D0F25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Šipka doprava 8"/>
            <p:cNvSpPr/>
            <p:nvPr/>
          </p:nvSpPr>
          <p:spPr>
            <a:xfrm rot="17573542">
              <a:off x="4820955" y="4245682"/>
              <a:ext cx="1505014" cy="288032"/>
            </a:xfrm>
            <a:prstGeom prst="rightArrow">
              <a:avLst>
                <a:gd name="adj1" fmla="val 50000"/>
                <a:gd name="adj2" fmla="val 929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066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-243408"/>
            <a:ext cx="77724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Kvantitativní zpracování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Porovnání podílu jednotlivých typů v celém souboru</a:t>
            </a:r>
          </a:p>
          <a:p>
            <a:pPr marL="0" indent="0" algn="ctr">
              <a:buNone/>
            </a:pPr>
            <a:r>
              <a:rPr lang="cs-CZ" dirty="0" smtClean="0"/>
              <a:t>VS</a:t>
            </a:r>
          </a:p>
          <a:p>
            <a:pPr marL="0" indent="0" algn="ctr">
              <a:buNone/>
            </a:pPr>
            <a:r>
              <a:rPr lang="cs-CZ" dirty="0" smtClean="0"/>
              <a:t>Podíl v určité skupině (typ/charakteristika)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Hledání významných vlastností skupiny</a:t>
            </a:r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3987009" y="3068960"/>
            <a:ext cx="68407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564390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%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20072" y="487467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%</a:t>
            </a:r>
            <a:endParaRPr lang="cs-CZ" sz="36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913490" y="2140167"/>
            <a:ext cx="6831114" cy="4470315"/>
            <a:chOff x="1567790" y="1731355"/>
            <a:chExt cx="6831114" cy="4470315"/>
          </a:xfrm>
        </p:grpSpPr>
        <p:sp>
          <p:nvSpPr>
            <p:cNvPr id="5" name="Ovál 4"/>
            <p:cNvSpPr/>
            <p:nvPr/>
          </p:nvSpPr>
          <p:spPr>
            <a:xfrm>
              <a:off x="2123728" y="4545486"/>
              <a:ext cx="5472608" cy="1656184"/>
            </a:xfrm>
            <a:prstGeom prst="ellipse">
              <a:avLst/>
            </a:prstGeom>
            <a:solidFill>
              <a:schemeClr val="accent1">
                <a:alpha val="4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3630083" y="4801798"/>
              <a:ext cx="1368152" cy="792088"/>
            </a:xfrm>
            <a:prstGeom prst="ellipse">
              <a:avLst/>
            </a:prstGeom>
            <a:solidFill>
              <a:srgbClr val="FFFF00">
                <a:alpha val="7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/>
            <p:cNvSpPr/>
            <p:nvPr/>
          </p:nvSpPr>
          <p:spPr>
            <a:xfrm>
              <a:off x="4567544" y="4725144"/>
              <a:ext cx="1998157" cy="936104"/>
            </a:xfrm>
            <a:prstGeom prst="ellipse">
              <a:avLst/>
            </a:prstGeom>
            <a:solidFill>
              <a:srgbClr val="92D050">
                <a:alpha val="4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Zahnutá šipka doleva 13"/>
            <p:cNvSpPr/>
            <p:nvPr/>
          </p:nvSpPr>
          <p:spPr>
            <a:xfrm rot="619883">
              <a:off x="7678824" y="1731355"/>
              <a:ext cx="720080" cy="4197118"/>
            </a:xfrm>
            <a:prstGeom prst="curvedLeftArrow">
              <a:avLst>
                <a:gd name="adj1" fmla="val 6400"/>
                <a:gd name="adj2" fmla="val 107740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" name="Zahnutá šipka doprava 14"/>
            <p:cNvSpPr/>
            <p:nvPr/>
          </p:nvSpPr>
          <p:spPr>
            <a:xfrm rot="18846822">
              <a:off x="3111937" y="2435737"/>
              <a:ext cx="461779" cy="3550073"/>
            </a:xfrm>
            <a:prstGeom prst="curvedRightArrow">
              <a:avLst>
                <a:gd name="adj1" fmla="val 57939"/>
                <a:gd name="adj2" fmla="val 57939"/>
                <a:gd name="adj3" fmla="val 45347"/>
              </a:avLst>
            </a:prstGeom>
            <a:solidFill>
              <a:srgbClr val="D0F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25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hodnotově konzervativními učiteli je vysoký podíl „zatížených“ (služebně starších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 smtClean="0"/>
              <a:t>Učitelé </a:t>
            </a:r>
            <a:r>
              <a:rPr lang="cs-CZ" dirty="0"/>
              <a:t>„</a:t>
            </a:r>
            <a:r>
              <a:rPr lang="cs-CZ" dirty="0" smtClean="0"/>
              <a:t>zatížení</a:t>
            </a:r>
            <a:r>
              <a:rPr lang="cs-CZ" dirty="0"/>
              <a:t>“ působením v komunistickém režimu nevykazují v ostatních vlastnostech významné odchylky od celého souboru.</a:t>
            </a:r>
          </a:p>
          <a:p>
            <a:r>
              <a:rPr lang="cs-CZ" dirty="0" smtClean="0"/>
              <a:t>Inovátoři se vyskytují častěji mezi služebně mladými učiteli.</a:t>
            </a:r>
          </a:p>
          <a:p>
            <a:r>
              <a:rPr lang="cs-CZ" dirty="0" smtClean="0"/>
              <a:t>Mezi hodnotově konzervativními učiteli je výrazně nižší podíl „mladých“.</a:t>
            </a:r>
          </a:p>
          <a:p>
            <a:r>
              <a:rPr lang="cs-CZ" dirty="0" smtClean="0"/>
              <a:t>Hodnotově konzervativní učitelé mají jasnější rozvrh výuky a lépe ho dodržují.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62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Pasivní učitelé si více váží faktografie, z většiny nevyužívají inovativní metody (a také naopak).</a:t>
            </a:r>
          </a:p>
          <a:p>
            <a:r>
              <a:rPr lang="cs-CZ" dirty="0" smtClean="0"/>
              <a:t> Výklad založený na konsenzuálním pojetí historie spíše preferují „zatížení“, zatímco mladí učitelé se konfliktním tématům nevyhýbají.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 anchorCtr="1">
            <a:normAutofit fontScale="85000" lnSpcReduction="20000"/>
          </a:bodyPr>
          <a:lstStyle/>
          <a:p>
            <a:pPr lvl="0"/>
            <a:r>
              <a:rPr lang="cs-CZ" sz="1700" dirty="0" smtClean="0">
                <a:hlinkClick r:id="rId2"/>
              </a:rPr>
              <a:t>www.</a:t>
            </a:r>
            <a:r>
              <a:rPr lang="cs-CZ" sz="1700" b="1" dirty="0" smtClean="0">
                <a:hlinkClick r:id="rId2"/>
              </a:rPr>
              <a:t>ustr</a:t>
            </a:r>
            <a:r>
              <a:rPr lang="cs-CZ" sz="1700" dirty="0" smtClean="0">
                <a:hlinkClick r:id="rId2"/>
              </a:rPr>
              <a:t>cr.cz/data/</a:t>
            </a:r>
            <a:r>
              <a:rPr lang="cs-CZ" sz="1700" b="1" dirty="0" smtClean="0">
                <a:hlinkClick r:id="rId2"/>
              </a:rPr>
              <a:t>vyzkum</a:t>
            </a:r>
            <a:r>
              <a:rPr lang="cs-CZ" sz="1700" dirty="0" smtClean="0">
                <a:hlinkClick r:id="rId2"/>
              </a:rPr>
              <a:t>-</a:t>
            </a:r>
            <a:r>
              <a:rPr lang="cs-CZ" sz="1700" b="1" dirty="0" smtClean="0">
                <a:hlinkClick r:id="rId2"/>
              </a:rPr>
              <a:t>vyuky</a:t>
            </a:r>
            <a:endParaRPr lang="cs-CZ" sz="1700" b="1" dirty="0" smtClean="0"/>
          </a:p>
          <a:p>
            <a:pPr lvl="0"/>
            <a:endParaRPr lang="cs-CZ" sz="1700" b="1" dirty="0" smtClean="0"/>
          </a:p>
          <a:p>
            <a:pPr lvl="0"/>
            <a:r>
              <a:rPr lang="en-US" sz="1000" dirty="0" smtClean="0"/>
              <a:t>Borries</a:t>
            </a:r>
            <a:r>
              <a:rPr lang="en-US" sz="1000" dirty="0"/>
              <a:t>, Bodo von, a </a:t>
            </a:r>
            <a:r>
              <a:rPr lang="en-US" sz="1000" dirty="0" err="1"/>
              <a:t>Magne</a:t>
            </a:r>
            <a:r>
              <a:rPr lang="en-US" sz="1000" dirty="0"/>
              <a:t> </a:t>
            </a:r>
            <a:r>
              <a:rPr lang="en-US" sz="1000" dirty="0" err="1"/>
              <a:t>Angvik</a:t>
            </a:r>
            <a:r>
              <a:rPr lang="en-US" sz="1000" dirty="0"/>
              <a:t>, ed. </a:t>
            </a:r>
            <a:r>
              <a:rPr lang="en-US" sz="1000" i="1" dirty="0"/>
              <a:t>Youth and history: a comparative </a:t>
            </a:r>
            <a:r>
              <a:rPr lang="en-US" sz="1000" i="1" dirty="0" err="1"/>
              <a:t>europeran</a:t>
            </a:r>
            <a:r>
              <a:rPr lang="en-US" sz="1000" i="1" dirty="0"/>
              <a:t> survey of historical and political attitudes among adolescents</a:t>
            </a:r>
            <a:r>
              <a:rPr lang="en-US" sz="1000" dirty="0"/>
              <a:t>. Hamburg: </a:t>
            </a:r>
            <a:r>
              <a:rPr lang="en-US" sz="1000" dirty="0" err="1"/>
              <a:t>Körber-Stiftung</a:t>
            </a:r>
            <a:r>
              <a:rPr lang="en-US" sz="1000" dirty="0"/>
              <a:t>, 1997.</a:t>
            </a:r>
            <a:endParaRPr lang="cs-CZ" sz="1000" dirty="0"/>
          </a:p>
          <a:p>
            <a:pPr lvl="0"/>
            <a:r>
              <a:rPr lang="cs-CZ" sz="1000" dirty="0"/>
              <a:t>Česká školní inspekce. 2016. </a:t>
            </a:r>
            <a:r>
              <a:rPr lang="cs-CZ" sz="1000" i="1" dirty="0"/>
              <a:t>Výuka Soudobých Dějin Na 2. Stupni Základních Škol a Na Středních Školách, Tematická Zpráva</a:t>
            </a:r>
            <a:r>
              <a:rPr lang="cs-CZ" sz="1000" dirty="0"/>
              <a:t>. Praha.</a:t>
            </a:r>
          </a:p>
          <a:p>
            <a:pPr lvl="0"/>
            <a:r>
              <a:rPr lang="cs-CZ" sz="1000" dirty="0" err="1"/>
              <a:t>Gracová</a:t>
            </a:r>
            <a:r>
              <a:rPr lang="cs-CZ" sz="1000" dirty="0"/>
              <a:t>, Blažena, and Denisa </a:t>
            </a:r>
            <a:r>
              <a:rPr lang="cs-CZ" sz="1000" dirty="0" err="1"/>
              <a:t>Labischová</a:t>
            </a:r>
            <a:r>
              <a:rPr lang="cs-CZ" sz="1000" dirty="0"/>
              <a:t>. 2012. “Současná Teorie a Praxe Dějepisného Vzdělávání Na Školách.” </a:t>
            </a:r>
            <a:r>
              <a:rPr lang="cs-CZ" sz="1000" i="1" dirty="0"/>
              <a:t>Pedagogická Orientace</a:t>
            </a:r>
            <a:r>
              <a:rPr lang="cs-CZ" sz="1000" dirty="0"/>
              <a:t> 22 (4): 516–43. doi:10.5817/PedOr2012-4-516.</a:t>
            </a:r>
          </a:p>
          <a:p>
            <a:pPr lvl="0"/>
            <a:r>
              <a:rPr lang="cs-CZ" sz="1000" dirty="0" err="1"/>
              <a:t>Gracová</a:t>
            </a:r>
            <a:r>
              <a:rPr lang="cs-CZ" sz="1000" dirty="0"/>
              <a:t>, Blažena. „Empirické výzkumy v didaktice dějepisu u nás, jejich potřebnost a význam“. In: </a:t>
            </a:r>
            <a:r>
              <a:rPr lang="cs-CZ" sz="1000" i="1" dirty="0"/>
              <a:t>IX. sjezd českých historiků: Pardubice 6.-8. září 2006</a:t>
            </a:r>
            <a:r>
              <a:rPr lang="cs-CZ" sz="1000" dirty="0"/>
              <a:t>, editoval Jaroslav Pánek, 97–113. Praha: Sdružení historiků České republiky (Historický klub 1872) ve spolupráci s Fakultou filozofickou Univerzity Pardubice a Filozofickou fakultou Univerzity Jana Evangelisty Purkyně v Ústí nad Labem, 2008.</a:t>
            </a:r>
          </a:p>
          <a:p>
            <a:pPr lvl="0"/>
            <a:r>
              <a:rPr lang="cs-CZ" sz="1000" dirty="0" err="1"/>
              <a:t>Gracová</a:t>
            </a:r>
            <a:r>
              <a:rPr lang="cs-CZ" sz="1000" dirty="0"/>
              <a:t>, Blažena. „Poznatky z Výzkumu aktuální podoby výuky dějepisu na základních a středních školách“. In: </a:t>
            </a:r>
            <a:r>
              <a:rPr lang="cs-CZ" sz="1000" i="1" dirty="0"/>
              <a:t>Historie a škola VI.: Klíčové kompetence a současný stav vzdělávání v dějepise;  seminář ke koncepci výuky dějepisu a občanské nauky na základní a střední škole zorganizovaný MŠMT v Telči ve dnech 15.-16. října 2007. </a:t>
            </a:r>
            <a:r>
              <a:rPr lang="cs-CZ" sz="1000" dirty="0"/>
              <a:t>Praha: Pro Ministerstvo školství, mládeže a tělovýchovy České republiky vydala </a:t>
            </a:r>
            <a:r>
              <a:rPr lang="cs-CZ" sz="1000" dirty="0" err="1"/>
              <a:t>Albra</a:t>
            </a:r>
            <a:r>
              <a:rPr lang="cs-CZ" sz="1000" dirty="0"/>
              <a:t>, 2007.</a:t>
            </a:r>
          </a:p>
          <a:p>
            <a:pPr lvl="0"/>
            <a:r>
              <a:rPr lang="cs-CZ" sz="1000" i="1" dirty="0"/>
              <a:t>Jeden svět na školách- Zpráva o dotazníkovém šetření na středních školách 2012 včetně porovnání s rokem 2009</a:t>
            </a:r>
            <a:r>
              <a:rPr lang="cs-CZ" sz="1000" dirty="0"/>
              <a:t>. Člověk v tísni, 2009. </a:t>
            </a:r>
            <a:r>
              <a:rPr lang="cs-CZ" sz="1000" u="sng" dirty="0">
                <a:hlinkClick r:id="rId3"/>
              </a:rPr>
              <a:t>http://www.jedensvetnaskolach.cz/test/</a:t>
            </a:r>
            <a:r>
              <a:rPr lang="cs-CZ" sz="1000" u="sng" dirty="0" err="1">
                <a:hlinkClick r:id="rId3"/>
              </a:rPr>
              <a:t>File</a:t>
            </a:r>
            <a:r>
              <a:rPr lang="cs-CZ" sz="1000" u="sng" dirty="0">
                <a:hlinkClick r:id="rId3"/>
              </a:rPr>
              <a:t>/DOTAZNIKOVE_SETRENI_STREDOSKOLACI_JSNS_2012.pdf</a:t>
            </a:r>
            <a:r>
              <a:rPr lang="cs-CZ" sz="1000" dirty="0"/>
              <a:t>.</a:t>
            </a:r>
          </a:p>
          <a:p>
            <a:pPr lvl="0"/>
            <a:r>
              <a:rPr lang="cs-CZ" sz="1000" i="1" dirty="0"/>
              <a:t>Jeden Svět Na Školách- Zpráva O Dotazníkovém Šetření Na Středních Školách Z Roku 2014 Včetně Porovnání S Rokem 2012 a 2009</a:t>
            </a:r>
            <a:r>
              <a:rPr lang="cs-CZ" sz="1000" dirty="0"/>
              <a:t>. 2015. Člověk v tísni. http://www.jedensvetnaskolach.cz/</a:t>
            </a:r>
            <a:r>
              <a:rPr lang="cs-CZ" sz="1000" dirty="0" err="1"/>
              <a:t>download</a:t>
            </a:r>
            <a:r>
              <a:rPr lang="cs-CZ" sz="1000" dirty="0"/>
              <a:t>/</a:t>
            </a:r>
            <a:r>
              <a:rPr lang="cs-CZ" sz="1000" dirty="0" err="1"/>
              <a:t>pdf</a:t>
            </a:r>
            <a:r>
              <a:rPr lang="cs-CZ" sz="1000" dirty="0"/>
              <a:t>/jsnspdfs_249.pdf.</a:t>
            </a:r>
          </a:p>
          <a:p>
            <a:pPr lvl="0"/>
            <a:r>
              <a:rPr lang="cs-CZ" sz="1000" dirty="0"/>
              <a:t>Klíma, Bohuslav. </a:t>
            </a:r>
            <a:r>
              <a:rPr lang="cs-CZ" sz="1000" i="1" dirty="0"/>
              <a:t>Mládež a dějiny: publikace výsledků mezinárodního dotazníkového šetření a výzkumu historického vědomí adolescentů se zaměřením na Českou republiku</a:t>
            </a:r>
            <a:r>
              <a:rPr lang="cs-CZ" sz="1000" dirty="0"/>
              <a:t>. Brno: CERM, 2001.</a:t>
            </a:r>
          </a:p>
          <a:p>
            <a:pPr lvl="0"/>
            <a:r>
              <a:rPr lang="cs-CZ" sz="1000" dirty="0" err="1"/>
              <a:t>Labischová</a:t>
            </a:r>
            <a:r>
              <a:rPr lang="cs-CZ" sz="1000" dirty="0"/>
              <a:t>, Denisa, a Blažena </a:t>
            </a:r>
            <a:r>
              <a:rPr lang="cs-CZ" sz="1000" dirty="0" err="1"/>
              <a:t>Gracová</a:t>
            </a:r>
            <a:r>
              <a:rPr lang="cs-CZ" sz="1000" dirty="0"/>
              <a:t>. </a:t>
            </a:r>
            <a:r>
              <a:rPr lang="cs-CZ" sz="1000" i="1" dirty="0"/>
              <a:t>Příručka ke studiu didaktiky dějepisu</a:t>
            </a:r>
            <a:r>
              <a:rPr lang="cs-CZ" sz="1000" dirty="0"/>
              <a:t>. Vyd. 1. </a:t>
            </a:r>
            <a:r>
              <a:rPr lang="cs-CZ" sz="1000" dirty="0" err="1"/>
              <a:t>Scripta</a:t>
            </a:r>
            <a:r>
              <a:rPr lang="cs-CZ" sz="1000" dirty="0"/>
              <a:t> </a:t>
            </a:r>
            <a:r>
              <a:rPr lang="cs-CZ" sz="1000" dirty="0" err="1"/>
              <a:t>Facultatis</a:t>
            </a:r>
            <a:r>
              <a:rPr lang="cs-CZ" sz="1000" dirty="0"/>
              <a:t> </a:t>
            </a:r>
            <a:r>
              <a:rPr lang="cs-CZ" sz="1000" dirty="0" err="1"/>
              <a:t>philosophicae</a:t>
            </a:r>
            <a:r>
              <a:rPr lang="cs-CZ" sz="1000" dirty="0"/>
              <a:t> </a:t>
            </a:r>
            <a:r>
              <a:rPr lang="cs-CZ" sz="1000" dirty="0" err="1"/>
              <a:t>Universitatis</a:t>
            </a:r>
            <a:r>
              <a:rPr lang="cs-CZ" sz="1000" dirty="0"/>
              <a:t> </a:t>
            </a:r>
            <a:r>
              <a:rPr lang="cs-CZ" sz="1000" dirty="0" err="1"/>
              <a:t>Ostraviensis</a:t>
            </a:r>
            <a:r>
              <a:rPr lang="cs-CZ" sz="1000" dirty="0"/>
              <a:t>. Ostrava: Ostravská univerzita, Filozofická fakulta, 2008.</a:t>
            </a:r>
          </a:p>
          <a:p>
            <a:pPr lvl="0"/>
            <a:r>
              <a:rPr lang="en-US" sz="1000" dirty="0" err="1"/>
              <a:t>Leeuw-Roord</a:t>
            </a:r>
            <a:r>
              <a:rPr lang="en-US" sz="1000" dirty="0"/>
              <a:t>, Joke van der, ed. </a:t>
            </a:r>
            <a:r>
              <a:rPr lang="en-US" sz="1000" i="1" dirty="0"/>
              <a:t>The state of history education in Europe: challenges and implications of the „Youth and history“-survey</a:t>
            </a:r>
            <a:r>
              <a:rPr lang="en-US" sz="1000" dirty="0"/>
              <a:t>. Hamburg: </a:t>
            </a:r>
            <a:r>
              <a:rPr lang="en-US" sz="1000" dirty="0" err="1"/>
              <a:t>Körber-Stiftung</a:t>
            </a:r>
            <a:r>
              <a:rPr lang="en-US" sz="1000" dirty="0"/>
              <a:t>, 1998.</a:t>
            </a:r>
            <a:endParaRPr lang="cs-CZ" sz="1000" dirty="0"/>
          </a:p>
          <a:p>
            <a:pPr lvl="0"/>
            <a:r>
              <a:rPr lang="cs-CZ" sz="1000" dirty="0"/>
              <a:t>Pinkas, Jaroslav. „Historické (po)vědomí gymnazistů“. In: </a:t>
            </a:r>
            <a:r>
              <a:rPr lang="cs-CZ" sz="1000" i="1" dirty="0"/>
              <a:t>Film a dějiny </a:t>
            </a:r>
            <a:r>
              <a:rPr lang="cs-CZ" sz="1000" dirty="0"/>
              <a:t>(</a:t>
            </a:r>
            <a:r>
              <a:rPr lang="cs-CZ" sz="1000" dirty="0" err="1"/>
              <a:t>ed</a:t>
            </a:r>
            <a:r>
              <a:rPr lang="cs-CZ" sz="1000" dirty="0"/>
              <a:t>. Petr Kopal), Praha: ÚSTR, 2005.</a:t>
            </a:r>
          </a:p>
          <a:p>
            <a:pPr lvl="0"/>
            <a:r>
              <a:rPr lang="cs-CZ" sz="1000" dirty="0"/>
              <a:t>Šubrt, Jiří, a Štěpánka Pfeiferová. „Pohled na historické vědomí obyvatel České republiky prizmatem kvalitativní metodologie“. In: </a:t>
            </a:r>
            <a:r>
              <a:rPr lang="cs-CZ" sz="1000" i="1" dirty="0"/>
              <a:t>Historické vědomí jako předmět badatelského zájmu: teorie a výzkum</a:t>
            </a:r>
            <a:r>
              <a:rPr lang="cs-CZ" sz="1000" dirty="0"/>
              <a:t>, 59–70. Vyd. 1. Historická sociologie. Kolín: Nezávislé centrum pro studium politiky, 2010.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200" i="1" dirty="0" smtClean="0">
                <a:solidFill>
                  <a:srgbClr val="000000"/>
                </a:solidFill>
              </a:rPr>
              <a:t> </a:t>
            </a:r>
          </a:p>
          <a:p>
            <a:pPr>
              <a:lnSpc>
                <a:spcPct val="80000"/>
              </a:lnSpc>
            </a:pPr>
            <a:endParaRPr lang="cs-CZ" sz="1200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Děkujeme za pozornost</a:t>
            </a:r>
            <a:br>
              <a:rPr lang="cs-CZ" smtClean="0"/>
            </a:br>
            <a:endParaRPr lang="cs-CZ" smtClean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>
                <a:hlinkClick r:id="rId2"/>
              </a:rPr>
              <a:t>v</a:t>
            </a:r>
            <a:r>
              <a:rPr lang="cs-CZ" dirty="0" err="1" smtClean="0">
                <a:hlinkClick r:id="rId2"/>
              </a:rPr>
              <a:t>ojtech.ripka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ustrcr.cz</a:t>
            </a:r>
            <a:endParaRPr lang="cs-CZ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Dejepis21.cz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Socialismrealised.cz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ke stavu výzkumu soudobých dějin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Osobní zkušenost</a:t>
            </a:r>
          </a:p>
          <a:p>
            <a:r>
              <a:rPr lang="cs-CZ" dirty="0" smtClean="0"/>
              <a:t>Sociologické šetření</a:t>
            </a:r>
          </a:p>
          <a:p>
            <a:r>
              <a:rPr lang="cs-CZ" dirty="0" smtClean="0"/>
              <a:t>Výzkum učebnic</a:t>
            </a:r>
          </a:p>
          <a:p>
            <a:r>
              <a:rPr lang="cs-CZ" dirty="0" smtClean="0"/>
              <a:t>Dílčí data mezinárodních výzkumů (TALIS, </a:t>
            </a:r>
            <a:r>
              <a:rPr lang="cs-CZ" dirty="0" err="1" smtClean="0"/>
              <a:t>Youth</a:t>
            </a:r>
            <a:r>
              <a:rPr lang="cs-CZ" dirty="0" smtClean="0"/>
              <a:t> and </a:t>
            </a:r>
            <a:r>
              <a:rPr lang="cs-CZ" dirty="0" err="1" smtClean="0"/>
              <a:t>History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Oborové weby a diskuse</a:t>
            </a:r>
          </a:p>
          <a:p>
            <a:r>
              <a:rPr lang="cs-CZ" dirty="0" err="1" smtClean="0"/>
              <a:t>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36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(Vám) výzkum?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 k čemu by mohl být?</a:t>
            </a:r>
          </a:p>
          <a:p>
            <a:pPr marL="0" indent="0">
              <a:buNone/>
            </a:pPr>
            <a:r>
              <a:rPr lang="cs-CZ" dirty="0" smtClean="0"/>
              <a:t>Jaké problémy by měl reflektovat?</a:t>
            </a:r>
          </a:p>
          <a:p>
            <a:pPr marL="0" indent="0">
              <a:buNone/>
            </a:pPr>
            <a:endParaRPr lang="cs-CZ" dirty="0" err="1"/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jsou výzkumy využívány?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5066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Repondent</a:t>
            </a:r>
            <a:r>
              <a:rPr lang="cs-CZ" dirty="0" smtClean="0"/>
              <a:t>: Žáci X obecná populace X učitelé (/žáci i učitelé)</a:t>
            </a: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 smtClean="0"/>
              <a:t>Systematické (žádný; opakování Jeden svět na školách a výzkum stereotypů /Naše společnost) </a:t>
            </a:r>
          </a:p>
          <a:p>
            <a:pPr marL="0" indent="0" algn="ctr">
              <a:buNone/>
            </a:pPr>
            <a:r>
              <a:rPr lang="cs-CZ" dirty="0" smtClean="0"/>
              <a:t>X</a:t>
            </a:r>
          </a:p>
          <a:p>
            <a:pPr marL="0" indent="0" algn="ctr">
              <a:buNone/>
            </a:pPr>
            <a:r>
              <a:rPr lang="cs-CZ" dirty="0" smtClean="0"/>
              <a:t>Jednorázové (</a:t>
            </a:r>
            <a:r>
              <a:rPr lang="cs-CZ" dirty="0" err="1" smtClean="0"/>
              <a:t>cross-section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Kvalitativní </a:t>
            </a:r>
            <a:r>
              <a:rPr lang="cs-CZ" dirty="0" smtClean="0"/>
              <a:t>(Šubrt a Pfeifferová 2009, </a:t>
            </a:r>
            <a:r>
              <a:rPr lang="cs-CZ" dirty="0" err="1" smtClean="0"/>
              <a:t>Gracová</a:t>
            </a:r>
            <a:r>
              <a:rPr lang="cs-CZ" dirty="0" smtClean="0"/>
              <a:t> a </a:t>
            </a:r>
            <a:r>
              <a:rPr lang="cs-CZ" dirty="0" err="1" smtClean="0"/>
              <a:t>Labischová</a:t>
            </a:r>
            <a:r>
              <a:rPr lang="cs-CZ" dirty="0" smtClean="0"/>
              <a:t> a ČŠI 2016)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X</a:t>
            </a:r>
          </a:p>
          <a:p>
            <a:pPr marL="0" indent="0" algn="ctr">
              <a:buNone/>
            </a:pPr>
            <a:r>
              <a:rPr lang="cs-CZ" dirty="0" smtClean="0"/>
              <a:t>Kvantitativní (ostatní)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Dějepis/historie/výuka hlavním tématem</a:t>
            </a:r>
          </a:p>
          <a:p>
            <a:pPr marL="0" indent="0" algn="ctr">
              <a:buNone/>
            </a:pPr>
            <a:r>
              <a:rPr lang="cs-CZ" dirty="0" smtClean="0"/>
              <a:t>X</a:t>
            </a:r>
          </a:p>
          <a:p>
            <a:pPr marL="0" indent="0" algn="ctr">
              <a:buNone/>
            </a:pPr>
            <a:r>
              <a:rPr lang="cs-CZ" dirty="0" smtClean="0"/>
              <a:t>Okrajové téma/výzkum dílčího aspektu (stereotypy, </a:t>
            </a:r>
            <a:r>
              <a:rPr lang="cs-CZ" dirty="0" smtClean="0"/>
              <a:t>evropanství, školní výuka </a:t>
            </a:r>
            <a:r>
              <a:rPr lang="cs-CZ" dirty="0" smtClean="0"/>
              <a:t>atp.)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45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zdroje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Mládež a dějiny (1995)</a:t>
            </a:r>
          </a:p>
          <a:p>
            <a:r>
              <a:rPr lang="cs-CZ" dirty="0" smtClean="0"/>
              <a:t>Výzkum historického vědomí (Šubrt, Pfeiferová; </a:t>
            </a:r>
            <a:r>
              <a:rPr lang="cs-CZ" dirty="0" smtClean="0"/>
              <a:t>2009; Šubrt a Vinopal 2011)</a:t>
            </a:r>
            <a:endParaRPr lang="cs-CZ" dirty="0" smtClean="0"/>
          </a:p>
          <a:p>
            <a:r>
              <a:rPr lang="cs-CZ" dirty="0" smtClean="0"/>
              <a:t>Výzkum aktuální podoby výuky dějepisu na základních a středních školách (</a:t>
            </a:r>
            <a:r>
              <a:rPr lang="cs-CZ" dirty="0" err="1" smtClean="0"/>
              <a:t>Gracová</a:t>
            </a:r>
            <a:r>
              <a:rPr lang="cs-CZ" dirty="0" smtClean="0"/>
              <a:t>; 2005-2006)</a:t>
            </a:r>
          </a:p>
          <a:p>
            <a:r>
              <a:rPr lang="cs-CZ" dirty="0" smtClean="0"/>
              <a:t>Člověk v tísni (</a:t>
            </a:r>
            <a:r>
              <a:rPr lang="cs-CZ" dirty="0" smtClean="0"/>
              <a:t>2009, 2012, 2014)</a:t>
            </a:r>
          </a:p>
          <a:p>
            <a:r>
              <a:rPr lang="cs-CZ" dirty="0" smtClean="0"/>
              <a:t>Česká školní inspekce 2016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Doplňkové zdroje:</a:t>
            </a:r>
          </a:p>
          <a:p>
            <a:pPr marL="0" indent="0">
              <a:buNone/>
            </a:pPr>
            <a:r>
              <a:rPr lang="cs-CZ" dirty="0" smtClean="0"/>
              <a:t>?????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3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Sbírání dat</a:t>
            </a:r>
            <a:endParaRPr lang="cs-CZ" b="1" dirty="0" smtClean="0"/>
          </a:p>
          <a:p>
            <a:r>
              <a:rPr lang="cs-CZ" dirty="0" smtClean="0"/>
              <a:t>nejen </a:t>
            </a:r>
            <a:r>
              <a:rPr lang="cs-CZ" dirty="0" smtClean="0"/>
              <a:t>počet respondentů, ale i jejich </a:t>
            </a:r>
            <a:r>
              <a:rPr lang="cs-CZ" dirty="0" smtClean="0"/>
              <a:t>výběr (response </a:t>
            </a:r>
            <a:r>
              <a:rPr lang="cs-CZ" dirty="0" err="1" smtClean="0"/>
              <a:t>rate</a:t>
            </a:r>
            <a:r>
              <a:rPr lang="cs-CZ" dirty="0" smtClean="0"/>
              <a:t> a správné kvóty)</a:t>
            </a:r>
          </a:p>
          <a:p>
            <a:r>
              <a:rPr lang="cs-CZ" dirty="0" smtClean="0"/>
              <a:t>Vliv tazatele</a:t>
            </a:r>
          </a:p>
          <a:p>
            <a:pPr marL="0" indent="0">
              <a:buNone/>
            </a:pPr>
            <a:r>
              <a:rPr lang="cs-CZ" b="1" dirty="0" smtClean="0"/>
              <a:t>Práce s daty</a:t>
            </a:r>
          </a:p>
          <a:p>
            <a:r>
              <a:rPr lang="cs-CZ" dirty="0" smtClean="0"/>
              <a:t>Dodržení stanovené hladiny významnosti (u výběrových šetření)</a:t>
            </a:r>
          </a:p>
          <a:p>
            <a:r>
              <a:rPr lang="cs-CZ" dirty="0" smtClean="0"/>
              <a:t>Explicitní otázky, nejen „brouzdání“ (</a:t>
            </a:r>
            <a:r>
              <a:rPr lang="cs-CZ" dirty="0" err="1" smtClean="0"/>
              <a:t>explorative</a:t>
            </a:r>
            <a:r>
              <a:rPr lang="cs-CZ" dirty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Reportování o datech</a:t>
            </a:r>
          </a:p>
          <a:p>
            <a:r>
              <a:rPr lang="cs-CZ" dirty="0" smtClean="0"/>
              <a:t>Chybějící technické informace</a:t>
            </a:r>
          </a:p>
          <a:p>
            <a:r>
              <a:rPr lang="cs-CZ" dirty="0" smtClean="0"/>
              <a:t>Nejasné odkazování na zdroje (chybí linka operace/text)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13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Interpretace výsledků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err="1" smtClean="0"/>
              <a:t>Nadinterpretace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“...</a:t>
            </a:r>
            <a:r>
              <a:rPr lang="cs-CZ" dirty="0"/>
              <a:t>je třeba vycházet ze dvou premis. Za prvé - toto období [komunistický režim z hlediska středoškoláků ] představuje z jejich pohledu vzdálenou minulost, která k jejich životu nemá vztah. Za druhé - od svých rodičů nedostávají žádné anebo jen velmi kusé, anekdotické informace o této době, zkreslené navíc jejich tehdejším mládím</a:t>
            </a:r>
            <a:r>
              <a:rPr lang="cs-CZ" dirty="0" smtClean="0"/>
              <a:t>.”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“Výkyvy procent, která vyjadřují kritiku minulého režimu, jsou tak mnohém více výsledkem nedostatečné přesvědčivosti školní výchovy a vzdělávání…”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Jan Urban in </a:t>
            </a:r>
            <a:r>
              <a:rPr lang="cs-CZ" dirty="0" err="1" smtClean="0"/>
              <a:t>ČvT</a:t>
            </a:r>
            <a:r>
              <a:rPr lang="cs-CZ" dirty="0" smtClean="0"/>
              <a:t>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70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Chybný interpretační rámec</a:t>
            </a:r>
          </a:p>
          <a:p>
            <a:pPr marL="0" indent="0">
              <a:buNone/>
            </a:pPr>
            <a:r>
              <a:rPr lang="cs-CZ" dirty="0" smtClean="0"/>
              <a:t>-deklarace (učitelů a studentů)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300" dirty="0" smtClean="0"/>
              <a:t>tj. nejasný vztah ke „skutečné praxi“ a obezřetnost čtenáře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4715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6604</TotalTime>
  <Words>1216</Words>
  <Application>Microsoft Office PowerPoint</Application>
  <PresentationFormat>Předvádění na obrazovce (4:3)</PresentationFormat>
  <Paragraphs>256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Franklin Gothic Book</vt:lpstr>
      <vt:lpstr>Perpetua</vt:lpstr>
      <vt:lpstr>Wingdings 2</vt:lpstr>
      <vt:lpstr>Motiv Office</vt:lpstr>
      <vt:lpstr>Soudobé dějiny v dějepise</vt:lpstr>
      <vt:lpstr>Program</vt:lpstr>
      <vt:lpstr>Zdroje ke stavu výzkumu soudobých dějin</vt:lpstr>
      <vt:lpstr>K čemu je (Vám) výzkum?</vt:lpstr>
      <vt:lpstr>Typy výzkumů</vt:lpstr>
      <vt:lpstr>Významné zdroje dat</vt:lpstr>
      <vt:lpstr>Problémy 1</vt:lpstr>
      <vt:lpstr>Problémy 2</vt:lpstr>
      <vt:lpstr>Problémy 3</vt:lpstr>
      <vt:lpstr>Stav výuky a kontext</vt:lpstr>
      <vt:lpstr>Mládež a dějiny 1995: hlavní zjištění I</vt:lpstr>
      <vt:lpstr>Mládež a dějiny 1995: hlavní zjištění I</vt:lpstr>
      <vt:lpstr>Stav výuky soudobých dějin </vt:lpstr>
      <vt:lpstr>Obraz učitelů I</vt:lpstr>
      <vt:lpstr>Obraz učitelů II</vt:lpstr>
      <vt:lpstr>Obraz učitelů- odpovědi I</vt:lpstr>
      <vt:lpstr>Obraz učitelů- odpovědi II</vt:lpstr>
      <vt:lpstr>Obraz učitelů- odpovědi III</vt:lpstr>
      <vt:lpstr>Podoby výuky I</vt:lpstr>
      <vt:lpstr>Podoby výuky II </vt:lpstr>
      <vt:lpstr>Podoby výuky III </vt:lpstr>
      <vt:lpstr>Zdroje historického vědomí</vt:lpstr>
      <vt:lpstr>Další náměty</vt:lpstr>
      <vt:lpstr>Typologie učitelů</vt:lpstr>
      <vt:lpstr>Kvantitativní zpracování dotazníku</vt:lpstr>
      <vt:lpstr>Výsledky I</vt:lpstr>
      <vt:lpstr>Výsledky II</vt:lpstr>
      <vt:lpstr>Seznam literatury</vt:lpstr>
      <vt:lpstr>Děkujeme za pozornost </vt:lpstr>
    </vt:vector>
  </TitlesOfParts>
  <Company>Ústav pro studium totalitních režimů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Historické vědomí školní mládeže</dc:title>
  <dc:creator>Ripka Vojtěch, Mgr.</dc:creator>
  <cp:lastModifiedBy>Ripka Vojtěch, Mgr., Ph.D.</cp:lastModifiedBy>
  <cp:revision>60</cp:revision>
  <cp:lastPrinted>2012-08-30T16:11:43Z</cp:lastPrinted>
  <dcterms:created xsi:type="dcterms:W3CDTF">2012-08-29T17:38:31Z</dcterms:created>
  <dcterms:modified xsi:type="dcterms:W3CDTF">2017-02-22T11:51:34Z</dcterms:modified>
</cp:coreProperties>
</file>