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8955E82F-BCC7-481A-8E91-65386F88C4DC}">
          <p14:sldIdLst>
            <p14:sldId id="256"/>
            <p14:sldId id="257"/>
            <p14:sldId id="258"/>
            <p14:sldId id="259"/>
            <p14:sldId id="260"/>
            <p14:sldId id="265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7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D139-0480-4198-83E2-68CE0B25BC9B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CE23-3B6A-482C-9BEA-F32A9EB44C40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C8FD-9717-4D78-9D01-4CBD0AC8CAE0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BD47-5F5E-4508-9DFC-0021F20B392D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23E3-326B-4424-9A50-2CBB9CA4B2E5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9F6F-C437-48B6-80BB-8E50899C06AF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D14-B85F-4865-804C-5734F9C85CDD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6C38-6601-4688-9146-5E61D8B04598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061E-CDAE-49E3-92CB-288B639C3B6F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9851-4767-4B63-B36B-F772D06043F2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A586-BE94-448D-BAE3-D5D323B9149F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ADDEAF24-54CC-4408-99B3-A70A172EFF44}" type="datetimeFigureOut">
              <a:rPr lang="en-US" dirty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YmD7y0tnw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YmD7y0tnw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6000" dirty="0" smtClean="0"/>
              <a:t>J. S. Bach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Houslová sonáta č. 1 g moll BWV 1001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Alžběta Čepická </a:t>
            </a:r>
          </a:p>
          <a:p>
            <a:pPr algn="ctr"/>
            <a:r>
              <a:rPr lang="cs-CZ" dirty="0" smtClean="0"/>
              <a:t>449319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144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BOHADLO</a:t>
            </a:r>
            <a:r>
              <a:rPr lang="cs-CZ" dirty="0"/>
              <a:t>, Stanislav. </a:t>
            </a:r>
            <a:r>
              <a:rPr lang="cs-CZ" i="1" dirty="0"/>
              <a:t>Materiály ke studiu dějin hudby, estetiky a sociologie. III : Materiály k dějinám hudby, sociologie a estetiky. III, Období baroka (Variant.)</a:t>
            </a:r>
            <a:r>
              <a:rPr lang="cs-CZ" dirty="0"/>
              <a:t>. Vyd. 1. Hradec Králové: Pedagogická fakulta, 1988. 153 s.</a:t>
            </a:r>
            <a:endParaRPr lang="cs-CZ" dirty="0" smtClean="0"/>
          </a:p>
          <a:p>
            <a:r>
              <a:rPr lang="cs-CZ" dirty="0" smtClean="0"/>
              <a:t>WOLFF, </a:t>
            </a:r>
            <a:r>
              <a:rPr lang="cs-CZ" dirty="0" err="1" smtClean="0"/>
              <a:t>Christoph</a:t>
            </a:r>
            <a:r>
              <a:rPr lang="cs-CZ" dirty="0" smtClean="0"/>
              <a:t>. </a:t>
            </a:r>
            <a:r>
              <a:rPr lang="cs-CZ" i="1" dirty="0" smtClean="0"/>
              <a:t>Johann Sebastian Bach</a:t>
            </a:r>
            <a:r>
              <a:rPr lang="cs-CZ" dirty="0" smtClean="0"/>
              <a:t>. Přeložila: Helena Medková. Praha: Vyšehrad, spol. s. r. o., 2011.</a:t>
            </a:r>
          </a:p>
          <a:p>
            <a:r>
              <a:rPr lang="cs-CZ" dirty="0" smtClean="0"/>
              <a:t>Video: </a:t>
            </a:r>
            <a:r>
              <a:rPr lang="sv-SE" dirty="0"/>
              <a:t>J.S. Bach. Sonata № 1 BWV 1001 in G minor. Isabelle Faust. </a:t>
            </a:r>
            <a:r>
              <a:rPr lang="cs-CZ" dirty="0" smtClean="0"/>
              <a:t>[</a:t>
            </a:r>
            <a:r>
              <a:rPr lang="cs-CZ" dirty="0"/>
              <a:t>video]. </a:t>
            </a:r>
            <a:r>
              <a:rPr lang="cs-CZ" i="1" dirty="0" err="1"/>
              <a:t>YouTube</a:t>
            </a:r>
            <a:r>
              <a:rPr lang="cs-CZ" i="1" dirty="0"/>
              <a:t> </a:t>
            </a:r>
            <a:r>
              <a:rPr lang="cs-CZ" dirty="0"/>
              <a:t>[online]. Dostupné z: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youtu.be/DYmD7y0tnwc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11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21. 3. 1685 (</a:t>
            </a:r>
            <a:r>
              <a:rPr lang="cs-CZ" b="1" dirty="0" err="1" smtClean="0"/>
              <a:t>Eisenach</a:t>
            </a:r>
            <a:r>
              <a:rPr lang="cs-CZ" b="1" dirty="0" smtClean="0"/>
              <a:t>) – 28. 7. 1750 (Lipsko)</a:t>
            </a:r>
          </a:p>
          <a:p>
            <a:r>
              <a:rPr lang="cs-CZ" dirty="0" smtClean="0"/>
              <a:t>Čtvrtý syn dvorního městského hudebníka Johanna </a:t>
            </a:r>
            <a:r>
              <a:rPr lang="cs-CZ" dirty="0" err="1" smtClean="0"/>
              <a:t>Ambrozia</a:t>
            </a:r>
            <a:r>
              <a:rPr lang="cs-CZ" dirty="0" smtClean="0"/>
              <a:t> Bacha</a:t>
            </a:r>
          </a:p>
          <a:p>
            <a:r>
              <a:rPr lang="cs-CZ" b="1" dirty="0" smtClean="0"/>
              <a:t>1695: odchází do </a:t>
            </a:r>
            <a:r>
              <a:rPr lang="cs-CZ" b="1" dirty="0" err="1" smtClean="0"/>
              <a:t>Ohrdrufu</a:t>
            </a:r>
            <a:r>
              <a:rPr lang="cs-CZ" b="1" dirty="0"/>
              <a:t> </a:t>
            </a:r>
            <a:r>
              <a:rPr lang="cs-CZ" b="1" dirty="0" smtClean="0"/>
              <a:t>– první hudební vzdělání ve hře na hudební nástroje a ve skladbě.</a:t>
            </a:r>
          </a:p>
          <a:p>
            <a:r>
              <a:rPr lang="cs-CZ" b="1" dirty="0" smtClean="0"/>
              <a:t>1700: odchází do </a:t>
            </a:r>
            <a:r>
              <a:rPr lang="cs-CZ" b="1" dirty="0" err="1" smtClean="0"/>
              <a:t>Lüneburgu</a:t>
            </a:r>
            <a:r>
              <a:rPr lang="cs-CZ" b="1" dirty="0" smtClean="0"/>
              <a:t> – sboristou u sv. Michala</a:t>
            </a:r>
          </a:p>
          <a:p>
            <a:r>
              <a:rPr lang="cs-CZ" b="1" dirty="0" smtClean="0"/>
              <a:t>1703: první zaměstnání – houslista v kapele Johanna Ernsta, varhaníkem Nového kostela v </a:t>
            </a:r>
            <a:r>
              <a:rPr lang="cs-CZ" b="1" dirty="0" err="1" smtClean="0"/>
              <a:t>Arnstadtu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1707: varhaníkem u sv. Blažeje v </a:t>
            </a:r>
            <a:r>
              <a:rPr lang="cs-CZ" b="1" dirty="0" err="1" smtClean="0"/>
              <a:t>Mühlhausenu</a:t>
            </a:r>
            <a:r>
              <a:rPr lang="cs-CZ" b="1" dirty="0" smtClean="0"/>
              <a:t>, sňatek s Marií Barborou.</a:t>
            </a:r>
          </a:p>
          <a:p>
            <a:r>
              <a:rPr lang="cs-CZ" b="1" dirty="0" smtClean="0"/>
              <a:t>1708: návrat do Výmaru – místo dvorního varhaníka a komorního hudebníka vévody Wilhelma Ernsta (až do roku 1717).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2584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294198"/>
            <a:ext cx="8595360" cy="5885939"/>
          </a:xfrm>
        </p:spPr>
        <p:txBody>
          <a:bodyPr/>
          <a:lstStyle/>
          <a:p>
            <a:r>
              <a:rPr lang="cs-CZ" dirty="0" smtClean="0"/>
              <a:t>1718: koncertním mistrem u knížete Leopolda v </a:t>
            </a:r>
            <a:r>
              <a:rPr lang="cs-CZ" dirty="0" err="1" smtClean="0"/>
              <a:t>Köthenu</a:t>
            </a:r>
            <a:r>
              <a:rPr lang="cs-CZ" dirty="0" smtClean="0"/>
              <a:t>.</a:t>
            </a:r>
          </a:p>
          <a:p>
            <a:r>
              <a:rPr lang="cs-CZ" dirty="0" smtClean="0"/>
              <a:t>1721: sňatek se zpěvačkou Annou Magdalenou </a:t>
            </a:r>
            <a:r>
              <a:rPr lang="cs-CZ" dirty="0" err="1" smtClean="0"/>
              <a:t>Wilckenovou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1723: odchází do Lipska – kantorem u sv. Tomáše, premiéra Janových pašijí, později také Matoušovy pašije.</a:t>
            </a:r>
          </a:p>
          <a:p>
            <a:r>
              <a:rPr lang="cs-CZ" dirty="0" smtClean="0"/>
              <a:t>1725: vzniká Knížka pro Annu Magdalenu.</a:t>
            </a:r>
          </a:p>
          <a:p>
            <a:r>
              <a:rPr lang="cs-CZ" dirty="0" smtClean="0"/>
              <a:t>1729: převzal vedení místního </a:t>
            </a:r>
            <a:r>
              <a:rPr lang="cs-CZ" dirty="0" err="1" smtClean="0"/>
              <a:t>Collegia</a:t>
            </a:r>
            <a:r>
              <a:rPr lang="cs-CZ" dirty="0" smtClean="0"/>
              <a:t> musica.</a:t>
            </a:r>
          </a:p>
          <a:p>
            <a:r>
              <a:rPr lang="cs-CZ" dirty="0" smtClean="0"/>
              <a:t>30. léta: </a:t>
            </a:r>
            <a:r>
              <a:rPr lang="cs-CZ" dirty="0" err="1" smtClean="0"/>
              <a:t>vzik</a:t>
            </a:r>
            <a:r>
              <a:rPr lang="cs-CZ" dirty="0" smtClean="0"/>
              <a:t> např. Mše h moll nebo Vánočního oratoria, ad..</a:t>
            </a:r>
          </a:p>
          <a:p>
            <a:r>
              <a:rPr lang="cs-CZ" dirty="0" smtClean="0"/>
              <a:t>Poslední desetiletí: zralá a vrcholná díla a také revize a dokončení starších skladeb.</a:t>
            </a:r>
          </a:p>
          <a:p>
            <a:r>
              <a:rPr lang="cs-CZ" dirty="0" smtClean="0"/>
              <a:t>28. července 1750 umírá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288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VARHANNÍ SKLADBY:</a:t>
            </a:r>
          </a:p>
          <a:p>
            <a:r>
              <a:rPr lang="cs-CZ" dirty="0" smtClean="0"/>
              <a:t>Fugy</a:t>
            </a:r>
          </a:p>
          <a:p>
            <a:r>
              <a:rPr lang="cs-CZ" dirty="0" smtClean="0"/>
              <a:t>Fantazie</a:t>
            </a:r>
          </a:p>
          <a:p>
            <a:r>
              <a:rPr lang="cs-CZ" dirty="0" smtClean="0"/>
              <a:t>Preludia</a:t>
            </a:r>
          </a:p>
          <a:p>
            <a:r>
              <a:rPr lang="cs-CZ" dirty="0" smtClean="0"/>
              <a:t>Tokáty</a:t>
            </a:r>
          </a:p>
          <a:p>
            <a:r>
              <a:rPr lang="cs-CZ" dirty="0" smtClean="0"/>
              <a:t>Chorální skladby</a:t>
            </a:r>
          </a:p>
          <a:p>
            <a:r>
              <a:rPr lang="cs-CZ" dirty="0" smtClean="0"/>
              <a:t>Chorální předehry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88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294198"/>
            <a:ext cx="8595360" cy="588593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DUCHOVNÍ HUDBA</a:t>
            </a:r>
          </a:p>
          <a:p>
            <a:r>
              <a:rPr lang="cs-CZ" dirty="0" smtClean="0"/>
              <a:t>Mše</a:t>
            </a:r>
          </a:p>
          <a:p>
            <a:r>
              <a:rPr lang="cs-CZ" dirty="0" smtClean="0"/>
              <a:t>Oratoria</a:t>
            </a:r>
          </a:p>
          <a:p>
            <a:r>
              <a:rPr lang="cs-CZ" dirty="0" smtClean="0"/>
              <a:t>Moteta </a:t>
            </a:r>
          </a:p>
          <a:p>
            <a:r>
              <a:rPr lang="cs-CZ" dirty="0" smtClean="0"/>
              <a:t>Kantáty</a:t>
            </a:r>
          </a:p>
          <a:p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KONCERTNÍ A ORCHESTRÁLNÍ SKLADBY</a:t>
            </a:r>
          </a:p>
          <a:p>
            <a:r>
              <a:rPr lang="cs-CZ" dirty="0" smtClean="0"/>
              <a:t>Koncertní a koncertantní skladby</a:t>
            </a:r>
          </a:p>
          <a:p>
            <a:r>
              <a:rPr lang="cs-CZ" dirty="0" smtClean="0"/>
              <a:t>Varhanní</a:t>
            </a:r>
          </a:p>
          <a:p>
            <a:r>
              <a:rPr lang="cs-CZ" dirty="0" smtClean="0"/>
              <a:t>Cembalové, klavírní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223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294198"/>
            <a:ext cx="8595360" cy="588593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SUITY A SONÁTY</a:t>
            </a:r>
          </a:p>
          <a:p>
            <a:r>
              <a:rPr lang="cs-CZ" dirty="0" smtClean="0"/>
              <a:t>Sonáty violoncellové</a:t>
            </a:r>
          </a:p>
          <a:p>
            <a:r>
              <a:rPr lang="cs-CZ" dirty="0" smtClean="0"/>
              <a:t>Sonáty triové</a:t>
            </a:r>
          </a:p>
          <a:p>
            <a:r>
              <a:rPr lang="cs-CZ" dirty="0" smtClean="0"/>
              <a:t>Sonáty varhanní</a:t>
            </a:r>
          </a:p>
          <a:p>
            <a:r>
              <a:rPr lang="cs-CZ" dirty="0" smtClean="0"/>
              <a:t>Sonáty houslové, flétnové, viola da gamba a basso continuo</a:t>
            </a:r>
          </a:p>
          <a:p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SKLADBY PRO SÓLOVÉ NÁSTROJE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OSTATNÍ TVORBA</a:t>
            </a:r>
          </a:p>
          <a:p>
            <a:r>
              <a:rPr lang="cs-CZ" dirty="0" smtClean="0"/>
              <a:t>Variace, písně, pochody, kánony, ad..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575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Houslová sonáta č. 1 g moll BWV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šestidílného cyklu pro sólové housle (Sonáty a partity), který Bach napsal mezi lety </a:t>
            </a:r>
            <a:r>
              <a:rPr lang="cs-CZ" b="1" dirty="0" smtClean="0"/>
              <a:t>1717 – 1723 </a:t>
            </a:r>
            <a:r>
              <a:rPr lang="cs-CZ" dirty="0" smtClean="0"/>
              <a:t>(působil jako kapelník na dvoře knížete Leopolda z </a:t>
            </a:r>
            <a:r>
              <a:rPr lang="cs-CZ" dirty="0" err="1" smtClean="0"/>
              <a:t>Anhalt-Köthenu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Spjata s Vánocemi </a:t>
            </a:r>
          </a:p>
          <a:p>
            <a:r>
              <a:rPr lang="cs-CZ" dirty="0" smtClean="0"/>
              <a:t>Skrytý cantus firmus je chrámová píseň </a:t>
            </a:r>
            <a:r>
              <a:rPr lang="cs-CZ" dirty="0" err="1" smtClean="0"/>
              <a:t>Bartholomea</a:t>
            </a:r>
            <a:r>
              <a:rPr lang="cs-CZ" dirty="0" smtClean="0"/>
              <a:t> </a:t>
            </a:r>
            <a:r>
              <a:rPr lang="cs-CZ" dirty="0" err="1" smtClean="0"/>
              <a:t>Ringwalda</a:t>
            </a:r>
            <a:r>
              <a:rPr lang="cs-CZ" dirty="0" smtClean="0"/>
              <a:t> </a:t>
            </a:r>
            <a:r>
              <a:rPr lang="cs-CZ" i="1" dirty="0" err="1" smtClean="0"/>
              <a:t>Herr</a:t>
            </a:r>
            <a:r>
              <a:rPr lang="cs-CZ" i="1" dirty="0" smtClean="0"/>
              <a:t> </a:t>
            </a:r>
            <a:r>
              <a:rPr lang="cs-CZ" i="1" dirty="0" err="1" smtClean="0"/>
              <a:t>Jesu</a:t>
            </a:r>
            <a:r>
              <a:rPr lang="cs-CZ" i="1" dirty="0" smtClean="0"/>
              <a:t> Christ,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höchster</a:t>
            </a:r>
            <a:r>
              <a:rPr lang="cs-CZ" i="1" dirty="0" smtClean="0"/>
              <a:t> Gut,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Brunnquell</a:t>
            </a:r>
            <a:r>
              <a:rPr lang="cs-CZ" i="1" dirty="0" smtClean="0"/>
              <a:t> </a:t>
            </a:r>
            <a:r>
              <a:rPr lang="cs-CZ" i="1" dirty="0" err="1" smtClean="0"/>
              <a:t>aller</a:t>
            </a:r>
            <a:r>
              <a:rPr lang="cs-CZ" i="1" dirty="0" smtClean="0"/>
              <a:t> </a:t>
            </a:r>
            <a:r>
              <a:rPr lang="cs-CZ" i="1" dirty="0" err="1" smtClean="0"/>
              <a:t>Gnaden</a:t>
            </a:r>
            <a:r>
              <a:rPr lang="cs-CZ" i="1" dirty="0" smtClean="0"/>
              <a:t> </a:t>
            </a:r>
            <a:r>
              <a:rPr lang="cs-CZ" dirty="0" smtClean="0"/>
              <a:t>(Pane Ježíši Kriste, nejvyšší Dobro, studnice všech milostí).</a:t>
            </a:r>
          </a:p>
        </p:txBody>
      </p:sp>
    </p:spTree>
    <p:extLst>
      <p:ext uri="{BB962C8B-B14F-4D97-AF65-F5344CB8AC3E}">
        <p14:creationId xmlns:p14="http://schemas.microsoft.com/office/powerpoint/2010/main" xmlns="" val="31188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294198"/>
            <a:ext cx="8595360" cy="5885939"/>
          </a:xfrm>
        </p:spPr>
        <p:txBody>
          <a:bodyPr/>
          <a:lstStyle/>
          <a:p>
            <a:r>
              <a:rPr lang="cs-CZ" dirty="0"/>
              <a:t>Úvodní </a:t>
            </a:r>
            <a:r>
              <a:rPr lang="cs-CZ" b="1" i="1" dirty="0"/>
              <a:t>Adagio</a:t>
            </a:r>
            <a:r>
              <a:rPr lang="cs-CZ" dirty="0"/>
              <a:t> má téměř varhanní , rozmáchle fantazijní strukturu</a:t>
            </a:r>
          </a:p>
          <a:p>
            <a:r>
              <a:rPr lang="cs-CZ" dirty="0"/>
              <a:t>Následující </a:t>
            </a:r>
            <a:r>
              <a:rPr lang="cs-CZ" b="1" i="1" dirty="0" smtClean="0"/>
              <a:t>Fugu</a:t>
            </a:r>
            <a:r>
              <a:rPr lang="cs-CZ" dirty="0" smtClean="0"/>
              <a:t> Bach sám transponoval do varhanní podoby.</a:t>
            </a:r>
          </a:p>
          <a:p>
            <a:r>
              <a:rPr lang="cs-CZ" b="1" i="1" dirty="0" err="1" smtClean="0"/>
              <a:t>Siciliana</a:t>
            </a:r>
            <a:r>
              <a:rPr lang="cs-CZ" b="1" i="1" dirty="0" smtClean="0"/>
              <a:t> – pomalá věta, dvojhlas</a:t>
            </a:r>
          </a:p>
          <a:p>
            <a:r>
              <a:rPr lang="cs-CZ" b="1" i="1" dirty="0" smtClean="0"/>
              <a:t>Presto - </a:t>
            </a:r>
            <a:r>
              <a:rPr lang="cs-CZ" dirty="0" smtClean="0"/>
              <a:t>jednohlasé</a:t>
            </a:r>
            <a:r>
              <a:rPr lang="cs-CZ" dirty="0"/>
              <a:t>, přesto polyfonicky strukturované 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394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900990"/>
            <a:ext cx="8595360" cy="4351337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youtu.be/DYmD7y0tnwc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373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Pohled</Template>
  <TotalTime>787</TotalTime>
  <Words>386</Words>
  <Application>Microsoft Office PowerPoint</Application>
  <PresentationFormat>Vlastní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View</vt:lpstr>
      <vt:lpstr>J. S. Bach Houslová sonáta č. 1 g moll BWV 1001</vt:lpstr>
      <vt:lpstr>ŽIVOT</vt:lpstr>
      <vt:lpstr>Snímek 3</vt:lpstr>
      <vt:lpstr>DÍLO</vt:lpstr>
      <vt:lpstr>Snímek 5</vt:lpstr>
      <vt:lpstr>Snímek 6</vt:lpstr>
      <vt:lpstr>Houslová sonáta č. 1 g moll BWV</vt:lpstr>
      <vt:lpstr>Snímek 8</vt:lpstr>
      <vt:lpstr>Snímek 9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 S. Bach Houslová sonáta č. 1 g moll BWV</dc:title>
  <dc:creator>Betka Čepická</dc:creator>
  <cp:lastModifiedBy>Jana Perutková</cp:lastModifiedBy>
  <cp:revision>45</cp:revision>
  <dcterms:created xsi:type="dcterms:W3CDTF">2017-02-27T12:02:42Z</dcterms:created>
  <dcterms:modified xsi:type="dcterms:W3CDTF">2017-05-12T09:06:48Z</dcterms:modified>
</cp:coreProperties>
</file>