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e_Coronation_of_Napoleon" TargetMode="External"/><Relationship Id="rId2" Type="http://schemas.openxmlformats.org/officeDocument/2006/relationships/hyperlink" Target="https://en.wikipedia.org/wiki/Vestas_Feue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C3eAbYFTHo&amp;t=523s" TargetMode="External"/><Relationship Id="rId2" Type="http://schemas.openxmlformats.org/officeDocument/2006/relationships/hyperlink" Target="https://www.youtube.com/watch?v=UMDhbdGDBT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Ludwig van Beethoven</a:t>
            </a:r>
            <a:b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Symfonie č. 1 C dur op. 21</a:t>
            </a:r>
            <a:endParaRPr lang="cs-CZ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808" y="0"/>
            <a:ext cx="5220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0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Věta</a:t>
            </a:r>
            <a:b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Menuetto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Allegro </a:t>
            </a:r>
            <a:r>
              <a:rPr lang="cs-CZ" i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molto</a:t>
            </a:r>
            <a:r>
              <a:rPr lang="cs-CZ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vivace</a:t>
            </a:r>
            <a:endParaRPr lang="cs-CZ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Téma III. věty</a:t>
            </a:r>
          </a:p>
          <a:p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Střídání tečkovaného rytmu dechových nástrojů s rychlými běhy smyčců v Triu </a:t>
            </a:r>
            <a:endParaRPr lang="cs-CZ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cap="none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07" y="2998693"/>
            <a:ext cx="6601746" cy="101931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354577"/>
            <a:ext cx="6290328" cy="43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8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věta</a:t>
            </a:r>
            <a:b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Adagio – Allegro </a:t>
            </a:r>
            <a:r>
              <a:rPr lang="cs-CZ" i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molto</a:t>
            </a:r>
            <a:r>
              <a:rPr lang="cs-CZ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vivace</a:t>
            </a:r>
            <a:endParaRPr lang="cs-CZ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Přestože se jedná o rondo, forma připomíná formu sonátovou</a:t>
            </a:r>
          </a:p>
          <a:p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téma</a:t>
            </a:r>
          </a:p>
          <a:p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téma </a:t>
            </a:r>
            <a:endParaRPr lang="cs-CZ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78" y="4033304"/>
            <a:ext cx="9793067" cy="191479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77" y="3917034"/>
            <a:ext cx="3943900" cy="61921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377" y="3955140"/>
            <a:ext cx="3848637" cy="59063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62" y="4850036"/>
            <a:ext cx="3372321" cy="65731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055" y="3936087"/>
            <a:ext cx="333422" cy="62873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46" y="4864325"/>
            <a:ext cx="333422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9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Seznam použitých informačních zdrojů</a:t>
            </a:r>
            <a:endParaRPr lang="cs-CZ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FIENNES, Sophie: </a:t>
            </a:r>
            <a:r>
              <a:rPr lang="cs-CZ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Pervert´s</a:t>
            </a:r>
            <a:r>
              <a:rPr lang="cs-CZ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Guide</a:t>
            </a:r>
            <a:r>
              <a:rPr lang="cs-CZ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Ideology. </a:t>
            </a:r>
            <a:r>
              <a:rPr lang="cs-CZ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Rooks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nest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entertainment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Irish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Film </a:t>
            </a:r>
            <a:r>
              <a:rPr lang="cs-CZ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Board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British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Film Institute and Film4, 2012, 134 min.</a:t>
            </a:r>
          </a:p>
          <a:p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NOHL, Walther: </a:t>
            </a:r>
            <a:r>
              <a:rPr lang="cs-CZ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Ludwig van Beethoven. 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Orbis, Praha 1943.</a:t>
            </a:r>
          </a:p>
          <a:p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OČADLÍK, Mirko: </a:t>
            </a:r>
            <a:r>
              <a:rPr lang="cs-CZ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Svět orchestru I.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Státní vydavatelství krásné literatury, hudby a umění, Praha 1956.</a:t>
            </a:r>
          </a:p>
          <a:p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SCHNIERER, Miloš: </a:t>
            </a:r>
            <a:r>
              <a:rPr lang="cs-CZ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Dějiny hudby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Janáčkova akademie múzických umění v Brně, Brno 2007, ISBN 80-86928-19-5.</a:t>
            </a:r>
          </a:p>
          <a:p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TAUŠ, Karel: </a:t>
            </a:r>
            <a:r>
              <a:rPr lang="cs-CZ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Beethoven. 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Nakladatelství Průboj – Karel Smolka, Brno, 1944.</a:t>
            </a:r>
          </a:p>
          <a:p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TEICHMAN, Josef: </a:t>
            </a:r>
            <a:r>
              <a:rPr lang="cs-CZ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Ludwig van Beethoven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Editio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Supraphon, Praha 1968. </a:t>
            </a:r>
            <a:endParaRPr lang="cs-CZ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2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Seznam vyobrazení</a:t>
            </a:r>
            <a:endParaRPr lang="cs-CZ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Ludwig van Beethoven na malbě Josepha </a:t>
            </a:r>
            <a:r>
              <a:rPr lang="cs-CZ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Willibrorda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Mählera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[online]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dostupné </a:t>
            </a:r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en.wikipedia.org, </a:t>
            </a:r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en.wikipedia.org/wiki/Vestas_Feuer</a:t>
            </a:r>
            <a:endParaRPr lang="cs-CZ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Korunovace Napoleon na malbě Jacques-Louis Davida, 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[online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dostupné </a:t>
            </a:r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en.wikipedia.org, </a:t>
            </a:r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en.wikipedia.org/wiki/The_Coronation_of_Napoleon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Notové ukázky z Ludwig van Beethoven </a:t>
            </a:r>
            <a:r>
              <a:rPr lang="cs-CZ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Werke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Serie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cs-CZ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Symphonien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1. </a:t>
            </a:r>
            <a:r>
              <a:rPr lang="cs-CZ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Leipzig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Breitkopf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Härtel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1862. </a:t>
            </a:r>
            <a:endParaRPr lang="cs-CZ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80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109268"/>
            <a:ext cx="9905998" cy="1905000"/>
          </a:xfrm>
        </p:spPr>
        <p:txBody>
          <a:bodyPr/>
          <a:lstStyle/>
          <a:p>
            <a:r>
              <a:rPr lang="cs-CZ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Ludwig van Beethoven</a:t>
            </a:r>
            <a:endParaRPr lang="cs-CZ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1821610"/>
            <a:ext cx="9905998" cy="3124201"/>
          </a:xfrm>
        </p:spPr>
        <p:txBody>
          <a:bodyPr>
            <a:normAutofit fontScale="85000" lnSpcReduction="20000"/>
          </a:bodyPr>
          <a:lstStyle/>
          <a:p>
            <a:r>
              <a:rPr lang="cs-CZ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1770 v </a:t>
            </a:r>
            <a:r>
              <a:rPr lang="cs-CZ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Bonnu</a:t>
            </a:r>
          </a:p>
          <a:p>
            <a:r>
              <a:rPr lang="cs-CZ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Christian </a:t>
            </a:r>
            <a:r>
              <a:rPr lang="cs-CZ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Gottlob</a:t>
            </a:r>
            <a:r>
              <a:rPr lang="cs-CZ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Neffe – první systematický učitel klavíru</a:t>
            </a:r>
            <a:endParaRPr lang="cs-CZ" sz="24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1787 – první návštěva Vídně</a:t>
            </a:r>
          </a:p>
          <a:p>
            <a:r>
              <a:rPr lang="cs-CZ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Od 1792 stěhování do Vídně natrvalo</a:t>
            </a:r>
          </a:p>
          <a:p>
            <a:r>
              <a:rPr lang="cs-CZ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Studium u Josepha Haydna a Antonia </a:t>
            </a:r>
            <a:r>
              <a:rPr lang="cs-CZ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Salieriho</a:t>
            </a:r>
            <a:r>
              <a:rPr lang="cs-CZ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cs-CZ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Johanna Baptisty Schenka a Johanna Georga </a:t>
            </a:r>
            <a:r>
              <a:rPr lang="cs-CZ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Albrechtsbergera</a:t>
            </a:r>
            <a:endParaRPr lang="cs-CZ" sz="24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Koncertování + Vyučování</a:t>
            </a:r>
          </a:p>
          <a:p>
            <a:r>
              <a:rPr lang="cs-CZ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Navazání</a:t>
            </a:r>
            <a:r>
              <a:rPr lang="cs-CZ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 tradici Haydnovu a Mozartovu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900" y="309257"/>
            <a:ext cx="3667032" cy="43538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7086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2016" y="149524"/>
            <a:ext cx="9905998" cy="1905000"/>
          </a:xfrm>
        </p:spPr>
        <p:txBody>
          <a:bodyPr/>
          <a:lstStyle/>
          <a:p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Ludwig van Beethoven</a:t>
            </a:r>
            <a:endParaRPr lang="cs-CZ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2016" y="2227052"/>
            <a:ext cx="11179984" cy="3124201"/>
          </a:xfrm>
        </p:spPr>
        <p:txBody>
          <a:bodyPr>
            <a:noAutofit/>
          </a:bodyPr>
          <a:lstStyle/>
          <a:p>
            <a:r>
              <a:rPr lang="cs-CZ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1796 – první projevy ušní </a:t>
            </a:r>
            <a:r>
              <a:rPr lang="cs-CZ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choroby</a:t>
            </a:r>
            <a:endParaRPr lang="cs-CZ" sz="2400" cap="none" dirty="0" smtClean="0"/>
          </a:p>
          <a:p>
            <a:r>
              <a:rPr lang="cs-CZ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1802 odjezd na léčení do </a:t>
            </a:r>
            <a:r>
              <a:rPr lang="cs-CZ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Heiligenstadtu</a:t>
            </a:r>
            <a:r>
              <a:rPr lang="cs-CZ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krize  </a:t>
            </a:r>
            <a:r>
              <a:rPr lang="cs-CZ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Heiligenstadtská</a:t>
            </a:r>
            <a:r>
              <a:rPr lang="cs-CZ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závěť</a:t>
            </a:r>
          </a:p>
          <a:p>
            <a:r>
              <a:rPr lang="cs-CZ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Obdiv Napoleona a ideálů VFR  po 1805 ho zavrhnul jako dobyvatele</a:t>
            </a:r>
          </a:p>
          <a:p>
            <a:r>
              <a:rPr lang="cs-CZ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1809 nabídka místa dvorního kapelníka u Vestfálského krále </a:t>
            </a:r>
            <a:r>
              <a:rPr lang="cs-CZ" sz="2400" cap="non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Jerôma</a:t>
            </a:r>
            <a:r>
              <a:rPr lang="cs-CZ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Bonaparta</a:t>
            </a:r>
          </a:p>
          <a:p>
            <a:r>
              <a:rPr lang="cs-CZ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Nabídka ročního důchodu 4 000 zlatých od rakouských knížat</a:t>
            </a:r>
          </a:p>
          <a:p>
            <a:endParaRPr lang="cs-CZ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89" y="62753"/>
            <a:ext cx="10763040" cy="6726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9881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Ludwig van Beethoven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666999"/>
            <a:ext cx="10883810" cy="3124201"/>
          </a:xfrm>
        </p:spPr>
        <p:txBody>
          <a:bodyPr>
            <a:normAutofit/>
          </a:bodyPr>
          <a:lstStyle/>
          <a:p>
            <a:r>
              <a:rPr lang="cs-CZ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Během Vídeňského kongresu v roce 1815 Beethoven předmět obdivu</a:t>
            </a:r>
          </a:p>
          <a:p>
            <a:r>
              <a:rPr lang="cs-CZ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1819 vystupňovala se Beethovenova ušní choroba ve hluchotu</a:t>
            </a:r>
          </a:p>
          <a:p>
            <a:r>
              <a:rPr lang="cs-CZ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1817 – 1827 uzavírá se světu, ale ve svých pozdních vrcholných dílech sděluje svůj ideál humanismu a krásy</a:t>
            </a:r>
          </a:p>
          <a:p>
            <a:r>
              <a:rPr lang="cs-CZ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† 26. 3. 1827</a:t>
            </a:r>
            <a:endParaRPr lang="cs-CZ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0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0"/>
            <a:ext cx="10087026" cy="19050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Univerzální humanismus Beethovenův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0239" y="2932471"/>
            <a:ext cx="10794948" cy="3124201"/>
          </a:xfrm>
        </p:spPr>
        <p:txBody>
          <a:bodyPr>
            <a:noAutofit/>
          </a:bodyPr>
          <a:lstStyle/>
          <a:p>
            <a:r>
              <a:rPr lang="cs-CZ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 příklad </a:t>
            </a:r>
            <a:r>
              <a:rPr lang="cs-CZ" sz="18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symfonie s Ódou na radost</a:t>
            </a:r>
          </a:p>
          <a:p>
            <a:r>
              <a:rPr lang="cs-CZ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Vnímána jako óda na lidstvo, bratrství, svobodu všech lidí </a:t>
            </a:r>
          </a:p>
          <a:p>
            <a:r>
              <a:rPr lang="cs-CZ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nacistickém Německu využívána při významných veřejných událostech</a:t>
            </a:r>
            <a:endParaRPr lang="cs-CZ" sz="1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Sovětském svazu byla Óda na radost </a:t>
            </a:r>
            <a:r>
              <a:rPr lang="cs-CZ" sz="18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prezentována téměř jako komunistická píseň</a:t>
            </a:r>
          </a:p>
          <a:p>
            <a:r>
              <a:rPr lang="cs-CZ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Číně během Velké Kulturní Revoluce  zakázána téměř veškerá západní hudba </a:t>
            </a:r>
          </a:p>
          <a:p>
            <a:r>
              <a:rPr lang="cs-CZ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kromě Beethovenovy </a:t>
            </a:r>
            <a:r>
              <a:rPr lang="cs-CZ" sz="18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symfonie</a:t>
            </a:r>
            <a:r>
              <a:rPr lang="cs-CZ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vnímána jako progresivní buržoazní hudební dílo </a:t>
            </a:r>
          </a:p>
          <a:p>
            <a:r>
              <a:rPr lang="cs-CZ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Melodie Ódy na radost s pozměněným textem stala se hymnou krajně pravicového státu Jižní Rhodesie</a:t>
            </a:r>
          </a:p>
          <a:p>
            <a:r>
              <a:rPr lang="cs-CZ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Nejoblíbenější skladbou ultralevicových peruánských partyzánů – Světlé stezky – byla Beethovenova 9. symfonie</a:t>
            </a:r>
          </a:p>
          <a:p>
            <a:r>
              <a:rPr lang="cs-CZ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Na olympijských hrách v Tokiu roku 1964 mělo </a:t>
            </a:r>
            <a:r>
              <a:rPr lang="cs-CZ" sz="1800" cap="non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cs-CZ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ěmecko společný tým, přestože bylo rozdělené</a:t>
            </a:r>
          </a:p>
          <a:p>
            <a:r>
              <a:rPr lang="cs-CZ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Pokaždé když zlatou medaili vyhrál Němec, hrála se namísto hymny Z nebo V Německa Óda na radost</a:t>
            </a:r>
          </a:p>
          <a:p>
            <a:r>
              <a:rPr lang="cs-CZ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 dnes je Óda na radost neoficiální hymnou EU</a:t>
            </a:r>
          </a:p>
          <a:p>
            <a:endParaRPr lang="cs-CZ" sz="1800" cap="none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cs-CZ" sz="1800" cap="none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cs-CZ" sz="1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99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2084" y="-344128"/>
            <a:ext cx="9905998" cy="1905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Dílo Beethovenovo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9161" y="1983567"/>
            <a:ext cx="11158743" cy="4219267"/>
          </a:xfrm>
        </p:spPr>
        <p:txBody>
          <a:bodyPr>
            <a:noAutofit/>
          </a:bodyPr>
          <a:lstStyle/>
          <a:p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Beethovenovo dílo, v porovnání s ostatními </a:t>
            </a:r>
            <a:r>
              <a:rPr lang="cs-CZ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klasiky,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je, co do počtu skladeb, daleko menší</a:t>
            </a:r>
          </a:p>
          <a:p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klavírních sonát</a:t>
            </a:r>
          </a:p>
          <a:p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sonát pro housle a klavír</a:t>
            </a:r>
          </a:p>
          <a:p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klavírních koncertů, jeden houslový, trojkoncert pro housle, violoncello a klavír</a:t>
            </a:r>
          </a:p>
          <a:p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smyčcových kvartetů</a:t>
            </a:r>
          </a:p>
          <a:p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Orchestrální ouvertury</a:t>
            </a:r>
          </a:p>
          <a:p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symfonií</a:t>
            </a:r>
          </a:p>
          <a:p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mše – Mše C dur a </a:t>
            </a:r>
            <a:r>
              <a:rPr lang="cs-CZ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Missa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solemnis</a:t>
            </a:r>
            <a:endParaRPr lang="cs-CZ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Oratorium Kristus na hoře Olivetské</a:t>
            </a:r>
          </a:p>
          <a:p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Symfonická tvorba Beethovenova položila základy tomuto žánru 19. a 20. století 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Beethoven posloužil jako vzor pro např. Gustava Mahlera nebo </a:t>
            </a:r>
            <a:r>
              <a:rPr lang="cs-CZ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Dmitrije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Šostakoviče</a:t>
            </a:r>
            <a:endParaRPr lang="cs-CZ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09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Symfonie č. 1 C dur op. 21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První skici z roku1791</a:t>
            </a:r>
          </a:p>
          <a:p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Kompozici Beethoven zahájil až roku 1799</a:t>
            </a:r>
          </a:p>
          <a:p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Dedikace baronu van </a:t>
            </a:r>
            <a:r>
              <a:rPr lang="cs-CZ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Swietenovi</a:t>
            </a:r>
            <a:endParaRPr lang="cs-CZ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Premiéra ve středu 2. dubna 1800</a:t>
            </a:r>
          </a:p>
          <a:p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Tiskem vyšla roku 1801 v nakladatelství </a:t>
            </a:r>
            <a:r>
              <a:rPr lang="cs-CZ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Hoffmeister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Kühnel</a:t>
            </a:r>
          </a:p>
          <a:p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věty</a:t>
            </a:r>
            <a:endParaRPr lang="cs-CZ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56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Věta</a:t>
            </a:r>
            <a:b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Adagio </a:t>
            </a:r>
            <a:r>
              <a:rPr lang="cs-CZ" i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molto</a:t>
            </a:r>
            <a:r>
              <a:rPr lang="cs-CZ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Allegro con brio </a:t>
            </a:r>
            <a:endParaRPr lang="cs-CZ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Pomalá introdukce tonálně neurčitá – C7 – F – G7 – a – D7 – G</a:t>
            </a:r>
          </a:p>
          <a:p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téma</a:t>
            </a:r>
          </a:p>
          <a:p>
            <a:endParaRPr lang="cs-CZ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téma  </a:t>
            </a:r>
          </a:p>
          <a:p>
            <a:endParaRPr lang="cs-CZ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82" y="2637461"/>
            <a:ext cx="7922522" cy="154905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75" y="-16009"/>
            <a:ext cx="7545510" cy="685599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210" y="3108510"/>
            <a:ext cx="3857625" cy="6477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22" y="4461845"/>
            <a:ext cx="5545419" cy="105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2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Věta</a:t>
            </a:r>
            <a:b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Andante cantabile con moto</a:t>
            </a:r>
            <a:endParaRPr lang="cs-CZ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3/8 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takt, tempové označení</a:t>
            </a:r>
          </a:p>
          <a:p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Problematika provádění:</a:t>
            </a:r>
          </a:p>
          <a:p>
            <a:pPr marL="0" indent="0">
              <a:buNone/>
            </a:pP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www.youtube.com/watch?v=UMDhbdGDBTo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Leonard </a:t>
            </a:r>
            <a:r>
              <a:rPr lang="cs-CZ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Bernstein</a:t>
            </a:r>
            <a:endParaRPr lang="cs-CZ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www.youtube.com/watch?v=4C3eAbYFTHo&amp;t=523s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Paavo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Järvi</a:t>
            </a:r>
            <a:endParaRPr lang="cs-CZ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Téma – sedmitaktová perioda</a:t>
            </a:r>
          </a:p>
          <a:p>
            <a:pPr marL="0" indent="0">
              <a:buNone/>
            </a:pPr>
            <a:endParaRPr lang="cs-CZ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222" y="2764035"/>
            <a:ext cx="3772426" cy="3905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666999"/>
            <a:ext cx="9126224" cy="171473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4933830"/>
            <a:ext cx="7935432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7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TM03457485[[fn=Síť]]</Template>
  <TotalTime>319</TotalTime>
  <Words>705</Words>
  <Application>Microsoft Office PowerPoint</Application>
  <PresentationFormat>Širokoúhlá obrazovka</PresentationFormat>
  <Paragraphs>85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Times New Roman</vt:lpstr>
      <vt:lpstr>Wingdings</vt:lpstr>
      <vt:lpstr>Síť</vt:lpstr>
      <vt:lpstr>Ludwig van Beethoven </vt:lpstr>
      <vt:lpstr>Ludwig van Beethoven</vt:lpstr>
      <vt:lpstr>Ludwig van Beethoven</vt:lpstr>
      <vt:lpstr>Ludwig van Beethoven</vt:lpstr>
      <vt:lpstr>Univerzální humanismus Beethovenův</vt:lpstr>
      <vt:lpstr>Dílo Beethovenovo</vt:lpstr>
      <vt:lpstr>Symfonie č. 1 C dur op. 21</vt:lpstr>
      <vt:lpstr>I. Věta Adagio molto – Allegro con brio </vt:lpstr>
      <vt:lpstr>II. Věta Andante cantabile con moto</vt:lpstr>
      <vt:lpstr>III. Věta Menuetto Allegro molto e vivace</vt:lpstr>
      <vt:lpstr>IV. věta Adagio – Allegro molto e vivace</vt:lpstr>
      <vt:lpstr>Seznam použitých informačních zdrojů</vt:lpstr>
      <vt:lpstr>Seznam vyobrazení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Ludwig van Beethoven</dc:title>
  <dc:creator>admin</dc:creator>
  <cp:lastModifiedBy>admin</cp:lastModifiedBy>
  <cp:revision>29</cp:revision>
  <dcterms:created xsi:type="dcterms:W3CDTF">2017-03-03T13:03:08Z</dcterms:created>
  <dcterms:modified xsi:type="dcterms:W3CDTF">2017-03-09T09:57:12Z</dcterms:modified>
</cp:coreProperties>
</file>