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32"/>
  </p:notesMasterIdLst>
  <p:sldIdLst>
    <p:sldId id="256" r:id="rId3"/>
    <p:sldId id="258" r:id="rId4"/>
    <p:sldId id="259" r:id="rId5"/>
    <p:sldId id="261" r:id="rId6"/>
    <p:sldId id="262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7" r:id="rId17"/>
    <p:sldId id="278" r:id="rId18"/>
    <p:sldId id="279" r:id="rId19"/>
    <p:sldId id="280" r:id="rId20"/>
    <p:sldId id="283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</p:sldIdLst>
  <p:sldSz cx="9144000" cy="6858000" type="screen4x3"/>
  <p:notesSz cx="6858000" cy="9144000"/>
  <p:custDataLst>
    <p:tags r:id="rId3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599" autoAdjust="0"/>
  </p:normalViewPr>
  <p:slideViewPr>
    <p:cSldViewPr>
      <p:cViewPr varScale="1">
        <p:scale>
          <a:sx n="90" d="100"/>
          <a:sy n="90" d="100"/>
        </p:scale>
        <p:origin x="9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gs" Target="tags/tag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3/30/2017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628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1140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6986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993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085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579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32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69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37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880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323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051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757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Tip: Sem přidejte vlastní poznámky k prezentaci.</a:t>
            </a:r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986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0852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Tip: Sem přidejte vlastní poznámky k prezentaci.</a:t>
            </a:r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1977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8711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Tip: Sem přidejte vlastní poznámky k prezentaci.</a:t>
            </a:r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9551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9761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960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cs-CZ" noProof="1"/>
              <a:t>Kliknutím lze upravit styl.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noProof="1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 noProof="1"/>
              <a:t>Kliknutím lze upravit styl.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cs-CZ" noProof="1"/>
              <a:t>Kliknutím lze upravit styly předlohy textu.</a:t>
            </a:r>
          </a:p>
          <a:p>
            <a:pPr lvl="1"/>
            <a:r>
              <a:rPr lang="cs-CZ" noProof="1"/>
              <a:t>Druhá úroveň</a:t>
            </a:r>
          </a:p>
          <a:p>
            <a:pPr lvl="2"/>
            <a:r>
              <a:rPr lang="cs-CZ" noProof="1"/>
              <a:t>Třetí úroveň</a:t>
            </a:r>
          </a:p>
          <a:p>
            <a:pPr lvl="3"/>
            <a:r>
              <a:rPr lang="cs-CZ" noProof="1"/>
              <a:t>Čtvrtá úroveň</a:t>
            </a:r>
          </a:p>
          <a:p>
            <a:pPr lvl="4"/>
            <a:r>
              <a:rPr lang="cs-CZ" noProof="1"/>
              <a:t>Pátá úroveň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en-US" smtClean="0"/>
              <a:pPr algn="r"/>
              <a:t>3/30/2017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nihovna.usoud.cz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arl4.library.sk/i2/i2.entry.cls?ictx=nsb&amp;language=2&amp;logout=1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lus.usoud.cz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soud.cz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nssoud.cz/main0col.aspx?cls=JudikaturaSimpleSearch&amp;SimpleSearch=1&amp;pagesource=0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soud.cz/Judikaturans_new/judikatura_vks.nsf/uvod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curia.europa.eu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n-lex/index_en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2849048"/>
          </a:xfrm>
        </p:spPr>
        <p:txBody>
          <a:bodyPr/>
          <a:lstStyle/>
          <a:p>
            <a:r>
              <a:rPr lang="en-US" sz="6000" dirty="0"/>
              <a:t>Justiční k</a:t>
            </a:r>
            <a:r>
              <a:rPr lang="cs-CZ" sz="6000" dirty="0" err="1"/>
              <a:t>nihovny</a:t>
            </a:r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797152"/>
            <a:ext cx="7406640" cy="1368152"/>
          </a:xfrm>
        </p:spPr>
        <p:txBody>
          <a:bodyPr>
            <a:normAutofit/>
          </a:bodyPr>
          <a:lstStyle/>
          <a:p>
            <a:r>
              <a:rPr lang="cs-CZ" sz="2600" kern="1200" dirty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rPr>
              <a:t>Mgr.</a:t>
            </a:r>
            <a:r>
              <a:rPr lang="en-US" sz="2600" kern="1200" dirty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rPr>
              <a:t> Bc. </a:t>
            </a:r>
            <a:r>
              <a:rPr lang="cs-CZ" sz="2600" kern="1200" dirty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rPr>
              <a:t>Kateřina Krčálová Konečná</a:t>
            </a:r>
          </a:p>
          <a:p>
            <a:r>
              <a:rPr lang="cs-CZ" dirty="0"/>
              <a:t>Knihovna Ústavního soudu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Justiční knihovny obecně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Mezi jednotlivými knihovnami existují značné rozdíly</a:t>
            </a:r>
            <a:endParaRPr lang="cs-CZ" dirty="0"/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Pouze některé mají automatizovaný knihovní systém (ARL, </a:t>
            </a:r>
            <a:r>
              <a:rPr lang="cs-CZ" sz="3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Verbis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ostatní evidují knihy a časopisy v interních systémech a jako „majetek“</a:t>
            </a:r>
          </a:p>
          <a:p>
            <a:r>
              <a:rPr lang="cs-CZ" dirty="0"/>
              <a:t>Velmi málo knihoven má webové stránky, webový katalog či jiné informace dostupné online</a:t>
            </a:r>
          </a:p>
          <a:p>
            <a:r>
              <a:rPr lang="cs-CZ" dirty="0"/>
              <a:t>Problém s personálním obsazením</a:t>
            </a:r>
          </a:p>
          <a:p>
            <a:r>
              <a:rPr lang="cs-CZ" dirty="0"/>
              <a:t>Snaha o spolupráci (jednotný knihovní systém, souborný katalog)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Knihovna Ústavního soudu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Sídlo v Brně, v budově ÚS, součást analytického odboru</a:t>
            </a:r>
          </a:p>
          <a:p>
            <a:r>
              <a:rPr lang="cs-CZ" dirty="0"/>
              <a:t>Informace o knihovně na webu ÚS, přístup do online katalogu</a:t>
            </a: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Primárně určená pro soudce, asistenty a další pracovníky soudu; přístup má i odborná veřejnost</a:t>
            </a:r>
          </a:p>
          <a:p>
            <a:r>
              <a:rPr lang="cs-CZ" dirty="0"/>
              <a:t>Neomezená výpůjční doba, bez upomínek, informační zázemí pro soudce; prezenční výpůjčky pro externí uživatele</a:t>
            </a:r>
          </a:p>
          <a:p>
            <a:pPr marL="82296" indent="0">
              <a:buNone/>
            </a:pPr>
            <a:endParaRPr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82296" indent="0">
              <a:buNone/>
            </a:pP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4050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Fond knihovny ÚS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Převážně ústavní právo, základní lidská práva, občanské právo, mezinárodní právo, trestní právo, dějiny práva, obchodní právo</a:t>
            </a: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Časopisecké tituly české i zahraniční odebírané ve více kusech</a:t>
            </a:r>
          </a:p>
          <a:p>
            <a:r>
              <a:rPr lang="cs-CZ" dirty="0"/>
              <a:t>Sbírka zákonů, Sbírka mezinárodních smluv, Sbírka nálezů a usnesení ÚS, Sbírka rozhodnutí a stanovisek NS</a:t>
            </a: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/>
              <a:t>Články z odborných časopisů</a:t>
            </a:r>
          </a:p>
          <a:p>
            <a:r>
              <a:rPr lang="cs-CZ" dirty="0"/>
              <a:t>Přístup do elektronických databází (Beck-online, ASPI, </a:t>
            </a:r>
            <a:r>
              <a:rPr lang="cs-CZ" dirty="0" err="1"/>
              <a:t>Westlaw</a:t>
            </a:r>
            <a:r>
              <a:rPr lang="cs-CZ" dirty="0"/>
              <a:t>)</a:t>
            </a:r>
          </a:p>
          <a:p>
            <a:r>
              <a:rPr lang="cs-CZ" dirty="0"/>
              <a:t>Knihovna </a:t>
            </a:r>
            <a:r>
              <a:rPr lang="cs-CZ" u="sng" dirty="0"/>
              <a:t>nearchivuje</a:t>
            </a:r>
            <a:r>
              <a:rPr lang="cs-CZ" dirty="0"/>
              <a:t> soudní spisy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572700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Fond knihovny ÚS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Dokumenty se dělí do 35 předmětových skupin dle právních odvětví</a:t>
            </a: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Předmětové skupiny se využívají pro stavění fondu, ve kterých se knihy řadí podle číselné řady</a:t>
            </a:r>
          </a:p>
          <a:p>
            <a:r>
              <a:rPr lang="cs-CZ" dirty="0"/>
              <a:t>Část fondu je ve volném výběru a část ve skladech</a:t>
            </a: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zabezpečení fondu se využívá technologie RFID</a:t>
            </a:r>
          </a:p>
        </p:txBody>
      </p:sp>
    </p:spTree>
    <p:extLst>
      <p:ext uri="{BB962C8B-B14F-4D97-AF65-F5344CB8AC3E}">
        <p14:creationId xmlns:p14="http://schemas.microsoft.com/office/powerpoint/2010/main" val="2443267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Katalog knihovny ÚS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www.knihovna.usoud.cz</a:t>
            </a: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Katalog systému ARL</a:t>
            </a: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Lze vyhledávat knihy, časopisy a časopisecké články</a:t>
            </a:r>
          </a:p>
          <a:p>
            <a:r>
              <a:rPr lang="cs-CZ" dirty="0"/>
              <a:t>Knihovna aktivně skenuje obálky a obsahy všech knih i </a:t>
            </a:r>
            <a:r>
              <a:rPr lang="cs-CZ"/>
              <a:t>jednotlivých čísel</a:t>
            </a:r>
            <a:endParaRPr lang="cs-CZ" dirty="0"/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Propojení katalogu s katalogem Nejvyššího soudu (bez propojení čtenářských kont)</a:t>
            </a:r>
          </a:p>
          <a:p>
            <a:r>
              <a:rPr lang="cs-CZ" dirty="0"/>
              <a:t>Uživatelská konta se vytváří pouze pro interní uživatele a spolupracující instituce; externisté konta nemají a neevidují se</a:t>
            </a: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7232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Knihovna Nejvyššího soudu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Sídlo v Brně, v budově NS (Burešova 20), samostatná součást soudu</a:t>
            </a:r>
          </a:p>
          <a:p>
            <a:r>
              <a:rPr lang="cs-CZ" dirty="0"/>
              <a:t>Na webu NS pouze odkaz </a:t>
            </a:r>
            <a:r>
              <a:rPr lang="cs-CZ" dirty="0" smtClean="0"/>
              <a:t>na stručné informace o knihovně a na </a:t>
            </a:r>
            <a:r>
              <a:rPr lang="cs-CZ" dirty="0"/>
              <a:t>online katalog</a:t>
            </a:r>
          </a:p>
          <a:p>
            <a:r>
              <a:rPr lang="cs-CZ" dirty="0"/>
              <a:t>Primárně určena pro soudce a jejich asistenty; externí uživatelé pouze prezenční služby</a:t>
            </a: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Evidovaná u ministerstva kultury</a:t>
            </a:r>
          </a:p>
          <a:p>
            <a:r>
              <a:rPr lang="cs-CZ" dirty="0"/>
              <a:t>Aktuálně probíhá revize fondu a revize knihovního </a:t>
            </a:r>
            <a:r>
              <a:rPr lang="cs-CZ" dirty="0" smtClean="0"/>
              <a:t>řádu (upomínky, omezený počet výpůjček)</a:t>
            </a:r>
            <a:endParaRPr lang="cs-CZ" dirty="0"/>
          </a:p>
          <a:p>
            <a:r>
              <a:rPr lang="cs-CZ" dirty="0"/>
              <a:t>Nepříliš vyhovující prostory (příprava rekonstrukce)</a:t>
            </a: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7445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Fond knihovny NS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Různá právní odvětví (NS soud řeší případy občanskoprávní, trestní, rejstříkové)</a:t>
            </a:r>
          </a:p>
          <a:p>
            <a:r>
              <a:rPr lang="cs-CZ" dirty="0"/>
              <a:t>České časopisecké tituly, zahraniční časopisy neodebírá</a:t>
            </a:r>
          </a:p>
          <a:p>
            <a:r>
              <a:rPr lang="cs-CZ" dirty="0"/>
              <a:t>Sbírka zákonů, Sbírka mezinárodních smluv, Sbírka nálezů a usnesení ÚS, Sbírka soudních rozhodnutí a stanovisek NS</a:t>
            </a: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Články z odborných periodik</a:t>
            </a:r>
          </a:p>
          <a:p>
            <a:r>
              <a:rPr lang="cs-CZ" dirty="0"/>
              <a:t>Knihovna </a:t>
            </a:r>
            <a:r>
              <a:rPr lang="cs-CZ" u="sng" dirty="0"/>
              <a:t>nearchivuje</a:t>
            </a:r>
            <a:r>
              <a:rPr lang="cs-CZ" dirty="0"/>
              <a:t> soudní spisy</a:t>
            </a: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5417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Fond knihovny NS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Dokumenty se dělí do předmětových skupin dle právních odvětví</a:t>
            </a:r>
          </a:p>
          <a:p>
            <a:r>
              <a:rPr lang="cs-CZ" dirty="0"/>
              <a:t>V rámci předmětových skupin se dokumenty řadí dle číselné řady</a:t>
            </a:r>
          </a:p>
          <a:p>
            <a:r>
              <a:rPr lang="cs-CZ" dirty="0"/>
              <a:t>Část fondu ve volném výběru, část ve skladech</a:t>
            </a: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Aktuálně knihovna nepoužívá </a:t>
            </a:r>
            <a:r>
              <a:rPr lang="cs-CZ" sz="32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žádné zabezpečovací zařízení</a:t>
            </a:r>
          </a:p>
        </p:txBody>
      </p:sp>
    </p:spTree>
    <p:extLst>
      <p:ext uri="{BB962C8B-B14F-4D97-AF65-F5344CB8AC3E}">
        <p14:creationId xmlns:p14="http://schemas.microsoft.com/office/powerpoint/2010/main" val="3791413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Katalog knihovny NS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dirty="0">
                <a:hlinkClick r:id="rId3"/>
              </a:rPr>
              <a:t>http://arl4.library.sk/i2/i2.entry.cls?ictx=nsb&amp;language=2&amp;logout=1</a:t>
            </a:r>
            <a:endParaRPr lang="cs-CZ" dirty="0"/>
          </a:p>
          <a:p>
            <a:pPr marL="82296" indent="0">
              <a:buNone/>
            </a:pPr>
            <a:endParaRPr lang="cs-CZ" dirty="0"/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Katalog systému ARL</a:t>
            </a:r>
          </a:p>
          <a:p>
            <a:r>
              <a:rPr lang="cs-CZ" dirty="0"/>
              <a:t>Lze vyhledávat v různých typech dokumentů</a:t>
            </a:r>
          </a:p>
          <a:p>
            <a:r>
              <a:rPr lang="cs-CZ" dirty="0"/>
              <a:t>Propojení katalogu s katalogem Knihovny ÚS (bez propojení čtenářských kont)</a:t>
            </a:r>
          </a:p>
          <a:p>
            <a:r>
              <a:rPr lang="cs-CZ" dirty="0"/>
              <a:t>Čtenářská konta mají pouze interní uživatelé</a:t>
            </a:r>
          </a:p>
        </p:txBody>
      </p:sp>
    </p:spTree>
    <p:extLst>
      <p:ext uri="{BB962C8B-B14F-4D97-AF65-F5344CB8AC3E}">
        <p14:creationId xmlns:p14="http://schemas.microsoft.com/office/powerpoint/2010/main" val="8586324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Knihovna Nejvyššího správního soudu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Sídlo v Brně, v budově Nejvyššího správního soudu (Moravské nám.), spadá pod Kancelář předsedy soudu</a:t>
            </a:r>
          </a:p>
          <a:p>
            <a:r>
              <a:rPr lang="cs-CZ" dirty="0"/>
              <a:t>Není veřejnou knihovnou, poskytuje služby pouze soudcům a zaměstnancům NSS</a:t>
            </a:r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Dokumenty jsou evidovány v interním systému bez online katalogu</a:t>
            </a:r>
          </a:p>
          <a:p>
            <a:r>
              <a:rPr lang="cs-CZ" dirty="0"/>
              <a:t>Zaměřená na správní právo, správní soudnictví a další právní </a:t>
            </a:r>
            <a:r>
              <a:rPr lang="cs-CZ" dirty="0" smtClean="0"/>
              <a:t>odvětví</a:t>
            </a:r>
          </a:p>
          <a:p>
            <a:r>
              <a:rPr lang="cs-CZ" sz="3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Nearchivuje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soudní spisy</a:t>
            </a:r>
            <a:endParaRPr lang="cs-CZ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2887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Osnova přednášky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Soustava soudů ČR</a:t>
            </a:r>
          </a:p>
          <a:p>
            <a:pPr marL="82296" indent="0">
              <a:buNone/>
            </a:pPr>
            <a:endParaRPr lang="cs-CZ" dirty="0"/>
          </a:p>
          <a:p>
            <a:r>
              <a: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Justiční knihovny</a:t>
            </a:r>
          </a:p>
          <a:p>
            <a:pPr marL="82296" indent="0">
              <a:buNone/>
            </a:pPr>
            <a:endParaRPr lang="cs-CZ" dirty="0"/>
          </a:p>
          <a:p>
            <a:r>
              <a: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Vyhledávání právních informací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Vyhledávání právních informací – judikatura soudů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endParaRPr lang="cs-CZ" dirty="0" smtClean="0"/>
          </a:p>
          <a:p>
            <a:pPr marL="82296" indent="0">
              <a:buNone/>
            </a:pPr>
            <a:r>
              <a:rPr lang="cs-CZ" u="sng" dirty="0" smtClean="0"/>
              <a:t>Databáze NALUS</a:t>
            </a:r>
          </a:p>
          <a:p>
            <a:pPr marL="82296" indent="0">
              <a:buNone/>
            </a:pPr>
            <a:r>
              <a:rPr lang="cs-CZ" dirty="0" smtClean="0">
                <a:hlinkClick r:id="rId2"/>
              </a:rPr>
              <a:t>www.nalus.usoud.cz</a:t>
            </a:r>
            <a:endParaRPr lang="cs-CZ" u="sng" dirty="0" smtClean="0"/>
          </a:p>
          <a:p>
            <a:r>
              <a:rPr lang="cs-CZ" dirty="0" smtClean="0"/>
              <a:t>Anonymizované </a:t>
            </a:r>
            <a:r>
              <a:rPr lang="cs-CZ" dirty="0"/>
              <a:t>nálezy a usnesení Ústavního soudu</a:t>
            </a:r>
          </a:p>
          <a:p>
            <a:r>
              <a:rPr lang="cs-CZ" dirty="0"/>
              <a:t>Nález = rozhodnutí ve věci samé, skládá se z </a:t>
            </a:r>
            <a:r>
              <a:rPr lang="cs-CZ" dirty="0" err="1"/>
              <a:t>návětí</a:t>
            </a:r>
            <a:r>
              <a:rPr lang="cs-CZ" dirty="0"/>
              <a:t> výroku, výroku, odůvodnění a poučení</a:t>
            </a:r>
          </a:p>
          <a:p>
            <a:r>
              <a:rPr lang="cs-CZ" dirty="0"/>
              <a:t>Usnesení = není rozhodnutím ve věci samé, nejčastěji jde o odmítnutí ústavní stížnosti, dále např. udělení pořádkové pokuty</a:t>
            </a:r>
          </a:p>
          <a:p>
            <a:r>
              <a:rPr lang="cs-CZ" dirty="0"/>
              <a:t>Stanovisko pléna viz § 23 zákona č. 182/1993, o Ústavním soudu</a:t>
            </a:r>
          </a:p>
          <a:p>
            <a:pPr marL="82296" indent="0">
              <a:buNone/>
            </a:pP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9706790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Označování rozhodnutí ÚS</a:t>
            </a:r>
          </a:p>
          <a:p>
            <a:pPr marL="82296" indent="0">
              <a:buNone/>
            </a:pPr>
            <a:r>
              <a:rPr lang="cs-CZ" dirty="0"/>
              <a:t>rozhodnutí se spisovou značkou</a:t>
            </a:r>
          </a:p>
          <a:p>
            <a:pPr marL="82296" indent="0">
              <a:buNone/>
            </a:pPr>
            <a:r>
              <a:rPr lang="cs-CZ" dirty="0" err="1"/>
              <a:t>sp</a:t>
            </a:r>
            <a:r>
              <a:rPr lang="cs-CZ" dirty="0"/>
              <a:t>. zn. </a:t>
            </a:r>
            <a:r>
              <a:rPr lang="cs-CZ" dirty="0" err="1"/>
              <a:t>Pl</a:t>
            </a:r>
            <a:r>
              <a:rPr lang="cs-CZ" dirty="0"/>
              <a:t>. ÚS 16/14</a:t>
            </a:r>
          </a:p>
          <a:p>
            <a:pPr marL="82296" indent="0">
              <a:buNone/>
            </a:pPr>
            <a:r>
              <a:rPr lang="cs-CZ" dirty="0" err="1"/>
              <a:t>sp</a:t>
            </a:r>
            <a:r>
              <a:rPr lang="cs-CZ" dirty="0"/>
              <a:t>. zn. I. ÚS 1586/09</a:t>
            </a:r>
          </a:p>
          <a:p>
            <a:pPr marL="82296" indent="0">
              <a:buNone/>
            </a:pPr>
            <a:r>
              <a:rPr lang="cs-CZ" dirty="0"/>
              <a:t>rozhodnutí vydané ve Sbírce zákonů</a:t>
            </a:r>
          </a:p>
          <a:p>
            <a:pPr marL="82296" indent="0">
              <a:buNone/>
            </a:pPr>
            <a:r>
              <a:rPr lang="cs-CZ" dirty="0"/>
              <a:t>71/2016 Sb. (</a:t>
            </a:r>
            <a:r>
              <a:rPr lang="cs-CZ" i="1" dirty="0" err="1">
                <a:solidFill>
                  <a:schemeClr val="bg1">
                    <a:lumMod val="50000"/>
                  </a:schemeClr>
                </a:solidFill>
              </a:rPr>
              <a:t>sp</a:t>
            </a:r>
            <a:r>
              <a:rPr lang="cs-CZ" i="1" dirty="0">
                <a:solidFill>
                  <a:schemeClr val="bg1">
                    <a:lumMod val="50000"/>
                  </a:schemeClr>
                </a:solidFill>
              </a:rPr>
              <a:t>. zn. </a:t>
            </a:r>
            <a:r>
              <a:rPr lang="cs-CZ" i="1" dirty="0" err="1">
                <a:solidFill>
                  <a:schemeClr val="bg1">
                    <a:lumMod val="50000"/>
                  </a:schemeClr>
                </a:solidFill>
              </a:rPr>
              <a:t>Pl</a:t>
            </a:r>
            <a:r>
              <a:rPr lang="cs-CZ" i="1" dirty="0">
                <a:solidFill>
                  <a:schemeClr val="bg1">
                    <a:lumMod val="50000"/>
                  </a:schemeClr>
                </a:solidFill>
              </a:rPr>
              <a:t>. ÚS 15/14</a:t>
            </a:r>
            <a:r>
              <a:rPr lang="cs-CZ" dirty="0"/>
              <a:t>)</a:t>
            </a:r>
          </a:p>
          <a:p>
            <a:pPr marL="82296" indent="0">
              <a:buNone/>
            </a:pPr>
            <a:r>
              <a:rPr lang="cs-CZ" dirty="0"/>
              <a:t>rozhodnutí vydané ve Sbírce nálezů a usnesení ÚS</a:t>
            </a:r>
          </a:p>
          <a:p>
            <a:pPr marL="82296" indent="0">
              <a:buNone/>
            </a:pPr>
            <a:r>
              <a:rPr lang="cs-CZ" dirty="0" smtClean="0"/>
              <a:t>N 67/77 </a:t>
            </a:r>
            <a:r>
              <a:rPr lang="cs-CZ" dirty="0" err="1" smtClean="0"/>
              <a:t>SbNU</a:t>
            </a:r>
            <a:r>
              <a:rPr lang="cs-CZ" dirty="0" smtClean="0"/>
              <a:t> 31</a:t>
            </a:r>
            <a:endParaRPr lang="cs-CZ" dirty="0"/>
          </a:p>
          <a:p>
            <a:r>
              <a:rPr lang="cs-CZ" dirty="0"/>
              <a:t>Pozor na chyby při zápisu rozhodnutí (problém při </a:t>
            </a:r>
            <a:r>
              <a:rPr lang="cs-CZ" dirty="0" smtClean="0"/>
              <a:t>katalogizaci, vyhledávání)</a:t>
            </a:r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2484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Databáze rozhodnutí a stanovisek </a:t>
            </a:r>
            <a:r>
              <a:rPr lang="cs-CZ" dirty="0" smtClean="0"/>
              <a:t>NS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>
                <a:hlinkClick r:id="rId2"/>
              </a:rPr>
              <a:t>www.nsoud.cz</a:t>
            </a:r>
            <a:endParaRPr lang="cs-CZ" dirty="0"/>
          </a:p>
          <a:p>
            <a:r>
              <a:rPr lang="cs-CZ" dirty="0"/>
              <a:t>Anonymizovaná rozhodnutí a stanoviska Nejvyššího soudu</a:t>
            </a:r>
          </a:p>
          <a:p>
            <a:r>
              <a:rPr lang="cs-CZ" dirty="0"/>
              <a:t>Rozhodnutí = rozsudek nebo usnesení</a:t>
            </a:r>
          </a:p>
          <a:p>
            <a:r>
              <a:rPr lang="cs-CZ" dirty="0"/>
              <a:t>Stanoviska = zaujímá kolegium nebo plénum k rozhodovací činnosti soudů ve věcech určitého druhu</a:t>
            </a:r>
          </a:p>
          <a:p>
            <a:r>
              <a:rPr lang="cs-CZ" dirty="0"/>
              <a:t>Rozdělení soudců na občanskoprávní a obchodní kolegium a trestní kolegium</a:t>
            </a:r>
          </a:p>
          <a:p>
            <a:r>
              <a:rPr lang="cs-CZ" dirty="0"/>
              <a:t>Plénum, velké senáty kolegií, tříčlenné senáty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81615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Databáze rozhodnutí a stanovisek NS – označování rozhodnutí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NS je vnitrostátním koordinátorem identifikátoru evropské judikatury ECLI</a:t>
            </a:r>
          </a:p>
          <a:p>
            <a:pPr marL="82296" indent="0">
              <a:buNone/>
            </a:pPr>
            <a:r>
              <a:rPr lang="cs-CZ" dirty="0" err="1"/>
              <a:t>ECLI:kód</a:t>
            </a:r>
            <a:r>
              <a:rPr lang="cs-CZ" dirty="0"/>
              <a:t> </a:t>
            </a:r>
            <a:r>
              <a:rPr lang="cs-CZ" dirty="0" err="1"/>
              <a:t>země:zkratka</a:t>
            </a:r>
            <a:r>
              <a:rPr lang="cs-CZ" dirty="0"/>
              <a:t> </a:t>
            </a:r>
            <a:r>
              <a:rPr lang="cs-CZ" dirty="0" err="1"/>
              <a:t>soudu:rok</a:t>
            </a:r>
            <a:r>
              <a:rPr lang="cs-CZ" dirty="0"/>
              <a:t> vydání </a:t>
            </a:r>
            <a:r>
              <a:rPr lang="cs-CZ" dirty="0" err="1"/>
              <a:t>rozhodnutí:pořadové</a:t>
            </a:r>
            <a:r>
              <a:rPr lang="cs-CZ" dirty="0"/>
              <a:t> číslo rozhodnutí (</a:t>
            </a:r>
            <a:r>
              <a:rPr lang="cs-CZ" dirty="0" err="1"/>
              <a:t>sp</a:t>
            </a:r>
            <a:r>
              <a:rPr lang="cs-CZ" dirty="0"/>
              <a:t>. zn.).1</a:t>
            </a:r>
          </a:p>
          <a:p>
            <a:pPr marL="82296" indent="0">
              <a:buNone/>
            </a:pPr>
            <a:r>
              <a:rPr lang="cs-CZ" dirty="0"/>
              <a:t>ECLI:CZ:NS:2013:4.TZ.104.2012.1</a:t>
            </a:r>
          </a:p>
          <a:p>
            <a:r>
              <a:rPr lang="cs-CZ" dirty="0"/>
              <a:t>Spisové značky rozhodnutí a stanovisek</a:t>
            </a:r>
          </a:p>
          <a:p>
            <a:pPr marL="82296" indent="0">
              <a:buNone/>
            </a:pPr>
            <a:r>
              <a:rPr lang="cs-CZ" dirty="0"/>
              <a:t>4 </a:t>
            </a:r>
            <a:r>
              <a:rPr lang="cs-CZ" dirty="0" err="1"/>
              <a:t>Tz</a:t>
            </a:r>
            <a:r>
              <a:rPr lang="cs-CZ" dirty="0"/>
              <a:t> 104/2012</a:t>
            </a:r>
          </a:p>
          <a:p>
            <a:pPr marL="82296" indent="0">
              <a:buNone/>
            </a:pPr>
            <a:r>
              <a:rPr lang="cs-CZ" dirty="0"/>
              <a:t>28 </a:t>
            </a:r>
            <a:r>
              <a:rPr lang="cs-CZ" dirty="0" err="1"/>
              <a:t>Nd</a:t>
            </a:r>
            <a:r>
              <a:rPr lang="cs-CZ" dirty="0"/>
              <a:t> 230/2015</a:t>
            </a:r>
          </a:p>
          <a:p>
            <a:pPr marL="82296" indent="0">
              <a:buNone/>
            </a:pPr>
            <a:r>
              <a:rPr lang="cs-CZ" dirty="0" err="1"/>
              <a:t>Cpjn</a:t>
            </a:r>
            <a:r>
              <a:rPr lang="cs-CZ" dirty="0"/>
              <a:t> 206/2010 – stanovisko</a:t>
            </a:r>
          </a:p>
          <a:p>
            <a:pPr marL="82296" indent="0">
              <a:buNone/>
            </a:pPr>
            <a:r>
              <a:rPr lang="cs-CZ" dirty="0"/>
              <a:t>29 NSCR 15/2009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3801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Databáze rozhodnutí správních </a:t>
            </a:r>
            <a:r>
              <a:rPr lang="cs-CZ" dirty="0" smtClean="0"/>
              <a:t>soudů (Nejvyšší správní soud)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nssoud.cz/main0col.aspx?cls=JudikaturaSimpleSearch&amp;SimpleSearch=1&amp;pagesource=0</a:t>
            </a:r>
            <a:endParaRPr lang="cs-CZ" dirty="0"/>
          </a:p>
          <a:p>
            <a:r>
              <a:rPr lang="cs-CZ" dirty="0" smtClean="0"/>
              <a:t>Obsahuje </a:t>
            </a:r>
            <a:r>
              <a:rPr lang="cs-CZ" dirty="0"/>
              <a:t>rozhodnutí všech správních </a:t>
            </a:r>
            <a:r>
              <a:rPr lang="cs-CZ" dirty="0" smtClean="0"/>
              <a:t>soudů</a:t>
            </a:r>
          </a:p>
          <a:p>
            <a:r>
              <a:rPr lang="cs-CZ" dirty="0" smtClean="0"/>
              <a:t>Spisové značky rozhodnutí označují </a:t>
            </a:r>
            <a:r>
              <a:rPr lang="cs-CZ" dirty="0"/>
              <a:t>věc sporu, </a:t>
            </a:r>
            <a:r>
              <a:rPr lang="cs-CZ" dirty="0" smtClean="0"/>
              <a:t>velká škála značek —› rejstříky </a:t>
            </a:r>
            <a:r>
              <a:rPr lang="cs-CZ" dirty="0" err="1" smtClean="0"/>
              <a:t>sp</a:t>
            </a:r>
            <a:r>
              <a:rPr lang="cs-CZ" dirty="0" smtClean="0"/>
              <a:t>. značek (špatně dohledatelné), číselná </a:t>
            </a:r>
            <a:r>
              <a:rPr lang="cs-CZ" dirty="0"/>
              <a:t>řada pro každý rejstřík </a:t>
            </a:r>
            <a:endParaRPr lang="cs-CZ" dirty="0"/>
          </a:p>
          <a:p>
            <a:r>
              <a:rPr lang="cs-CZ" dirty="0" smtClean="0"/>
              <a:t>Sbírka </a:t>
            </a:r>
            <a:r>
              <a:rPr lang="cs-CZ" dirty="0" smtClean="0"/>
              <a:t>rozhodnutí Nejvyššího správního </a:t>
            </a:r>
            <a:r>
              <a:rPr lang="cs-CZ" dirty="0" smtClean="0"/>
              <a:t>soudu: od roku 2017 </a:t>
            </a:r>
            <a:r>
              <a:rPr lang="cs-CZ" dirty="0" smtClean="0"/>
              <a:t>pouze elektronicky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3016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66130"/>
          </a:xfrm>
        </p:spPr>
        <p:txBody>
          <a:bodyPr>
            <a:noAutofit/>
          </a:bodyPr>
          <a:lstStyle/>
          <a:p>
            <a:r>
              <a:rPr lang="cs-CZ" sz="3600" dirty="0" smtClean="0"/>
              <a:t>Judikatura – evidence soudních rozhodnutí krajských a vrchních soudů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www.nsoud.cz/Judikaturans_new/judikatura_vks.nsf/uvod</a:t>
            </a:r>
            <a:endParaRPr lang="cs-CZ" dirty="0" smtClean="0"/>
          </a:p>
          <a:p>
            <a:pPr marL="82296" indent="0">
              <a:buNone/>
            </a:pPr>
            <a:endParaRPr lang="cs-CZ" dirty="0"/>
          </a:p>
          <a:p>
            <a:r>
              <a:rPr lang="cs-CZ" dirty="0" smtClean="0"/>
              <a:t>Vyhledávání vybraných rozhodnutí krajských a vrchních soudů</a:t>
            </a:r>
          </a:p>
          <a:p>
            <a:r>
              <a:rPr lang="cs-CZ" dirty="0" smtClean="0"/>
              <a:t>Odkazy na databáze rozhodnutí ÚS, NS a NSS</a:t>
            </a:r>
          </a:p>
          <a:p>
            <a:endParaRPr lang="cs-CZ" dirty="0" smtClean="0"/>
          </a:p>
          <a:p>
            <a:pPr marL="82296" indent="0">
              <a:buNone/>
            </a:pPr>
            <a:endParaRPr lang="cs-CZ" dirty="0" smtClean="0"/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 smtClean="0"/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7377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Judikatura Soudního dvora Evropské unie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>
                <a:hlinkClick r:id="rId2"/>
              </a:rPr>
              <a:t>http://curia.europa.eu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82296" indent="0">
              <a:buNone/>
            </a:pPr>
            <a:endParaRPr lang="cs-CZ" dirty="0"/>
          </a:p>
          <a:p>
            <a:r>
              <a:rPr lang="cs-CZ" dirty="0" smtClean="0"/>
              <a:t>Rozsudky Soudního dvora EU</a:t>
            </a:r>
          </a:p>
          <a:p>
            <a:r>
              <a:rPr lang="cs-CZ" dirty="0" smtClean="0"/>
              <a:t>Rozsudky z doby po vstupu ČR do EU publikované v češtině</a:t>
            </a:r>
          </a:p>
          <a:p>
            <a:r>
              <a:rPr lang="cs-CZ" dirty="0" smtClean="0"/>
              <a:t>Starší významné rozsudky také v češtině (</a:t>
            </a:r>
            <a:r>
              <a:rPr lang="cs-CZ" dirty="0" err="1" smtClean="0"/>
              <a:t>Costa</a:t>
            </a:r>
            <a:r>
              <a:rPr lang="cs-CZ" dirty="0" smtClean="0"/>
              <a:t> v. E.N.E.L. C-6/64)</a:t>
            </a:r>
          </a:p>
          <a:p>
            <a:r>
              <a:rPr lang="cs-CZ" dirty="0" smtClean="0"/>
              <a:t>Kromě rozsudku může být zveřejněno i stanovisko generálního advokáta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21698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Vyhledávání právních informací – právní předpisy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cs-CZ" dirty="0" smtClean="0"/>
              <a:t>Zákony pro lidi</a:t>
            </a:r>
          </a:p>
          <a:p>
            <a:pPr marL="82296" indent="0">
              <a:buNone/>
            </a:pPr>
            <a:r>
              <a:rPr lang="cs-CZ" dirty="0">
                <a:hlinkClick r:id="rId2"/>
              </a:rPr>
              <a:t>https://www.zakonyprolidi.cz</a:t>
            </a:r>
            <a:r>
              <a:rPr lang="cs-CZ" dirty="0" smtClean="0">
                <a:hlinkClick r:id="rId2"/>
              </a:rPr>
              <a:t>/</a:t>
            </a:r>
            <a:endParaRPr lang="cs-CZ" dirty="0"/>
          </a:p>
          <a:p>
            <a:r>
              <a:rPr lang="cs-CZ" dirty="0" smtClean="0"/>
              <a:t>Databáze právních předpisů ČR v aktuálním znění</a:t>
            </a:r>
          </a:p>
          <a:p>
            <a:r>
              <a:rPr lang="cs-CZ" dirty="0" smtClean="0"/>
              <a:t>Konsolidovaná znění předpisů – zapracování novel do jednoho dokumentu</a:t>
            </a:r>
          </a:p>
          <a:p>
            <a:r>
              <a:rPr lang="cs-CZ" dirty="0" smtClean="0"/>
              <a:t>Uvádí souvislosti mezi právními předpisy (novely, derogace, prováděcí předpisy)</a:t>
            </a:r>
          </a:p>
          <a:p>
            <a:r>
              <a:rPr lang="cs-CZ" dirty="0" smtClean="0"/>
              <a:t>Porovnává aktuální znění s předchozím</a:t>
            </a:r>
          </a:p>
          <a:p>
            <a:r>
              <a:rPr lang="cs-CZ" dirty="0" smtClean="0"/>
              <a:t>Hledání podle </a:t>
            </a:r>
            <a:r>
              <a:rPr lang="cs-CZ" dirty="0" smtClean="0"/>
              <a:t>zkratek právních předpisů</a:t>
            </a:r>
            <a:endParaRPr lang="cs-CZ" dirty="0" smtClean="0"/>
          </a:p>
          <a:p>
            <a:pPr marL="82296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26172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Vyhledávání právních informací – právní předpisy zemí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 smtClean="0"/>
              <a:t>N-LEX</a:t>
            </a:r>
          </a:p>
          <a:p>
            <a:pPr marL="82296" indent="0">
              <a:buNone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eur-lex.europa.eu/n-lex/index_en</a:t>
            </a:r>
            <a:endParaRPr lang="cs-CZ" dirty="0" smtClean="0"/>
          </a:p>
          <a:p>
            <a:r>
              <a:rPr lang="cs-CZ" dirty="0" smtClean="0"/>
              <a:t>Databáze právních předpisů zemí EU</a:t>
            </a:r>
          </a:p>
          <a:p>
            <a:r>
              <a:rPr lang="cs-CZ" dirty="0"/>
              <a:t>V</a:t>
            </a:r>
            <a:r>
              <a:rPr lang="cs-CZ" dirty="0" smtClean="0"/>
              <a:t>yhledávání dle strojově přeložených pojmů nebo pojmů v jazyce dané země</a:t>
            </a:r>
          </a:p>
          <a:p>
            <a:r>
              <a:rPr lang="cs-CZ" dirty="0" smtClean="0"/>
              <a:t>Právní předpis je v originálním znění</a:t>
            </a:r>
          </a:p>
          <a:p>
            <a:r>
              <a:rPr lang="cs-CZ" dirty="0" smtClean="0"/>
              <a:t>Informace o národních databázích právních předpisů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7411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1916832"/>
            <a:ext cx="7498080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3022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Soustava soudů ČR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okresní soudy</a:t>
            </a:r>
            <a:endParaRPr lang="cs-CZ" dirty="0"/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krajské soudy</a:t>
            </a:r>
          </a:p>
          <a:p>
            <a:r>
              <a:rPr lang="cs-CZ" dirty="0"/>
              <a:t>vrchní soudy</a:t>
            </a:r>
          </a:p>
          <a:p>
            <a:pPr marL="82296" indent="0">
              <a:buNone/>
            </a:pPr>
            <a:endParaRPr lang="cs-CZ" dirty="0"/>
          </a:p>
          <a:p>
            <a:r>
              <a:rPr lang="cs-CZ" dirty="0"/>
              <a:t>Nejvyšší soud</a:t>
            </a:r>
          </a:p>
          <a:p>
            <a:r>
              <a:rPr lang="cs-CZ" dirty="0"/>
              <a:t>Nejvyšší správní soud</a:t>
            </a:r>
          </a:p>
          <a:p>
            <a:r>
              <a:rPr lang="cs-CZ" dirty="0"/>
              <a:t>Ústavní soud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okresní, krajské a vrchní soudy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2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okresní soudy: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řízení v I. stupni ve věcech trestních, občanskoprávních, exekučních, dědických a ve věcech opatrovnictví</a:t>
            </a:r>
            <a:endParaRPr lang="cs-CZ" dirty="0"/>
          </a:p>
          <a:p>
            <a:r>
              <a:rPr lang="cs-CZ" sz="32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krajské soudy: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žádosti o zápis, změnu, výmaz v obchodním rejstříku, řízení ve věcech obch. rejstříku, 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vedou 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obch. rejstřík, trestní řízení v případě trestní sazby nejméně 5 let nebo výjimečný trest, řízení ve vybraných věcech vyplývajících ze soukromého práva</a:t>
            </a:r>
            <a:r>
              <a: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  <a:r>
              <a:rPr lang="en-US" dirty="0"/>
              <a:t> správní soudnictví; 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soudy II. stupně ve věcech, o kterých rozhodoval v I. stupni okresní soud</a:t>
            </a:r>
            <a:r>
              <a: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vedou 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seznam znalců a tlumočníků</a:t>
            </a:r>
          </a:p>
          <a:p>
            <a:r>
              <a:rPr lang="cs-CZ" u="sng" dirty="0"/>
              <a:t>vrchní soudy:</a:t>
            </a:r>
            <a:r>
              <a:rPr lang="cs-CZ" dirty="0"/>
              <a:t> soud II. stupně ve věcech, v nichž rozhodoval v I. stupni krajský soud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Nejvyšší soud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rozhoduje o </a:t>
            </a:r>
            <a:r>
              <a:rPr lang="cs-CZ" sz="32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dovolání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proti </a:t>
            </a:r>
            <a:r>
              <a: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pravomocným 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rozhodnutí</a:t>
            </a:r>
            <a:r>
              <a: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odvolacích soudů (krajské 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vrchní soudy) 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občanskoprávních i trestních věcech</a:t>
            </a:r>
            <a:endParaRPr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/>
              <a:t>vydává sjednocující stanoviska</a:t>
            </a:r>
          </a:p>
          <a:p>
            <a:r>
              <a:rPr lang="cs-CZ" dirty="0" smtClean="0"/>
              <a:t>specializovaná</a:t>
            </a:r>
            <a:r>
              <a:rPr lang="en-US" dirty="0" smtClean="0"/>
              <a:t> agenda</a:t>
            </a:r>
            <a:r>
              <a:rPr lang="cs-CZ" dirty="0" smtClean="0"/>
              <a:t> (např. uznání cizích rozhodnutí)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Nejvyšší správní soud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rozhoduje o návrhu na zrušení opatření obecné povahy</a:t>
            </a:r>
            <a:endParaRPr lang="cs-CZ" dirty="0"/>
          </a:p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rozhoduje o kasačních stížnostech</a:t>
            </a:r>
          </a:p>
          <a:p>
            <a:r>
              <a:rPr lang="cs-CZ" dirty="0"/>
              <a:t>rozhoduje kompetenční spory</a:t>
            </a:r>
          </a:p>
          <a:p>
            <a:r>
              <a:rPr lang="cs-CZ" dirty="0"/>
              <a:t>rozhoduje o návrhu na rozpuštění politické strany nebo hnutí</a:t>
            </a:r>
            <a:endParaRPr lang="en-US" dirty="0"/>
          </a:p>
          <a:p>
            <a:r>
              <a:rPr lang="en-US" dirty="0"/>
              <a:t>soud II. stupně ve věcech správního soudnictví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Ústavní soud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rozhoduje o: stížnosti právnických nebo fyzických osob proti pravomocnému rozhodnutí a zásahu orgánů veřejné moci do ústavně zaručených zákl. práv a svobod</a:t>
            </a:r>
            <a:r>
              <a: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zrušení zákonů a jiných právních předpisů v rozporu s ústavním pořádkem, stížnosti orgánů územní samosprávy proti nezákonnému zásahu státu, ústavní žalobě Senátu proti prezidentu, o tom, zda rozhodnutí o rozpuštění politické strany je v souladu se zákony, souladu mezinárodní smlouvy s ústavním pořádkem ČR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Justiční knihovny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Knihovny v evidenci ministerstva kultury – knihovny veřejné:</a:t>
            </a:r>
          </a:p>
          <a:p>
            <a:pPr marL="82296" indent="0">
              <a:buNone/>
            </a:pPr>
            <a:r>
              <a:rPr lang="cs-CZ" u="sng" dirty="0"/>
              <a:t>specializované</a:t>
            </a:r>
          </a:p>
          <a:p>
            <a:pPr marL="82296" indent="0">
              <a:buNone/>
            </a:pPr>
            <a:r>
              <a:rPr lang="cs-CZ" dirty="0"/>
              <a:t>Knihovna Vrchního soudu v Praze</a:t>
            </a:r>
          </a:p>
          <a:p>
            <a:pPr marL="82296" indent="0">
              <a:buNone/>
            </a:pPr>
            <a:r>
              <a:rPr lang="cs-CZ" dirty="0"/>
              <a:t>Knihovna Nejvyššího soudu ČR (Brno)</a:t>
            </a:r>
          </a:p>
          <a:p>
            <a:pPr marL="82296" indent="0">
              <a:buNone/>
            </a:pPr>
            <a:r>
              <a:rPr lang="cs-CZ" dirty="0"/>
              <a:t>Parlamentní knihovna Kanceláře Poslanecké sněmovny ČR</a:t>
            </a:r>
          </a:p>
          <a:p>
            <a:pPr marL="82296" indent="0">
              <a:buNone/>
            </a:pPr>
            <a:r>
              <a:rPr lang="cs-CZ" i="1" dirty="0">
                <a:solidFill>
                  <a:schemeClr val="bg1">
                    <a:lumMod val="50000"/>
                  </a:schemeClr>
                </a:solidFill>
              </a:rPr>
              <a:t>Knihovna Krajského soudu v Ostravě – vyřazena 2014</a:t>
            </a:r>
            <a:endParaRPr lang="cs-CZ" dirty="0"/>
          </a:p>
          <a:p>
            <a:pPr marL="82296" indent="0">
              <a:buNone/>
            </a:pPr>
            <a:r>
              <a:rPr lang="cs-CZ" u="sng" dirty="0"/>
              <a:t>základní se specializovaným fondem</a:t>
            </a:r>
          </a:p>
          <a:p>
            <a:pPr marL="82296" indent="0">
              <a:buNone/>
            </a:pPr>
            <a:r>
              <a:rPr lang="cs-CZ" dirty="0"/>
              <a:t>Knihovna Krajského soudu v Hradci Králové</a:t>
            </a:r>
          </a:p>
          <a:p>
            <a:pPr marL="82296" indent="0">
              <a:buNone/>
            </a:pPr>
            <a:r>
              <a:rPr lang="cs-CZ" dirty="0"/>
              <a:t>Knihovna Ústavního soudu ČR</a:t>
            </a:r>
          </a:p>
          <a:p>
            <a:pPr marL="82296" indent="0">
              <a:buNone/>
            </a:pPr>
            <a:r>
              <a:rPr lang="cs-CZ" i="1" dirty="0">
                <a:solidFill>
                  <a:schemeClr val="bg1">
                    <a:lumMod val="50000"/>
                  </a:schemeClr>
                </a:solidFill>
              </a:rPr>
              <a:t>Knihovna Vrchního státního zastupitelství v Praze – vyřazena 2013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Knihovny evidované v Adresáři knihoven (Národní knihovna):</a:t>
            </a:r>
            <a:endParaRPr lang="cs-CZ" dirty="0"/>
          </a:p>
          <a:p>
            <a:pPr lvl="1"/>
            <a:r>
              <a:rPr lang="cs-CZ" sz="2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Knihovna Krajského soudu Ostrava</a:t>
            </a:r>
            <a:endParaRPr lang="cs-CZ" dirty="0"/>
          </a:p>
          <a:p>
            <a:pPr lvl="1"/>
            <a:r>
              <a:rPr lang="cs-CZ" sz="2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Knihovna Krajského soudu v Hradci Králové (veř.)</a:t>
            </a:r>
          </a:p>
          <a:p>
            <a:pPr lvl="1"/>
            <a:r>
              <a:rPr lang="cs-CZ" dirty="0"/>
              <a:t>Knihovna Krajského soudu v Praze</a:t>
            </a:r>
          </a:p>
          <a:p>
            <a:pPr lvl="1"/>
            <a:r>
              <a:rPr lang="cs-CZ" dirty="0"/>
              <a:t>Knihovna Vrchního státního zastupitelství v Praze</a:t>
            </a:r>
          </a:p>
          <a:p>
            <a:pPr lvl="1"/>
            <a:r>
              <a:rPr lang="cs-CZ" dirty="0"/>
              <a:t>Knihovna Nejvyššího státního zastupitelství v Praze</a:t>
            </a:r>
          </a:p>
          <a:p>
            <a:pPr lvl="1"/>
            <a:r>
              <a:rPr lang="cs-CZ" dirty="0"/>
              <a:t>Knihovna Nejvyššího soudu (veř.)</a:t>
            </a:r>
          </a:p>
          <a:p>
            <a:pPr lvl="1"/>
            <a:r>
              <a:rPr lang="cs-CZ" dirty="0"/>
              <a:t>Knihovna Ústavního soudu (veř.)</a:t>
            </a:r>
          </a:p>
          <a:p>
            <a:pPr lvl="1"/>
            <a:r>
              <a:rPr lang="cs-CZ" dirty="0"/>
              <a:t>Parlamentní knihovna (veř.)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3add51f4ef1d2030e250b68973755f5f502d6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B80878F-5308-4F84-9C07-20F7937C45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Školicí prezentace Obecná</Template>
  <TotalTime>0</TotalTime>
  <Words>1460</Words>
  <Application>Microsoft Office PowerPoint</Application>
  <PresentationFormat>Předvádění na obrazovce (4:3)</PresentationFormat>
  <Paragraphs>207</Paragraphs>
  <Slides>29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Calibri</vt:lpstr>
      <vt:lpstr>Gill Sans MT</vt:lpstr>
      <vt:lpstr>Verdana</vt:lpstr>
      <vt:lpstr>Wingdings 2</vt:lpstr>
      <vt:lpstr>Slunovrat</vt:lpstr>
      <vt:lpstr>Justiční knihovny </vt:lpstr>
      <vt:lpstr>Osnova přednášky</vt:lpstr>
      <vt:lpstr>Soustava soudů ČR</vt:lpstr>
      <vt:lpstr>okresní, krajské a vrchní soudy</vt:lpstr>
      <vt:lpstr>Nejvyšší soud</vt:lpstr>
      <vt:lpstr>Nejvyšší správní soud</vt:lpstr>
      <vt:lpstr>Ústavní soud</vt:lpstr>
      <vt:lpstr>Justiční knihovny</vt:lpstr>
      <vt:lpstr>Prezentace aplikace PowerPoint</vt:lpstr>
      <vt:lpstr>Justiční knihovny obecně</vt:lpstr>
      <vt:lpstr>Knihovna Ústavního soudu</vt:lpstr>
      <vt:lpstr>Fond knihovny ÚS</vt:lpstr>
      <vt:lpstr>Fond knihovny ÚS</vt:lpstr>
      <vt:lpstr>Katalog knihovny ÚS</vt:lpstr>
      <vt:lpstr>Knihovna Nejvyššího soudu</vt:lpstr>
      <vt:lpstr>Fond knihovny NS </vt:lpstr>
      <vt:lpstr>Fond knihovny NS </vt:lpstr>
      <vt:lpstr>Katalog knihovny NS </vt:lpstr>
      <vt:lpstr>Knihovna Nejvyššího správního soudu</vt:lpstr>
      <vt:lpstr>Vyhledávání právních informací – judikatura soudů</vt:lpstr>
      <vt:lpstr>Prezentace aplikace PowerPoint</vt:lpstr>
      <vt:lpstr>Databáze rozhodnutí a stanovisek NS </vt:lpstr>
      <vt:lpstr>Databáze rozhodnutí a stanovisek NS – označování rozhodnutí</vt:lpstr>
      <vt:lpstr>Databáze rozhodnutí správních soudů (Nejvyšší správní soud)</vt:lpstr>
      <vt:lpstr>Judikatura – evidence soudních rozhodnutí krajských a vrchních soudů</vt:lpstr>
      <vt:lpstr>Judikatura Soudního dvora Evropské unie</vt:lpstr>
      <vt:lpstr>Vyhledávání právních informací – právní předpisy ČR</vt:lpstr>
      <vt:lpstr>Vyhledávání právních informací – právní předpisy zemí EU</vt:lpstr>
      <vt:lpstr>Děkuji za pozornost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Knihovny justice </dc:title>
  <dc:creator/>
  <cp:keywords/>
  <cp:lastModifiedBy/>
  <cp:revision>3</cp:revision>
  <dcterms:created xsi:type="dcterms:W3CDTF">2016-03-30T18:50:42Z</dcterms:created>
  <dcterms:modified xsi:type="dcterms:W3CDTF">2017-03-30T11:25:20Z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