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6" r:id="rId3"/>
    <p:sldId id="273" r:id="rId4"/>
    <p:sldId id="325" r:id="rId5"/>
    <p:sldId id="346" r:id="rId6"/>
    <p:sldId id="343" r:id="rId7"/>
    <p:sldId id="351" r:id="rId8"/>
    <p:sldId id="329" r:id="rId9"/>
    <p:sldId id="319" r:id="rId10"/>
    <p:sldId id="348" r:id="rId11"/>
    <p:sldId id="353" r:id="rId12"/>
    <p:sldId id="354" r:id="rId13"/>
    <p:sldId id="349" r:id="rId14"/>
    <p:sldId id="350" r:id="rId15"/>
    <p:sldId id="347" r:id="rId16"/>
    <p:sldId id="342" r:id="rId17"/>
    <p:sldId id="258" r:id="rId18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9933"/>
    <a:srgbClr val="FFCC66"/>
    <a:srgbClr val="FF9900"/>
    <a:srgbClr val="F3D001"/>
    <a:srgbClr val="F4EE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>
      <p:cViewPr varScale="1">
        <p:scale>
          <a:sx n="86" d="100"/>
          <a:sy n="86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634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E08E5F-B319-4FEC-97FD-E71741B0B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34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6AB728-6A8E-44DB-8F8A-BD1B5B52E1C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61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591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3BA374-F4E6-412B-9843-9D016090A73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56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0909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685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583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4510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929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41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580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242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0720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98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797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114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R6OLqN" TargetMode="External"/><Relationship Id="rId2" Type="http://schemas.openxmlformats.org/officeDocument/2006/relationships/hyperlink" Target="http://goo.gl/DiSuTt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208963" cy="252095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>
                <a:solidFill>
                  <a:srgbClr val="FFFF00"/>
                </a:solidFill>
              </a:rPr>
              <a:t>Úvodní hodina</a:t>
            </a:r>
            <a:br>
              <a:rPr lang="cs-CZ" sz="4800"/>
            </a:br>
            <a:r>
              <a:rPr lang="cs-CZ" sz="2800"/>
              <a:t>do předmětu Knihovnické procesy a služby</a:t>
            </a:r>
            <a:endParaRPr lang="uk-UA" sz="220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22. února 2017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Semestrální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Křižovatka</a:t>
            </a:r>
          </a:p>
          <a:p>
            <a:pPr eaLnBrk="1" hangingPunct="1"/>
            <a:r>
              <a:rPr lang="cs-CZ" sz="2800" dirty="0"/>
              <a:t>vlastní aktivita na Křižovatce</a:t>
            </a:r>
          </a:p>
          <a:p>
            <a:pPr eaLnBrk="1" hangingPunct="1"/>
            <a:r>
              <a:rPr lang="cs-CZ" sz="2800" dirty="0"/>
              <a:t>individuální nebo týmová</a:t>
            </a:r>
          </a:p>
          <a:p>
            <a:pPr eaLnBrk="1" hangingPunct="1"/>
            <a:r>
              <a:rPr lang="cs-CZ" sz="2800" dirty="0"/>
              <a:t>nutno schválení</a:t>
            </a:r>
          </a:p>
          <a:p>
            <a:pPr eaLnBrk="1" hangingPunct="1"/>
            <a:r>
              <a:rPr lang="cs-CZ" sz="2800" dirty="0"/>
              <a:t>termín dokončení do 5. května 2017</a:t>
            </a:r>
          </a:p>
          <a:p>
            <a:pPr lvl="1" eaLnBrk="1" hangingPunct="1"/>
            <a:r>
              <a:rPr lang="cs-CZ" sz="2200" dirty="0"/>
              <a:t>písemné zpracování</a:t>
            </a:r>
          </a:p>
          <a:p>
            <a:pPr eaLnBrk="1" hangingPunct="1"/>
            <a:r>
              <a:rPr lang="cs-CZ" sz="2800" dirty="0"/>
              <a:t>prezentace projektů 10. května 2017</a:t>
            </a:r>
          </a:p>
          <a:p>
            <a:pPr lvl="1" eaLnBrk="1" hangingPunct="1"/>
            <a:r>
              <a:rPr lang="cs-CZ" sz="2200" dirty="0"/>
              <a:t>povinná účast</a:t>
            </a:r>
            <a:endParaRPr lang="cs-CZ" sz="2800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7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Požadavky na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Písemný výstup </a:t>
            </a:r>
            <a:r>
              <a:rPr lang="cs-CZ" dirty="0">
                <a:solidFill>
                  <a:srgbClr val="FF0000"/>
                </a:solidFill>
              </a:rPr>
              <a:t>(do 5.5.2017)</a:t>
            </a:r>
          </a:p>
          <a:p>
            <a:pPr eaLnBrk="1" hangingPunct="1"/>
            <a:r>
              <a:rPr lang="cs-CZ" sz="2800" dirty="0"/>
              <a:t>rozsah 2-5 stran A4</a:t>
            </a:r>
          </a:p>
          <a:p>
            <a:pPr eaLnBrk="1" hangingPunct="1"/>
            <a:r>
              <a:rPr lang="cs-CZ" sz="2800" dirty="0"/>
              <a:t>části</a:t>
            </a:r>
          </a:p>
          <a:p>
            <a:pPr lvl="1" eaLnBrk="1" hangingPunct="1"/>
            <a:r>
              <a:rPr lang="cs-CZ" sz="2200" dirty="0"/>
              <a:t>úvod – popis problému, který budete řešit, proč je to důležité</a:t>
            </a:r>
          </a:p>
          <a:p>
            <a:pPr lvl="1" eaLnBrk="1" hangingPunct="1"/>
            <a:r>
              <a:rPr lang="cs-CZ" sz="2200" dirty="0"/>
              <a:t>hlavní část – jak jste problém řešili, postup, kde jste se inspirovali (zdroje), výstupy</a:t>
            </a:r>
          </a:p>
          <a:p>
            <a:pPr lvl="1" eaLnBrk="1" hangingPunct="1"/>
            <a:r>
              <a:rPr lang="cs-CZ" sz="2200" dirty="0"/>
              <a:t>závěr – shrnutí, zhodnocení, přínos projektu pro praxi</a:t>
            </a:r>
          </a:p>
          <a:p>
            <a:pPr eaLnBrk="1" hangingPunct="1"/>
            <a:r>
              <a:rPr lang="cs-CZ" sz="2800" dirty="0"/>
              <a:t>požadavky na odborný text</a:t>
            </a:r>
          </a:p>
          <a:p>
            <a:pPr eaLnBrk="1" hangingPunct="1"/>
            <a:r>
              <a:rPr lang="cs-CZ" sz="2800" dirty="0" err="1"/>
              <a:t>odevzdávárna</a:t>
            </a:r>
            <a:r>
              <a:rPr lang="cs-CZ" sz="2800" dirty="0"/>
              <a:t> do </a:t>
            </a:r>
            <a:r>
              <a:rPr lang="cs-CZ" sz="2800" dirty="0" err="1"/>
              <a:t>ISu</a:t>
            </a:r>
            <a:endParaRPr lang="cs-CZ" sz="2800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374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Požadavky na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Prezentace </a:t>
            </a:r>
            <a:r>
              <a:rPr lang="cs-CZ" dirty="0">
                <a:solidFill>
                  <a:srgbClr val="FF0000"/>
                </a:solidFill>
              </a:rPr>
              <a:t>(proběhne dne 10.5.2017)</a:t>
            </a:r>
          </a:p>
          <a:p>
            <a:pPr eaLnBrk="1" hangingPunct="1"/>
            <a:r>
              <a:rPr lang="cs-CZ" sz="2800" dirty="0"/>
              <a:t>délka prezentace max. 5 minut</a:t>
            </a:r>
          </a:p>
          <a:p>
            <a:pPr eaLnBrk="1" hangingPunct="1"/>
            <a:r>
              <a:rPr lang="cs-CZ" sz="2800" dirty="0"/>
              <a:t>představení hlavních cílů projektu a průběh realizace</a:t>
            </a:r>
          </a:p>
          <a:p>
            <a:pPr eaLnBrk="1" hangingPunct="1"/>
            <a:r>
              <a:rPr lang="cs-CZ" sz="2800" dirty="0"/>
              <a:t>u každého projektu diskuze</a:t>
            </a:r>
          </a:p>
          <a:p>
            <a:pPr eaLnBrk="1" hangingPunct="1"/>
            <a:r>
              <a:rPr lang="cs-CZ" sz="2800" dirty="0"/>
              <a:t>nahrát prezentaci do </a:t>
            </a:r>
            <a:r>
              <a:rPr lang="cs-CZ" sz="2800" dirty="0" err="1"/>
              <a:t>odevzdávárny</a:t>
            </a:r>
            <a:r>
              <a:rPr lang="cs-CZ" sz="2800" dirty="0"/>
              <a:t> nejpozději do 9.5.2017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46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Tipy na projekty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z="2800" dirty="0"/>
              <a:t>vylepšení Křižovatky (</a:t>
            </a:r>
            <a:r>
              <a:rPr lang="cs-CZ" sz="2800" dirty="0" err="1"/>
              <a:t>Kaizen</a:t>
            </a:r>
            <a:r>
              <a:rPr lang="cs-CZ" sz="2800" dirty="0"/>
              <a:t>)</a:t>
            </a:r>
          </a:p>
          <a:p>
            <a:pPr lvl="1" eaLnBrk="1" hangingPunct="1"/>
            <a:r>
              <a:rPr lang="cs-CZ" sz="2200" dirty="0"/>
              <a:t>prostor, služby, procesy,…</a:t>
            </a:r>
          </a:p>
          <a:p>
            <a:pPr eaLnBrk="1" hangingPunct="1"/>
            <a:r>
              <a:rPr lang="cs-CZ" sz="2800" dirty="0"/>
              <a:t>propagace a marketing knihovny</a:t>
            </a:r>
          </a:p>
          <a:p>
            <a:pPr lvl="1" eaLnBrk="1" hangingPunct="1"/>
            <a:r>
              <a:rPr lang="cs-CZ" sz="2200" dirty="0"/>
              <a:t>např. video – služby KNK nebo jiné knihovny</a:t>
            </a:r>
          </a:p>
          <a:p>
            <a:pPr eaLnBrk="1" hangingPunct="1"/>
            <a:r>
              <a:rPr lang="cs-CZ" sz="2800" dirty="0" err="1"/>
              <a:t>redesign</a:t>
            </a:r>
            <a:r>
              <a:rPr lang="cs-CZ" sz="2800" dirty="0"/>
              <a:t> webu</a:t>
            </a:r>
          </a:p>
          <a:p>
            <a:pPr eaLnBrk="1" hangingPunct="1"/>
            <a:r>
              <a:rPr lang="cs-CZ" sz="2800" dirty="0"/>
              <a:t>statistiky</a:t>
            </a:r>
          </a:p>
          <a:p>
            <a:pPr eaLnBrk="1" hangingPunct="1"/>
            <a:r>
              <a:rPr lang="cs-CZ" sz="2800" dirty="0"/>
              <a:t>katalogizace knih + obohacený obsah</a:t>
            </a:r>
          </a:p>
          <a:p>
            <a:pPr eaLnBrk="1" hangingPunct="1"/>
            <a:r>
              <a:rPr lang="cs-CZ" sz="2800" dirty="0"/>
              <a:t>kulturní a vzdělávací akce</a:t>
            </a:r>
          </a:p>
          <a:p>
            <a:pPr eaLnBrk="1" hangingPunct="1"/>
            <a:r>
              <a:rPr lang="cs-CZ" sz="2800" dirty="0"/>
              <a:t>...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024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Registrace k projektu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/>
              <a:t>Soubor v Google </a:t>
            </a:r>
            <a:r>
              <a:rPr lang="cs-CZ" sz="2400" dirty="0" err="1"/>
              <a:t>Docs</a:t>
            </a:r>
            <a:r>
              <a:rPr lang="cs-CZ" sz="2400" dirty="0"/>
              <a:t>:</a:t>
            </a:r>
            <a:endParaRPr lang="cs-CZ" sz="2400" dirty="0">
              <a:hlinkClick r:id="rId2"/>
            </a:endParaRPr>
          </a:p>
          <a:p>
            <a:pPr eaLnBrk="1" hangingPunct="1">
              <a:buFontTx/>
              <a:buNone/>
            </a:pPr>
            <a:r>
              <a:rPr lang="cs-CZ" b="1" dirty="0">
                <a:hlinkClick r:id="rId3"/>
              </a:rPr>
              <a:t>http://goo.gl/R6OLqN</a:t>
            </a:r>
            <a:endParaRPr lang="cs-CZ" b="1" dirty="0"/>
          </a:p>
          <a:p>
            <a:pPr eaLnBrk="1" hangingPunct="1">
              <a:buFontTx/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8836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Poznejte Křižovatku</a:t>
            </a:r>
          </a:p>
        </p:txBody>
      </p:sp>
      <p:pic>
        <p:nvPicPr>
          <p:cNvPr id="1028" name="Picture 4" descr="http://ikaros.cz/images/201305/rylich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632848" cy="475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943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do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zaregistrovat si projekt</a:t>
            </a:r>
          </a:p>
        </p:txBody>
      </p:sp>
    </p:spTree>
    <p:extLst>
      <p:ext uri="{BB962C8B-B14F-4D97-AF65-F5344CB8AC3E}">
        <p14:creationId xmlns:p14="http://schemas.microsoft.com/office/powerpoint/2010/main" val="889775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/>
              <a:t>Závěr</a:t>
            </a:r>
            <a:endParaRPr lang="en-US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 dirty="0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Cíl kurzu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/>
              <a:t>seznámení s důležitými procesy</a:t>
            </a:r>
            <a:r>
              <a:rPr lang="cs-CZ" dirty="0">
                <a:latin typeface="Arial" charset="0"/>
              </a:rPr>
              <a:t>, které jsou spojené s</a:t>
            </a:r>
            <a:r>
              <a:rPr lang="cs-CZ" dirty="0"/>
              <a:t> knihovn</a:t>
            </a:r>
            <a:r>
              <a:rPr lang="cs-CZ" dirty="0">
                <a:latin typeface="Arial" charset="0"/>
              </a:rPr>
              <a:t>ou</a:t>
            </a:r>
          </a:p>
          <a:p>
            <a:pPr eaLnBrk="1" hangingPunct="1"/>
            <a:r>
              <a:rPr lang="cs-CZ" dirty="0"/>
              <a:t>důraz na praxi (ukázky, exkurze,…)</a:t>
            </a:r>
          </a:p>
          <a:p>
            <a:pPr eaLnBrk="1" hangingPunct="1"/>
            <a:r>
              <a:rPr lang="cs-CZ" dirty="0"/>
              <a:t>praktické úkoly</a:t>
            </a:r>
          </a:p>
          <a:p>
            <a:pPr eaLnBrk="1" hangingPunct="1"/>
            <a:r>
              <a:rPr lang="cs-CZ" dirty="0"/>
              <a:t>experimenty na „Křižovatce“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4581525"/>
            <a:ext cx="21605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12776"/>
            <a:ext cx="7921500" cy="5184775"/>
          </a:xfrm>
        </p:spPr>
        <p:txBody>
          <a:bodyPr/>
          <a:lstStyle/>
          <a:p>
            <a:pPr marL="447675" indent="-447675" eaLnBrk="1" hangingPunct="1"/>
            <a:r>
              <a:rPr lang="cs-CZ" sz="3200" dirty="0"/>
              <a:t>výpůjční služby</a:t>
            </a:r>
          </a:p>
          <a:p>
            <a:pPr marL="447675" indent="-447675" eaLnBrk="1" hangingPunct="1"/>
            <a:r>
              <a:rPr lang="cs-CZ" sz="3200" dirty="0"/>
              <a:t>informační služby</a:t>
            </a:r>
          </a:p>
          <a:p>
            <a:pPr marL="1127125" lvl="1" indent="-447675" eaLnBrk="1" hangingPunct="1"/>
            <a:r>
              <a:rPr lang="cs-CZ" sz="2600" dirty="0"/>
              <a:t>redukce textu</a:t>
            </a:r>
          </a:p>
          <a:p>
            <a:pPr marL="1389063" lvl="2" indent="-354013" eaLnBrk="1" hangingPunct="1"/>
            <a:r>
              <a:rPr lang="cs-CZ" dirty="0"/>
              <a:t>anotace, abstrakt, medailon autora, referát</a:t>
            </a:r>
          </a:p>
          <a:p>
            <a:pPr marL="1127125" lvl="1" indent="-447675" eaLnBrk="1" hangingPunct="1"/>
            <a:r>
              <a:rPr lang="cs-CZ" sz="2600" dirty="0"/>
              <a:t>rešerše a tvorba bibliografií</a:t>
            </a:r>
          </a:p>
          <a:p>
            <a:pPr marL="1127125" lvl="1" indent="-447675" eaLnBrk="1" hangingPunct="1"/>
            <a:r>
              <a:rPr lang="cs-CZ" sz="2600" dirty="0"/>
              <a:t>získávání dokumentů z </a:t>
            </a:r>
            <a:r>
              <a:rPr lang="cs-CZ" sz="2600" dirty="0" err="1"/>
              <a:t>ext</a:t>
            </a:r>
            <a:r>
              <a:rPr lang="cs-CZ" sz="2600" dirty="0"/>
              <a:t>. zdrojů</a:t>
            </a:r>
          </a:p>
          <a:p>
            <a:pPr marL="1389063" lvl="2" indent="-354013" eaLnBrk="1" hangingPunct="1"/>
            <a:r>
              <a:rPr lang="cs-CZ" dirty="0"/>
              <a:t>MVS, MMVS, EDD, EIZ,...</a:t>
            </a:r>
          </a:p>
          <a:p>
            <a:pPr marL="447675" indent="-447675" eaLnBrk="1" hangingPunct="1"/>
            <a:r>
              <a:rPr lang="cs-CZ" sz="3200" dirty="0"/>
              <a:t>statistiky a výkazy</a:t>
            </a:r>
          </a:p>
          <a:p>
            <a:pPr marL="1127125" lvl="1" indent="-447675" eaLnBrk="1" hangingPunct="1"/>
            <a:r>
              <a:rPr lang="cs-CZ" sz="2600" dirty="0"/>
              <a:t>měření výkonu knihovny a srovnávání knihoven mezi sebou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7162" cy="5256212"/>
          </a:xfrm>
        </p:spPr>
        <p:txBody>
          <a:bodyPr/>
          <a:lstStyle/>
          <a:p>
            <a:pPr eaLnBrk="1" hangingPunct="1"/>
            <a:r>
              <a:rPr lang="cs-CZ" sz="3200" dirty="0"/>
              <a:t>digitalizace</a:t>
            </a:r>
          </a:p>
          <a:p>
            <a:pPr lvl="1" eaLnBrk="1" hangingPunct="1"/>
            <a:r>
              <a:rPr lang="cs-CZ" dirty="0"/>
              <a:t>skenování, HW, SW, </a:t>
            </a:r>
            <a:r>
              <a:rPr lang="cs-CZ" dirty="0" err="1"/>
              <a:t>postprocessing</a:t>
            </a:r>
            <a:endParaRPr lang="cs-CZ" dirty="0"/>
          </a:p>
          <a:p>
            <a:pPr lvl="1" eaLnBrk="1" hangingPunct="1"/>
            <a:r>
              <a:rPr lang="cs-CZ" dirty="0"/>
              <a:t>Virtuální národní fonotéka (Šír) – 7.4.</a:t>
            </a:r>
          </a:p>
          <a:p>
            <a:pPr lvl="1" eaLnBrk="1" hangingPunct="1"/>
            <a:r>
              <a:rPr lang="cs-CZ" dirty="0"/>
              <a:t>ochrana kulturního dědictví</a:t>
            </a:r>
          </a:p>
          <a:p>
            <a:pPr lvl="1" eaLnBrk="1" hangingPunct="1"/>
            <a:r>
              <a:rPr lang="cs-CZ" dirty="0"/>
              <a:t>zpřístupňování digitálních dokumentů</a:t>
            </a:r>
          </a:p>
          <a:p>
            <a:pPr eaLnBrk="1" hangingPunct="1"/>
            <a:r>
              <a:rPr lang="cs-CZ" sz="3200" dirty="0"/>
              <a:t>správa knihovního systému</a:t>
            </a:r>
          </a:p>
          <a:p>
            <a:pPr lvl="1" eaLnBrk="1" hangingPunct="1"/>
            <a:r>
              <a:rPr lang="cs-CZ" sz="2600" dirty="0"/>
              <a:t>práce v systému KOHA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7162" cy="5256212"/>
          </a:xfrm>
        </p:spPr>
        <p:txBody>
          <a:bodyPr/>
          <a:lstStyle/>
          <a:p>
            <a:pPr eaLnBrk="1" hangingPunct="1"/>
            <a:r>
              <a:rPr lang="cs-CZ" sz="3200" dirty="0"/>
              <a:t>další služby knihoven</a:t>
            </a:r>
          </a:p>
          <a:p>
            <a:pPr lvl="1" eaLnBrk="1" hangingPunct="1"/>
            <a:r>
              <a:rPr lang="cs-CZ" dirty="0"/>
              <a:t>kulturní a vzdělávací akce, podpora čtenářství, publikační činnost, marketing knihoven a propagace</a:t>
            </a:r>
          </a:p>
          <a:p>
            <a:pPr eaLnBrk="1" hangingPunct="1"/>
            <a:r>
              <a:rPr lang="cs-CZ" sz="3200" dirty="0"/>
              <a:t>speciální knihovny</a:t>
            </a:r>
          </a:p>
          <a:p>
            <a:pPr lvl="1" eaLnBrk="1" hangingPunct="1"/>
            <a:r>
              <a:rPr lang="cs-CZ" sz="2600" dirty="0"/>
              <a:t>akademické, školní, knihovny muzeí a galerií, lékařské, právnické,...</a:t>
            </a:r>
          </a:p>
          <a:p>
            <a:pPr eaLnBrk="1" hangingPunct="1"/>
            <a:r>
              <a:rPr lang="cs-CZ" sz="3200" dirty="0"/>
              <a:t>budoucnost knihoven</a:t>
            </a:r>
          </a:p>
          <a:p>
            <a:pPr lvl="1" eaLnBrk="1" hangingPunct="1"/>
            <a:r>
              <a:rPr lang="cs-CZ" sz="2600" dirty="0"/>
              <a:t>koncepce a jak knihovny přežijí</a:t>
            </a:r>
          </a:p>
          <a:p>
            <a:pPr eaLnBrk="1" hangingPunct="1"/>
            <a:r>
              <a:rPr lang="cs-CZ" sz="3200" dirty="0"/>
              <a:t>něco jiného (viz diskuze)</a:t>
            </a:r>
          </a:p>
        </p:txBody>
      </p:sp>
    </p:spTree>
    <p:extLst>
      <p:ext uri="{BB962C8B-B14F-4D97-AF65-F5344CB8AC3E}">
        <p14:creationId xmlns:p14="http://schemas.microsoft.com/office/powerpoint/2010/main" val="20951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přednáška Filipa Šíra</a:t>
            </a:r>
          </a:p>
          <a:p>
            <a:pPr lvl="1"/>
            <a:r>
              <a:rPr lang="cs-CZ" dirty="0"/>
              <a:t>uchovávání kulturního dědictví</a:t>
            </a:r>
          </a:p>
          <a:p>
            <a:pPr lvl="1"/>
            <a:r>
              <a:rPr lang="cs-CZ" dirty="0"/>
              <a:t>Virtuální národní fonotéka</a:t>
            </a:r>
          </a:p>
          <a:p>
            <a:r>
              <a:rPr lang="cs-CZ" dirty="0"/>
              <a:t>exkurze</a:t>
            </a:r>
          </a:p>
          <a:p>
            <a:pPr lvl="1"/>
            <a:r>
              <a:rPr lang="cs-CZ" b="1" dirty="0"/>
              <a:t>MZK – oddělení digitalizace</a:t>
            </a:r>
          </a:p>
          <a:p>
            <a:pPr lvl="1"/>
            <a:r>
              <a:rPr lang="cs-CZ" b="1" dirty="0"/>
              <a:t>vlastní výběr</a:t>
            </a:r>
          </a:p>
          <a:p>
            <a:pPr lvl="2"/>
            <a:r>
              <a:rPr lang="cs-CZ" dirty="0" err="1"/>
              <a:t>PedF</a:t>
            </a:r>
            <a:r>
              <a:rPr lang="cs-CZ" dirty="0"/>
              <a:t> MU – nová budova</a:t>
            </a:r>
          </a:p>
          <a:p>
            <a:pPr lvl="2"/>
            <a:r>
              <a:rPr lang="cs-CZ" dirty="0" err="1"/>
              <a:t>PrávF</a:t>
            </a:r>
            <a:r>
              <a:rPr lang="cs-CZ" dirty="0"/>
              <a:t> MU – nová budova</a:t>
            </a:r>
          </a:p>
          <a:p>
            <a:pPr lvl="2"/>
            <a:r>
              <a:rPr lang="cs-CZ" dirty="0" err="1"/>
              <a:t>PřírF</a:t>
            </a:r>
            <a:r>
              <a:rPr lang="cs-CZ" dirty="0"/>
              <a:t> MU</a:t>
            </a:r>
          </a:p>
          <a:p>
            <a:pPr lvl="2"/>
            <a:r>
              <a:rPr lang="cs-CZ" dirty="0"/>
              <a:t>Ústavní soud – specializovaná knihovna</a:t>
            </a:r>
          </a:p>
          <a:p>
            <a:pPr lvl="2"/>
            <a:r>
              <a:rPr lang="cs-CZ" dirty="0"/>
              <a:t>jiná???</a:t>
            </a:r>
          </a:p>
        </p:txBody>
      </p:sp>
    </p:spTree>
    <p:extLst>
      <p:ext uri="{BB962C8B-B14F-4D97-AF65-F5344CB8AC3E}">
        <p14:creationId xmlns:p14="http://schemas.microsoft.com/office/powerpoint/2010/main" val="1559947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Hlasujte ;)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knihovna </a:t>
            </a:r>
            <a:r>
              <a:rPr lang="cs-CZ" dirty="0" err="1"/>
              <a:t>PedF</a:t>
            </a:r>
            <a:r>
              <a:rPr lang="cs-CZ" dirty="0"/>
              <a:t> MU</a:t>
            </a:r>
          </a:p>
          <a:p>
            <a:r>
              <a:rPr lang="cs-CZ" dirty="0"/>
              <a:t>Ústřední knihovna </a:t>
            </a:r>
            <a:r>
              <a:rPr lang="cs-CZ" dirty="0" err="1"/>
              <a:t>PrávF</a:t>
            </a:r>
            <a:r>
              <a:rPr lang="cs-CZ" dirty="0"/>
              <a:t> MU</a:t>
            </a:r>
          </a:p>
          <a:p>
            <a:r>
              <a:rPr lang="cs-CZ" dirty="0"/>
              <a:t>Ústřední knihovna </a:t>
            </a:r>
            <a:r>
              <a:rPr lang="cs-CZ" dirty="0" err="1"/>
              <a:t>PřírF</a:t>
            </a:r>
            <a:r>
              <a:rPr lang="cs-CZ" dirty="0"/>
              <a:t> MU</a:t>
            </a:r>
          </a:p>
          <a:p>
            <a:r>
              <a:rPr lang="cs-CZ" dirty="0"/>
              <a:t>Knihovna Ústavního soudu</a:t>
            </a:r>
          </a:p>
          <a:p>
            <a:r>
              <a:rPr lang="cs-CZ" dirty="0"/>
              <a:t>jiná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68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Účast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pPr eaLnBrk="1" hangingPunct="1"/>
            <a:r>
              <a:rPr lang="cs-CZ" sz="2800" dirty="0"/>
              <a:t>dobrovolná</a:t>
            </a:r>
          </a:p>
          <a:p>
            <a:pPr eaLnBrk="1" hangingPunct="1"/>
            <a:r>
              <a:rPr lang="cs-CZ" sz="2800" dirty="0"/>
              <a:t>výuka = praktické zaměření</a:t>
            </a:r>
          </a:p>
          <a:p>
            <a:pPr eaLnBrk="1" hangingPunct="1"/>
            <a:r>
              <a:rPr lang="cs-CZ" sz="2800" dirty="0"/>
              <a:t>vhodné pro prezenční studenty bez praxe v knihovně</a:t>
            </a:r>
          </a:p>
          <a:p>
            <a:pPr eaLnBrk="1" hangingPunct="1"/>
            <a:r>
              <a:rPr lang="cs-CZ" sz="2800" dirty="0"/>
              <a:t>domácí úkoly z hodin</a:t>
            </a:r>
          </a:p>
          <a:p>
            <a:pPr lvl="1" eaLnBrk="1" hangingPunct="1"/>
            <a:r>
              <a:rPr lang="cs-CZ" dirty="0"/>
              <a:t>každý účastník kurzu splní jednotlivé úkoly realizované na hodinách</a:t>
            </a:r>
          </a:p>
          <a:p>
            <a:pPr lvl="1" eaLnBrk="1" hangingPunct="1"/>
            <a:r>
              <a:rPr lang="cs-CZ" b="1" dirty="0">
                <a:solidFill>
                  <a:srgbClr val="FF0000"/>
                </a:solidFill>
              </a:rPr>
              <a:t>pokud se hodiny neúčastníte</a:t>
            </a:r>
            <a:r>
              <a:rPr lang="cs-CZ" dirty="0"/>
              <a:t>, do další přednášky jej nahraje do příslušné složky v </a:t>
            </a:r>
            <a:r>
              <a:rPr lang="cs-CZ" dirty="0" err="1"/>
              <a:t>ISu</a:t>
            </a:r>
            <a:endParaRPr lang="cs-CZ" dirty="0"/>
          </a:p>
          <a:p>
            <a:pPr lvl="1" eaLnBrk="1" hangingPunct="1"/>
            <a:r>
              <a:rPr lang="cs-CZ" dirty="0"/>
              <a:t>zadání úkolu zjišťujete u spolužáků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366760">
            <a:off x="1997075" y="1673225"/>
            <a:ext cx="5592763" cy="720725"/>
          </a:xfrm>
        </p:spPr>
        <p:txBody>
          <a:bodyPr/>
          <a:lstStyle/>
          <a:p>
            <a:pPr eaLnBrk="1" hangingPunct="1"/>
            <a:r>
              <a:rPr lang="cs-CZ" sz="3200"/>
              <a:t>Co očekáváte od kurzu?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349500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 bwMode="auto">
          <a:xfrm rot="618686">
            <a:off x="909638" y="3165475"/>
            <a:ext cx="677068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Co byste v něm chtěli mít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 rot="610283">
            <a:off x="1135063" y="4349750"/>
            <a:ext cx="55927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+mn-lt"/>
              </a:rPr>
              <a:t>Pracujete</a:t>
            </a:r>
            <a:r>
              <a:rPr lang="en-US" sz="3200" kern="0" dirty="0">
                <a:latin typeface="+mn-lt"/>
              </a:rPr>
              <a:t> v </a:t>
            </a:r>
            <a:r>
              <a:rPr lang="en-US" sz="3200" kern="0" dirty="0" err="1">
                <a:latin typeface="+mn-lt"/>
              </a:rPr>
              <a:t>knihovn</a:t>
            </a:r>
            <a:r>
              <a:rPr lang="cs-CZ" sz="3200" kern="0" dirty="0">
                <a:latin typeface="+mn-lt"/>
              </a:rPr>
              <a:t>ě?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 rot="21405734">
            <a:off x="914400" y="5635625"/>
            <a:ext cx="6770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Chcete pracovat v knihovně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13e8a551b2932aaee16fee3ef5c845c17a9be9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3160</TotalTime>
  <Words>490</Words>
  <Application>Microsoft Office PowerPoint</Application>
  <PresentationFormat>Předvádění na obrazovce (4:3)</PresentationFormat>
  <Paragraphs>113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Tahoma</vt:lpstr>
      <vt:lpstr>Verdana</vt:lpstr>
      <vt:lpstr>Wingdings</vt:lpstr>
      <vt:lpstr>template</vt:lpstr>
      <vt:lpstr>Úvodní hodina do předmětu Knihovnické procesy a služby</vt:lpstr>
      <vt:lpstr>Cíl kurzu</vt:lpstr>
      <vt:lpstr>Hlavní témata kurzu</vt:lpstr>
      <vt:lpstr>Hlavní témata kurzu</vt:lpstr>
      <vt:lpstr>Hlavní témata kurzu</vt:lpstr>
      <vt:lpstr>Bonusy</vt:lpstr>
      <vt:lpstr>Hlasujte ;)</vt:lpstr>
      <vt:lpstr>Účast</vt:lpstr>
      <vt:lpstr>Otázky k diskuzi</vt:lpstr>
      <vt:lpstr>Semestrální projekt</vt:lpstr>
      <vt:lpstr>Požadavky na projekt</vt:lpstr>
      <vt:lpstr>Požadavky na projekt</vt:lpstr>
      <vt:lpstr>Tipy na projekty</vt:lpstr>
      <vt:lpstr>Registrace k projektu</vt:lpstr>
      <vt:lpstr>Poznejte Křižovatku</vt:lpstr>
      <vt:lpstr>Úkol do příště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156</cp:revision>
  <dcterms:created xsi:type="dcterms:W3CDTF">2008-06-02T21:04:14Z</dcterms:created>
  <dcterms:modified xsi:type="dcterms:W3CDTF">2017-02-21T12:04:31Z</dcterms:modified>
</cp:coreProperties>
</file>