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</p:sldMasterIdLst>
  <p:handoutMasterIdLst>
    <p:handoutMasterId r:id="rId16"/>
  </p:handoutMasterIdLst>
  <p:sldIdLst>
    <p:sldId id="256" r:id="rId2"/>
    <p:sldId id="257" r:id="rId3"/>
    <p:sldId id="269" r:id="rId4"/>
    <p:sldId id="289" r:id="rId5"/>
    <p:sldId id="271" r:id="rId6"/>
    <p:sldId id="273" r:id="rId7"/>
    <p:sldId id="274" r:id="rId8"/>
    <p:sldId id="276" r:id="rId9"/>
    <p:sldId id="290" r:id="rId10"/>
    <p:sldId id="277" r:id="rId11"/>
    <p:sldId id="278" r:id="rId12"/>
    <p:sldId id="285" r:id="rId13"/>
    <p:sldId id="286" r:id="rId14"/>
    <p:sldId id="28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6242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0BC76C-A9D0-45F5-9FF3-D926EA0479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Zaoblený obdélník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Zaoblený obdélník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7685D97-8A98-40DE-96F1-5FB120A21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A7F55-0266-4EA3-ABEE-49FB216A2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B6E9D-5707-409B-9FC1-4C9FD6F82A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D399-5CBD-4666-AB7F-033F3B6C6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E7F7E-3605-4B7F-A430-3758D868DE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8416-7E0E-43D3-97DA-F601283B20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22AA10-6B7F-4898-8ADE-C50D199157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6408C-37DB-460E-B8AC-A17D0503DD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BB8FC-9209-4CDD-87EF-B2553AFDBE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DC1B7-2401-4BA2-AA72-D0A2E48730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E163-9D44-4CED-99AD-909CFC40A8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4CC24C-BAA8-4E58-956C-0EB7892B6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67" r:id="rId3"/>
    <p:sldLayoutId id="2147484068" r:id="rId4"/>
    <p:sldLayoutId id="2147484075" r:id="rId5"/>
    <p:sldLayoutId id="2147484076" r:id="rId6"/>
    <p:sldLayoutId id="2147484069" r:id="rId7"/>
    <p:sldLayoutId id="2147484070" r:id="rId8"/>
    <p:sldLayoutId id="2147484071" r:id="rId9"/>
    <p:sldLayoutId id="2147484072" r:id="rId10"/>
    <p:sldLayoutId id="21474840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10829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valitavpraxi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pk.nkp.cz/legislativa/normy-standardy-doporuceni/rovny-pristup.-standard-handicap-friendl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1214438"/>
            <a:ext cx="84582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7C6242"/>
                </a:solidFill>
              </a:rPr>
              <a:t>BEZBARIEROVÉ KNIHOVNY</a:t>
            </a:r>
            <a:br>
              <a:rPr lang="cs-CZ" dirty="0" smtClean="0">
                <a:solidFill>
                  <a:srgbClr val="7C6242"/>
                </a:solidFill>
              </a:rPr>
            </a:br>
            <a:r>
              <a:rPr lang="cs-CZ" sz="3100" dirty="0" smtClean="0">
                <a:solidFill>
                  <a:srgbClr val="7C6242"/>
                </a:solidFill>
              </a:rPr>
              <a:t>Organizace předmětu a požadavky na jeho ukončení, očekávání studentů</a:t>
            </a:r>
            <a:endParaRPr lang="cs-CZ" sz="3100" dirty="0">
              <a:solidFill>
                <a:srgbClr val="7C624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4357688"/>
            <a:ext cx="4953000" cy="1752600"/>
          </a:xfrm>
        </p:spPr>
        <p:txBody>
          <a:bodyPr>
            <a:normAutofit/>
          </a:bodyPr>
          <a:lstStyle/>
          <a:p>
            <a:pPr marL="36513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>
                <a:solidFill>
                  <a:srgbClr val="79766F"/>
                </a:solidFill>
                <a:latin typeface="Arial" pitchFamily="34" charset="0"/>
                <a:cs typeface="Arial" pitchFamily="34" charset="0"/>
              </a:rPr>
              <a:t>VIKBB48</a:t>
            </a:r>
          </a:p>
          <a:p>
            <a:pPr marL="36513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>
                <a:solidFill>
                  <a:srgbClr val="79766F"/>
                </a:solidFill>
                <a:latin typeface="Arial" pitchFamily="34" charset="0"/>
                <a:cs typeface="Arial" pitchFamily="34" charset="0"/>
              </a:rPr>
              <a:t>Jaro 2017</a:t>
            </a:r>
          </a:p>
          <a:p>
            <a:pPr marL="36513" lvl="1" algn="l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400" dirty="0" smtClean="0">
                <a:solidFill>
                  <a:srgbClr val="79766F"/>
                </a:solidFill>
                <a:latin typeface="Arial" pitchFamily="34" charset="0"/>
                <a:cs typeface="Arial" pitchFamily="34" charset="0"/>
              </a:rPr>
              <a:t>Mgr. Helena Hubatková Selucká</a:t>
            </a:r>
          </a:p>
          <a:p>
            <a:pPr marL="36513" lvl="1" algn="l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altLang="cs-CZ" sz="2400" dirty="0" smtClean="0">
                <a:latin typeface="Arial" pitchFamily="34" charset="0"/>
                <a:cs typeface="Arial" pitchFamily="34" charset="0"/>
              </a:rPr>
              <a:t>Kontakt: </a:t>
            </a:r>
            <a:r>
              <a:rPr lang="cs-CZ" altLang="cs-CZ" sz="2400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2"/>
              </a:rPr>
              <a:t>110829@mail.</a:t>
            </a:r>
            <a:r>
              <a:rPr lang="cs-CZ" altLang="cs-CZ" sz="2400" dirty="0" err="1" smtClean="0">
                <a:solidFill>
                  <a:srgbClr val="336600"/>
                </a:solidFill>
                <a:latin typeface="Arial" pitchFamily="34" charset="0"/>
                <a:cs typeface="Arial" pitchFamily="34" charset="0"/>
                <a:hlinkClick r:id="rId2"/>
              </a:rPr>
              <a:t>muni.cz</a:t>
            </a:r>
            <a:endParaRPr lang="cs-CZ" altLang="cs-CZ" sz="2400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 marL="36513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dirty="0" smtClean="0">
              <a:solidFill>
                <a:srgbClr val="79766F"/>
              </a:solidFill>
            </a:endParaRPr>
          </a:p>
          <a:p>
            <a:pPr marL="36513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dirty="0" smtClean="0">
              <a:solidFill>
                <a:srgbClr val="79766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7C6242"/>
                </a:solidFill>
              </a:rPr>
              <a:t>Varianta B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28625" y="1643063"/>
            <a:ext cx="8183563" cy="4187825"/>
          </a:xfrm>
        </p:spPr>
        <p:txBody>
          <a:bodyPr/>
          <a:lstStyle/>
          <a:p>
            <a:pPr marL="501650" lvl="2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Teoretická příprava z odborné literatury a její uvedení v použitých zdrojích.</a:t>
            </a:r>
          </a:p>
          <a:p>
            <a:pPr marL="501650" lvl="2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Výběr z předem stanovených témat (viz. IS)</a:t>
            </a:r>
          </a:p>
          <a:p>
            <a:pPr marL="501650" lvl="2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Zpracování daného typu postižení s ohledem na:</a:t>
            </a:r>
          </a:p>
          <a:p>
            <a:pPr marL="739775" lvl="3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Charakteristiku dané cílové skupiny.</a:t>
            </a:r>
          </a:p>
          <a:p>
            <a:pPr marL="739775" lvl="3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Vztah k četbě, literatuře, čtenářství.</a:t>
            </a:r>
          </a:p>
          <a:p>
            <a:pPr marL="739775" lvl="3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Organizace zaměřené na lidi s tímto druhem postižení.</a:t>
            </a:r>
          </a:p>
          <a:p>
            <a:pPr marL="739775" lvl="3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Nabídka činnosti knihoven pro tuto skupinu osob (v ČR, případně i v zahraničí)</a:t>
            </a:r>
          </a:p>
          <a:p>
            <a:pPr marL="739775" lvl="3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Použitá literatura.</a:t>
            </a:r>
          </a:p>
          <a:p>
            <a:pPr marL="739775" lvl="3" indent="-265113" eaLnBrk="1" hangingPunct="1">
              <a:buSzPct val="80000"/>
              <a:buFont typeface="Wingdings 2" pitchFamily="18" charset="2"/>
              <a:buChar char=""/>
            </a:pPr>
            <a:r>
              <a:rPr lang="cs-CZ" altLang="cs-CZ" dirty="0" smtClean="0">
                <a:solidFill>
                  <a:schemeClr val="tx1"/>
                </a:solidFill>
              </a:rPr>
              <a:t>Rozsah práce 15 000 znaků + titulní list,</a:t>
            </a:r>
            <a:r>
              <a:rPr lang="cs-CZ" altLang="cs-CZ" sz="2400" dirty="0" smtClean="0">
                <a:solidFill>
                  <a:schemeClr val="tx1"/>
                </a:solidFill>
              </a:rPr>
              <a:t> použité zdroje. </a:t>
            </a:r>
            <a:endParaRPr lang="cs-CZ" altLang="cs-CZ" dirty="0" smtClean="0">
              <a:solidFill>
                <a:schemeClr val="tx1"/>
              </a:solidFill>
            </a:endParaRPr>
          </a:p>
          <a:p>
            <a:pPr marL="739775" lvl="3" indent="-265113" eaLnBrk="1" hangingPunct="1">
              <a:buSzPct val="80000"/>
              <a:buFont typeface="Wingdings 2" pitchFamily="18" charset="2"/>
              <a:buChar char=""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Důležité termíny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500063" y="1714500"/>
            <a:ext cx="8183562" cy="41878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Výběr závěrečné samostatné práce do 29. března (přihlášení přes IS – balík témat, zveřejněn bude od 15.3.)</a:t>
            </a:r>
          </a:p>
          <a:p>
            <a:pPr eaLnBrk="1" hangingPunct="1">
              <a:buFont typeface="Georgia" pitchFamily="18" charset="0"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Odevzdání písemného zhodnocení náslechu programu do 31.5.</a:t>
            </a:r>
            <a:endParaRPr lang="cs-CZ" altLang="cs-CZ" dirty="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cs-CZ" altLang="cs-CZ" dirty="0" smtClean="0">
              <a:latin typeface="Arial" charset="0"/>
            </a:endParaRPr>
          </a:p>
          <a:p>
            <a:pPr eaLnBrk="1" hangingPunct="1"/>
            <a:r>
              <a:rPr lang="cs-CZ" altLang="cs-CZ" dirty="0" smtClean="0"/>
              <a:t>Odevzdání závěrečné samostatné práce dle rozpisu zkouškového období. </a:t>
            </a:r>
            <a:endParaRPr lang="cs-CZ" altLang="cs-CZ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88795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Plánování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za</a:t>
            </a:r>
            <a:r>
              <a:rPr lang="cs-CZ" dirty="0" smtClean="0">
                <a:solidFill>
                  <a:srgbClr val="88795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člověka ve vašem okolí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71500" y="1714500"/>
            <a:ext cx="8183563" cy="4187825"/>
          </a:xfrm>
        </p:spPr>
        <p:txBody>
          <a:bodyPr/>
          <a:lstStyle/>
          <a:p>
            <a:pPr eaLnBrk="1" hangingPunct="1"/>
            <a:r>
              <a:rPr lang="cs-CZ" altLang="cs-CZ" smtClean="0"/>
              <a:t>V čem je dobrý…</a:t>
            </a:r>
          </a:p>
          <a:p>
            <a:pPr eaLnBrk="1" hangingPunct="1"/>
            <a:r>
              <a:rPr lang="cs-CZ" altLang="cs-CZ" smtClean="0"/>
              <a:t>Důležití lidé v </a:t>
            </a:r>
            <a:r>
              <a:rPr lang="cs-CZ" altLang="cs-CZ" smtClean="0">
                <a:latin typeface="Arial" charset="0"/>
              </a:rPr>
              <a:t>jeho</a:t>
            </a:r>
            <a:r>
              <a:rPr lang="cs-CZ" altLang="cs-CZ" smtClean="0"/>
              <a:t> životě – kruhy vztahů</a:t>
            </a:r>
          </a:p>
          <a:p>
            <a:pPr eaLnBrk="1" hangingPunct="1"/>
            <a:r>
              <a:rPr lang="cs-CZ" altLang="cs-CZ" smtClean="0"/>
              <a:t>Co je teď pro </a:t>
            </a:r>
            <a:r>
              <a:rPr lang="cs-CZ" altLang="cs-CZ" smtClean="0">
                <a:latin typeface="Arial" charset="0"/>
              </a:rPr>
              <a:t>něj</a:t>
            </a:r>
            <a:r>
              <a:rPr lang="cs-CZ" altLang="cs-CZ" smtClean="0"/>
              <a:t> důležité…</a:t>
            </a:r>
          </a:p>
          <a:p>
            <a:pPr eaLnBrk="1" hangingPunct="1"/>
            <a:r>
              <a:rPr lang="cs-CZ" altLang="cs-CZ" smtClean="0"/>
              <a:t>S čím ví, že má problémy… </a:t>
            </a:r>
          </a:p>
          <a:p>
            <a:pPr eaLnBrk="1" hangingPunct="1"/>
            <a:r>
              <a:rPr lang="cs-CZ" altLang="cs-CZ" smtClean="0"/>
              <a:t>Jak </a:t>
            </a:r>
            <a:r>
              <a:rPr lang="cs-CZ" altLang="cs-CZ" smtClean="0">
                <a:latin typeface="Arial" charset="0"/>
              </a:rPr>
              <a:t>ho</a:t>
            </a:r>
            <a:r>
              <a:rPr lang="cs-CZ" altLang="cs-CZ" smtClean="0"/>
              <a:t> mohu podpořit…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571500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88795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Plánování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</a:t>
            </a:r>
            <a:r>
              <a:rPr lang="cs-CZ" dirty="0" smtClean="0">
                <a:solidFill>
                  <a:srgbClr val="88795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člověkem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71500" y="1714500"/>
            <a:ext cx="8183563" cy="418782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V čem jsi dobrý…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Důležití lidé v tvém životě – kruhy vztahů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Co je právě teď pro tebe důležité…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S čím víš, že máš problémy…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Jak tě mohu podpořit…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alt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alt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Domácí úkol („za člověka“ a „s člověkem“ – vnímání rozdílů v kontextu práce s lidmi se SP)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alt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960438" y="285750"/>
            <a:ext cx="7540625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Plánování zaměřené </a:t>
            </a:r>
            <a:r>
              <a:rPr lang="cs-CZ" dirty="0" smtClean="0">
                <a:solidFill>
                  <a:srgbClr val="FF0000"/>
                </a:solidFill>
              </a:rPr>
              <a:t>na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člověka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435" name="Zástupný symbol pro obsah 4"/>
          <p:cNvSpPr>
            <a:spLocks noGrp="1"/>
          </p:cNvSpPr>
          <p:nvPr>
            <p:ph idx="4294967295"/>
          </p:nvPr>
        </p:nvSpPr>
        <p:spPr>
          <a:xfrm>
            <a:off x="960438" y="1643063"/>
            <a:ext cx="7326312" cy="478631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Poznáváme, co hezké člověk přináší do života svých blízkých.</a:t>
            </a:r>
          </a:p>
          <a:p>
            <a:pPr eaLnBrk="1" hangingPunct="1"/>
            <a:r>
              <a:rPr lang="cs-CZ" altLang="cs-CZ" dirty="0" smtClean="0"/>
              <a:t>Poznáváme, co je pro daného člověka důležité.</a:t>
            </a:r>
          </a:p>
          <a:p>
            <a:pPr eaLnBrk="1" hangingPunct="1"/>
            <a:r>
              <a:rPr lang="cs-CZ" altLang="cs-CZ" dirty="0" smtClean="0"/>
              <a:t>Nevycházíme z představ, jaký má druhý člověk být.</a:t>
            </a:r>
          </a:p>
          <a:p>
            <a:pPr eaLnBrk="1" hangingPunct="1"/>
            <a:r>
              <a:rPr lang="cs-CZ" altLang="cs-CZ" dirty="0" smtClean="0"/>
              <a:t>Neustále se ptáme, jak situaci vnímá člověk.</a:t>
            </a:r>
          </a:p>
          <a:p>
            <a:pPr eaLnBrk="1" hangingPunct="1"/>
            <a:r>
              <a:rPr lang="cs-CZ" altLang="cs-CZ" dirty="0" smtClean="0"/>
              <a:t>Děláme všechno s člověkem, ne za člověka.</a:t>
            </a:r>
          </a:p>
          <a:p>
            <a:pPr eaLnBrk="1" hangingPunct="1"/>
            <a:endParaRPr lang="cs-CZ" altLang="cs-CZ" dirty="0" smtClean="0"/>
          </a:p>
          <a:p>
            <a:pPr lvl="1" eaLnBrk="1" hangingPunct="1">
              <a:buFont typeface="Verdana" pitchFamily="34" charset="0"/>
              <a:buNone/>
            </a:pPr>
            <a:r>
              <a:rPr lang="cs-CZ" altLang="cs-CZ" sz="1800" dirty="0" smtClean="0"/>
              <a:t>			Prezentace </a:t>
            </a:r>
            <a:r>
              <a:rPr lang="cs-CZ" altLang="cs-CZ" sz="1800" dirty="0" err="1" smtClean="0"/>
              <a:t>Quip</a:t>
            </a:r>
            <a:r>
              <a:rPr lang="cs-CZ" altLang="cs-CZ" sz="1800" dirty="0" smtClean="0"/>
              <a:t> - </a:t>
            </a:r>
            <a:r>
              <a:rPr lang="cs-CZ" altLang="cs-CZ" sz="1800" dirty="0" smtClean="0">
                <a:hlinkClick r:id="rId2"/>
              </a:rPr>
              <a:t>http://www.</a:t>
            </a:r>
            <a:r>
              <a:rPr lang="cs-CZ" altLang="cs-CZ" sz="1800" dirty="0" err="1" smtClean="0">
                <a:hlinkClick r:id="rId2"/>
              </a:rPr>
              <a:t>kvalitavpraxi.cz</a:t>
            </a:r>
            <a:r>
              <a:rPr lang="cs-CZ" altLang="cs-CZ" sz="1800" dirty="0" smtClean="0">
                <a:hlinkClick r:id="rId2"/>
              </a:rPr>
              <a:t>/</a:t>
            </a:r>
            <a:r>
              <a:rPr lang="cs-CZ" altLang="cs-CZ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7C624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Výchozí zkušenosti</a:t>
            </a:r>
            <a:endParaRPr lang="cs-CZ" dirty="0" smtClean="0">
              <a:solidFill>
                <a:srgbClr val="7C624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714500"/>
            <a:ext cx="8286750" cy="4162425"/>
          </a:xfrm>
        </p:spPr>
        <p:txBody>
          <a:bodyPr/>
          <a:lstStyle/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Zkušenosti s knihovnami – pozitivní, negativní…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Studium a spolužáci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Školní i mimoškolní aktivity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Osobní zkušenosti s lidmi se SP (přímé i nepřímé)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Literatura…kultura (film, knihy s hrdiny se SP)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Individuální osobnost (zkušenosti, postoje…)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7C624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Předpoklady v průběhu semestru</a:t>
            </a:r>
            <a:endParaRPr lang="cs-CZ" dirty="0" smtClean="0">
              <a:solidFill>
                <a:srgbClr val="7C624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00063" y="1643063"/>
            <a:ext cx="8183562" cy="4357687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Každou středu, 14.10 - 15.45</a:t>
            </a:r>
          </a:p>
          <a:p>
            <a:pPr eaLnBrk="1" hangingPunct="1"/>
            <a:r>
              <a:rPr lang="cs-CZ" altLang="cs-CZ" sz="2000" dirty="0" smtClean="0"/>
              <a:t>V případě absence pedagoga bude zadáno téma pro samostudium – následně bude zhodnoceno na další výuce předmětu</a:t>
            </a:r>
          </a:p>
          <a:p>
            <a:pPr eaLnBrk="1" hangingPunct="1"/>
            <a:r>
              <a:rPr lang="cs-CZ" altLang="cs-CZ" sz="2000" dirty="0" smtClean="0"/>
              <a:t>22. 2. – 1</a:t>
            </a:r>
            <a:r>
              <a:rPr lang="cs-CZ" altLang="cs-CZ" sz="2000" dirty="0" smtClean="0">
                <a:latin typeface="Arial" charset="0"/>
              </a:rPr>
              <a:t>7</a:t>
            </a:r>
            <a:r>
              <a:rPr lang="cs-CZ" altLang="cs-CZ" sz="2000" dirty="0" smtClean="0"/>
              <a:t>. 5. (13 týdnů výuky)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Účast na výuce (v případě prezenčních studentů)</a:t>
            </a:r>
          </a:p>
          <a:p>
            <a:pPr eaLnBrk="1" hangingPunct="1"/>
            <a:r>
              <a:rPr lang="cs-CZ" altLang="cs-CZ" sz="2000" dirty="0" smtClean="0"/>
              <a:t>Práce s odbornou literaturou při seminární i závěrečné práci</a:t>
            </a:r>
          </a:p>
          <a:p>
            <a:pPr eaLnBrk="1" hangingPunct="1"/>
            <a:r>
              <a:rPr lang="cs-CZ" altLang="cs-CZ" sz="2000" dirty="0" smtClean="0"/>
              <a:t>Účast na programu pro osoby se specifickými potřebami a jeho zhodnocení (seminární práce)</a:t>
            </a:r>
          </a:p>
          <a:p>
            <a:pPr eaLnBrk="1" hangingPunct="1"/>
            <a:r>
              <a:rPr lang="cs-CZ" altLang="cs-CZ" sz="2000" dirty="0" smtClean="0"/>
              <a:t>Závěrečná práce</a:t>
            </a:r>
          </a:p>
          <a:p>
            <a:pPr eaLnBrk="1" hangingPunct="1"/>
            <a:endParaRPr lang="cs-CZ" altLang="cs-CZ" sz="2000" dirty="0" smtClean="0"/>
          </a:p>
          <a:p>
            <a:pPr lvl="1" eaLnBrk="1" hangingPunct="1"/>
            <a:endParaRPr lang="cs-CZ" altLang="cs-CZ" sz="1800" dirty="0" smtClean="0">
              <a:latin typeface="Arial" charset="0"/>
            </a:endParaRPr>
          </a:p>
          <a:p>
            <a:pPr lvl="1" eaLnBrk="1" hangingPunct="1"/>
            <a:endParaRPr lang="cs-CZ" altLang="cs-CZ" sz="1800" dirty="0" smtClean="0">
              <a:latin typeface="Arial" charset="0"/>
            </a:endParaRPr>
          </a:p>
          <a:p>
            <a:pPr lvl="1" eaLnBrk="1" hangingPunct="1">
              <a:buFont typeface="Verdana" pitchFamily="34" charset="0"/>
              <a:buNone/>
            </a:pPr>
            <a:endParaRPr lang="cs-CZ" altLang="cs-CZ" sz="1800" dirty="0" smtClean="0">
              <a:latin typeface="Arial" charset="0"/>
            </a:endParaRPr>
          </a:p>
          <a:p>
            <a:pPr lvl="2" eaLnBrk="1" hangingPunct="1">
              <a:buFont typeface="Wingdings 2" pitchFamily="18" charset="2"/>
              <a:buNone/>
            </a:pPr>
            <a:endParaRPr lang="cs-CZ" altLang="cs-CZ" sz="2000" dirty="0" smtClean="0"/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88" y="785813"/>
            <a:ext cx="8382000" cy="10699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7C624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Předpoklady v průběhu semestru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7188" y="2000250"/>
            <a:ext cx="4041775" cy="45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Prezenční studenti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14875" y="2000250"/>
            <a:ext cx="4041775" cy="45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Kombinovaní studenti</a:t>
            </a:r>
            <a:endParaRPr lang="cs-CZ" dirty="0"/>
          </a:p>
        </p:txBody>
      </p:sp>
      <p:sp>
        <p:nvSpPr>
          <p:cNvPr id="8197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275"/>
            <a:ext cx="4041775" cy="38862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75% účast na výuce v závislosti na počtu výukových hodin</a:t>
            </a:r>
          </a:p>
          <a:p>
            <a:pPr eaLnBrk="1" hangingPunct="1">
              <a:buFont typeface="Georgia" pitchFamily="18" charset="0"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Účast na 1 programu pro osoby se specifickými potřebami a jeho písemné zhodnocení do 31.5.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Závěrečná práce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Práce s odbornou literaturou</a:t>
            </a:r>
          </a:p>
          <a:p>
            <a:pPr eaLnBrk="1" hangingPunct="1"/>
            <a:endParaRPr lang="cs-CZ" altLang="cs-CZ" dirty="0" smtClean="0"/>
          </a:p>
        </p:txBody>
      </p:sp>
      <p:sp>
        <p:nvSpPr>
          <p:cNvPr id="8198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050" y="2708275"/>
            <a:ext cx="4041775" cy="38862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Účast na 3 programech pro osoby se specifickými potřebami a jejich písemné zhodnocení do 31.5.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Závěrečná práce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Práce s odbornou literaturou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C6242"/>
                </a:solidFill>
              </a:rPr>
              <a:t>Obsah předmětu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0063" y="1643063"/>
            <a:ext cx="8183562" cy="4954587"/>
          </a:xfrm>
        </p:spPr>
        <p:txBody>
          <a:bodyPr/>
          <a:lstStyle/>
          <a:p>
            <a:pPr eaLnBrk="1" hangingPunct="1"/>
            <a:r>
              <a:rPr lang="cs-CZ" altLang="cs-CZ" sz="2600" dirty="0" smtClean="0"/>
              <a:t>Organizace předmětu, úvod do problematiky.</a:t>
            </a:r>
          </a:p>
          <a:p>
            <a:pPr eaLnBrk="1" hangingPunct="1"/>
            <a:r>
              <a:rPr lang="cs-CZ" altLang="cs-CZ" sz="2600" dirty="0" smtClean="0"/>
              <a:t>Terminologie, pravidla komunikace.</a:t>
            </a:r>
          </a:p>
          <a:p>
            <a:pPr eaLnBrk="1" hangingPunct="1"/>
            <a:r>
              <a:rPr lang="cs-CZ" altLang="cs-CZ" sz="2600" dirty="0" smtClean="0"/>
              <a:t>Knihovny – legislativa, služby, fondy knihoven.</a:t>
            </a:r>
          </a:p>
          <a:p>
            <a:pPr eaLnBrk="1" hangingPunct="1"/>
            <a:r>
              <a:rPr lang="cs-CZ" altLang="cs-CZ" sz="2400" dirty="0" smtClean="0"/>
              <a:t>Standard Handicap </a:t>
            </a:r>
            <a:r>
              <a:rPr lang="cs-CZ" altLang="cs-CZ" sz="2400" dirty="0" err="1" smtClean="0"/>
              <a:t>Friendly</a:t>
            </a:r>
            <a:endParaRPr lang="cs-CZ" altLang="cs-CZ" sz="2400" dirty="0" smtClean="0"/>
          </a:p>
          <a:p>
            <a:pPr eaLnBrk="1" hangingPunct="1"/>
            <a:r>
              <a:rPr lang="cs-CZ" altLang="cs-CZ" sz="2600" dirty="0" smtClean="0"/>
              <a:t>Čtenářství v kontextu života lidí se SP.</a:t>
            </a:r>
            <a:endParaRPr lang="en-US" altLang="cs-CZ" sz="2600" dirty="0" smtClean="0"/>
          </a:p>
          <a:p>
            <a:pPr eaLnBrk="1" hangingPunct="1"/>
            <a:r>
              <a:rPr lang="en-US" altLang="cs-CZ" sz="2600" dirty="0" err="1" smtClean="0"/>
              <a:t>Kultura</a:t>
            </a:r>
            <a:r>
              <a:rPr lang="en-US" altLang="cs-CZ" sz="2600" dirty="0" smtClean="0"/>
              <a:t> lid</a:t>
            </a:r>
            <a:r>
              <a:rPr lang="cs-CZ" altLang="cs-CZ" sz="2600" dirty="0" smtClean="0"/>
              <a:t>í se specifickými potřebami.</a:t>
            </a:r>
          </a:p>
          <a:p>
            <a:pPr eaLnBrk="1" hangingPunct="1"/>
            <a:r>
              <a:rPr lang="cs-CZ" altLang="cs-CZ" sz="2600" dirty="0" smtClean="0"/>
              <a:t>Bariéry aneb Přístupnost v knihovnách.</a:t>
            </a:r>
          </a:p>
          <a:p>
            <a:pPr eaLnBrk="1" hangingPunct="1"/>
            <a:r>
              <a:rPr lang="cs-CZ" altLang="cs-CZ" sz="2600" dirty="0" smtClean="0"/>
              <a:t>Integrační programy – společný výběr tématu.</a:t>
            </a:r>
          </a:p>
          <a:p>
            <a:pPr eaLnBrk="1" hangingPunct="1"/>
            <a:r>
              <a:rPr lang="cs-CZ" altLang="cs-CZ" sz="2600" dirty="0" smtClean="0"/>
              <a:t>Přednášky externích odborníků na problematiku života lidí se specifickými potřebami.</a:t>
            </a:r>
          </a:p>
          <a:p>
            <a:pPr eaLnBrk="1" hangingPunct="1"/>
            <a:endParaRPr lang="cs-CZ" alt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C6242"/>
                </a:solidFill>
              </a:rPr>
              <a:t>Požadavky na ukončení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539750" y="1773238"/>
            <a:ext cx="8183563" cy="4187825"/>
          </a:xfrm>
        </p:spPr>
        <p:txBody>
          <a:bodyPr/>
          <a:lstStyle/>
          <a:p>
            <a:pPr lvl="1" eaLnBrk="1" hangingPunct="1"/>
            <a:r>
              <a:rPr lang="cs-CZ" altLang="cs-CZ" dirty="0" smtClean="0">
                <a:solidFill>
                  <a:schemeClr val="tx1"/>
                </a:solidFill>
              </a:rPr>
              <a:t>Účast na 1 (3 – kombinovaní studenti) programu pro osoby se specifickými potřebami a jeho písemné zhodnocení do 31.5.</a:t>
            </a:r>
          </a:p>
          <a:p>
            <a:pPr lvl="2" eaLnBrk="1" hangingPunct="1"/>
            <a:endParaRPr lang="cs-CZ" altLang="cs-CZ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cs-CZ" altLang="cs-CZ" dirty="0" smtClean="0">
                <a:solidFill>
                  <a:schemeClr val="tx1"/>
                </a:solidFill>
              </a:rPr>
              <a:t>Závěrečná práce – odevzdání dle rozpisu ve zkouškovém období.</a:t>
            </a:r>
          </a:p>
          <a:p>
            <a:pPr lvl="1" eaLnBrk="1" hangingPunct="1"/>
            <a:endParaRPr lang="cs-CZ" altLang="cs-CZ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cs-CZ" altLang="cs-CZ" dirty="0" smtClean="0">
                <a:solidFill>
                  <a:schemeClr val="tx1"/>
                </a:solidFill>
              </a:rPr>
              <a:t>POZOR: Termíny v září 2017 nebudou vypsány!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C6242"/>
                </a:solidFill>
              </a:rPr>
              <a:t>Účast na programu pro osoby se SP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00063" y="1571625"/>
            <a:ext cx="8183562" cy="4643438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Výběr a účast na 1 (3) programu pro osoby se specifickými potřebami v průběhu semestru  (např. vernisáž výstavy, Tichá kavárna, den otevřených dveří…)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V případě kombinovaných studentů účast na 3 programech pro různé skupiny osob se SP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Práce s odbornou literaturou (minimálně 1 zdroj) a její uvedení v použitých zdrojích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Písemné zpracování zkušeností z účasti na programu, minimální rozsah práce určen jen u kombinovaných studentů – minimálně 7000 znaků + titulní list, použité zdroje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altLang="cs-CZ" dirty="0" smtClean="0"/>
              <a:t>Obsah práce: 1</a:t>
            </a:r>
            <a:r>
              <a:rPr lang="en-US" altLang="cs-CZ" dirty="0" smtClean="0"/>
              <a:t>/3 </a:t>
            </a:r>
            <a:r>
              <a:rPr lang="en-US" altLang="cs-CZ" dirty="0" err="1" smtClean="0"/>
              <a:t>popis</a:t>
            </a:r>
            <a:r>
              <a:rPr lang="cs-CZ" altLang="cs-CZ" dirty="0" smtClean="0"/>
              <a:t> </a:t>
            </a:r>
            <a:r>
              <a:rPr lang="en-US" altLang="cs-CZ" dirty="0" err="1" smtClean="0"/>
              <a:t>programu</a:t>
            </a:r>
            <a:r>
              <a:rPr lang="en-US" altLang="cs-CZ" dirty="0" smtClean="0"/>
              <a:t>, 2/</a:t>
            </a:r>
            <a:r>
              <a:rPr lang="cs-CZ" altLang="cs-CZ" dirty="0" smtClean="0"/>
              <a:t>3 osobní zhodnocení vlastních postřehů z programu (pozitivní i negativní)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alt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alt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183562" cy="105092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C6242"/>
                </a:solidFill>
              </a:rPr>
              <a:t>Závěrečná práce – varianta A, B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28625" y="1643063"/>
            <a:ext cx="8183563" cy="41878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2600" dirty="0" smtClean="0"/>
              <a:t>Kombinovaní i denní studenti ukončí předmět závěrečnou písemnou prací – výběr tématu – varianta A nebo B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2600" dirty="0" smtClean="0"/>
              <a:t>Odevzdání práce dle rozpisu ve zkouškovém období, obsahové schválení.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endParaRPr lang="cs-CZ" altLang="cs-CZ" sz="26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6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066800"/>
          </a:xfrm>
        </p:spPr>
        <p:txBody>
          <a:bodyPr/>
          <a:lstStyle/>
          <a:p>
            <a:pPr eaLnBrk="1" hangingPunct="1"/>
            <a:r>
              <a:rPr lang="cs-CZ" altLang="cs-CZ" smtClean="0"/>
              <a:t>Varianta 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930775"/>
          </a:xfrm>
        </p:spPr>
        <p:txBody>
          <a:bodyPr/>
          <a:lstStyle/>
          <a:p>
            <a:pPr marL="501650" lvl="2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2000" dirty="0" smtClean="0">
                <a:solidFill>
                  <a:schemeClr val="tx1"/>
                </a:solidFill>
              </a:rPr>
              <a:t>Teoretická příprava z odborné literatury a její uvedení v použitých zdrojích.</a:t>
            </a:r>
          </a:p>
          <a:p>
            <a:pPr marL="501650" lvl="2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2000" dirty="0" smtClean="0">
                <a:solidFill>
                  <a:schemeClr val="tx1"/>
                </a:solidFill>
              </a:rPr>
              <a:t>Zhodnocení vybrané knihovny podle standardu Handicap </a:t>
            </a:r>
            <a:r>
              <a:rPr lang="cs-CZ" altLang="cs-CZ" sz="2000" dirty="0" err="1" smtClean="0">
                <a:solidFill>
                  <a:schemeClr val="tx1"/>
                </a:solidFill>
              </a:rPr>
              <a:t>Friendly</a:t>
            </a:r>
            <a:r>
              <a:rPr lang="cs-CZ" altLang="cs-CZ" sz="2000" dirty="0" smtClean="0">
                <a:solidFill>
                  <a:schemeClr val="tx1"/>
                </a:solidFill>
              </a:rPr>
              <a:t>  a příslušných metodik</a:t>
            </a:r>
            <a:r>
              <a:rPr lang="cs-CZ" altLang="cs-CZ" sz="2000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marL="501650" lvl="2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20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  <a:hlinkClick r:id="rId2"/>
              </a:rPr>
              <a:t>http://ipk.nkp.cz/legislativa/normy-standardy-doporuceni/rovny-pristup.-standard-handicap-friendly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cs-CZ" altLang="cs-CZ" sz="2000" dirty="0" smtClean="0">
              <a:solidFill>
                <a:schemeClr val="tx1"/>
              </a:solidFill>
              <a:latin typeface="Arial" charset="0"/>
            </a:endParaRPr>
          </a:p>
          <a:p>
            <a:pPr marL="501650" lvl="2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2000" dirty="0" smtClean="0">
                <a:solidFill>
                  <a:schemeClr val="tx1"/>
                </a:solidFill>
              </a:rPr>
              <a:t>Každý si volně vybere 2 ze 4 „základních“ postižení:</a:t>
            </a:r>
          </a:p>
          <a:p>
            <a:pPr marL="739775" lvl="3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1800" dirty="0" smtClean="0">
                <a:solidFill>
                  <a:schemeClr val="tx1"/>
                </a:solidFill>
              </a:rPr>
              <a:t>Lidé se zrakovým postižením</a:t>
            </a:r>
          </a:p>
          <a:p>
            <a:pPr marL="739775" lvl="3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1800" dirty="0" smtClean="0">
                <a:solidFill>
                  <a:schemeClr val="tx1"/>
                </a:solidFill>
              </a:rPr>
              <a:t>Lidé s tělesným postižením</a:t>
            </a:r>
          </a:p>
          <a:p>
            <a:pPr marL="739775" lvl="3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1800" dirty="0" smtClean="0">
                <a:solidFill>
                  <a:schemeClr val="tx1"/>
                </a:solidFill>
              </a:rPr>
              <a:t>Lidé s mentálním postižením</a:t>
            </a:r>
          </a:p>
          <a:p>
            <a:pPr marL="739775" lvl="3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1800" dirty="0" smtClean="0">
                <a:solidFill>
                  <a:schemeClr val="tx1"/>
                </a:solidFill>
              </a:rPr>
              <a:t>Lidé se sluchovým postižením</a:t>
            </a:r>
          </a:p>
          <a:p>
            <a:pPr marL="739775" lvl="3" indent="-265113" eaLnBrk="1" hangingPunct="1">
              <a:lnSpc>
                <a:spcPct val="80000"/>
              </a:lnSpc>
              <a:buSzPct val="80000"/>
              <a:buFont typeface="Wingdings 2" pitchFamily="18" charset="2"/>
              <a:buNone/>
            </a:pPr>
            <a:r>
              <a:rPr lang="cs-CZ" altLang="cs-CZ" sz="1800" dirty="0" smtClean="0">
                <a:solidFill>
                  <a:schemeClr val="tx1"/>
                </a:solidFill>
              </a:rPr>
              <a:t>… a podle příslušného Standardu a metodik zhodnotí knihovnu (za využití různých zdrojů – web knihovny, osobní rozhovory, osobní zkušenost apod.)</a:t>
            </a:r>
          </a:p>
          <a:p>
            <a:pPr marL="501650" lvl="2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2000" dirty="0" smtClean="0">
                <a:solidFill>
                  <a:schemeClr val="tx1"/>
                </a:solidFill>
              </a:rPr>
              <a:t>Písemné zhodnocení přístupnosti </a:t>
            </a:r>
            <a:r>
              <a:rPr lang="cs-CZ" altLang="cs-CZ" sz="2000" dirty="0" smtClean="0">
                <a:solidFill>
                  <a:schemeClr val="tx1"/>
                </a:solidFill>
              </a:rPr>
              <a:t>knihovny + návrh na </a:t>
            </a:r>
            <a:r>
              <a:rPr lang="cs-CZ" altLang="cs-CZ" sz="2000" smtClean="0">
                <a:solidFill>
                  <a:schemeClr val="tx1"/>
                </a:solidFill>
              </a:rPr>
              <a:t>„zlepšení“ </a:t>
            </a:r>
            <a:r>
              <a:rPr lang="cs-CZ" altLang="cs-CZ" sz="2000" dirty="0" smtClean="0">
                <a:solidFill>
                  <a:schemeClr val="tx1"/>
                </a:solidFill>
              </a:rPr>
              <a:t>formou písemné práce v rozsahu minimálně 7 000 znaků +titulní list, použité zdroje. </a:t>
            </a:r>
          </a:p>
          <a:p>
            <a:pPr marL="501650" lvl="2" indent="-265113" eaLnBrk="1" hangingPunct="1">
              <a:lnSpc>
                <a:spcPct val="80000"/>
              </a:lnSpc>
              <a:buSzPct val="80000"/>
              <a:buFont typeface="Wingdings 2" pitchFamily="18" charset="2"/>
              <a:buChar char=""/>
            </a:pPr>
            <a:r>
              <a:rPr lang="cs-CZ" altLang="cs-CZ" sz="2000" dirty="0" smtClean="0">
                <a:solidFill>
                  <a:schemeClr val="tx1"/>
                </a:solidFill>
              </a:rPr>
              <a:t>Zvolený výběr druhu metodik a vybranou knihovnu mi nahlaste e-mailem do 29.3.2017.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808</TotalTime>
  <Words>851</Words>
  <Application>Microsoft Office PowerPoint</Application>
  <PresentationFormat>Předvádění na obrazovce (4:3)</PresentationFormat>
  <Paragraphs>121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BEZBARIEROVÉ KNIHOVNY Organizace předmětu a požadavky na jeho ukončení, očekávání studentů</vt:lpstr>
      <vt:lpstr>Výchozí zkušenosti</vt:lpstr>
      <vt:lpstr>Předpoklady v průběhu semestru</vt:lpstr>
      <vt:lpstr>Předpoklady v průběhu semestru</vt:lpstr>
      <vt:lpstr>Obsah předmětu</vt:lpstr>
      <vt:lpstr>Požadavky na ukončení</vt:lpstr>
      <vt:lpstr>Účast na programu pro osoby se SP</vt:lpstr>
      <vt:lpstr>Závěrečná práce – varianta A, B</vt:lpstr>
      <vt:lpstr>Varianta A</vt:lpstr>
      <vt:lpstr>Varianta B</vt:lpstr>
      <vt:lpstr>Důležité termíny</vt:lpstr>
      <vt:lpstr>Plánování za člověka ve vašem okolí</vt:lpstr>
      <vt:lpstr>Plánování s člověkem</vt:lpstr>
      <vt:lpstr>Plánování zaměřené na člověka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Selucka</dc:creator>
  <cp:lastModifiedBy>Helca</cp:lastModifiedBy>
  <cp:revision>63</cp:revision>
  <dcterms:created xsi:type="dcterms:W3CDTF">2009-10-05T13:01:24Z</dcterms:created>
  <dcterms:modified xsi:type="dcterms:W3CDTF">2017-02-27T21:12:31Z</dcterms:modified>
</cp:coreProperties>
</file>