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8"/>
  </p:notesMasterIdLst>
  <p:handoutMasterIdLst>
    <p:handoutMasterId r:id="rId19"/>
  </p:handoutMasterIdLst>
  <p:sldIdLst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83" r:id="rId17"/>
  </p:sldIdLst>
  <p:sldSz cx="12188825" cy="6858000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7" autoAdjust="0"/>
    <p:restoredTop sz="94660"/>
  </p:normalViewPr>
  <p:slideViewPr>
    <p:cSldViewPr>
      <p:cViewPr varScale="1">
        <p:scale>
          <a:sx n="49" d="100"/>
          <a:sy n="49" d="100"/>
        </p:scale>
        <p:origin x="850" y="6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25.2.2016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25.2.2016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25.2.2016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Učí se společnost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VIKBB66</a:t>
            </a:r>
          </a:p>
          <a:p>
            <a:r>
              <a:rPr lang="cs-CZ" dirty="0"/>
              <a:t>Michal Černý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180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Výchova, péče,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Péče: zajištění podmínek pro osobní rozvoj, vnější motivace atp.</a:t>
            </a:r>
          </a:p>
          <a:p>
            <a:r>
              <a:rPr lang="cs-CZ" dirty="0" smtClean="0"/>
              <a:t>Vzdělávání: vnitřní proces, do značné míry psychologický (personalizace)</a:t>
            </a:r>
          </a:p>
          <a:p>
            <a:r>
              <a:rPr lang="cs-CZ" dirty="0" smtClean="0"/>
              <a:t>Výchova: vnější proces systematického působení - </a:t>
            </a:r>
            <a:r>
              <a:rPr lang="cs-CZ" dirty="0" err="1" smtClean="0"/>
              <a:t>enkulturace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Lze to od sebe ale takto oddělit? Reálně zřejmě ne.</a:t>
            </a:r>
          </a:p>
          <a:p>
            <a:r>
              <a:rPr lang="cs-CZ" dirty="0" smtClean="0"/>
              <a:t>Ale: Jak vychovávat dospělé? </a:t>
            </a:r>
          </a:p>
          <a:p>
            <a:r>
              <a:rPr lang="cs-CZ" dirty="0" smtClean="0"/>
              <a:t>Lze je vzdělávat bez výchovy?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486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pro vzdělávání 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Udržení kvalifikace (a místa)</a:t>
            </a:r>
          </a:p>
          <a:p>
            <a:r>
              <a:rPr lang="cs-CZ" dirty="0" smtClean="0"/>
              <a:t>Zlepšení kvalifikace (kariérní posun)</a:t>
            </a:r>
          </a:p>
          <a:p>
            <a:r>
              <a:rPr lang="cs-CZ" dirty="0" smtClean="0"/>
              <a:t>Potřeba zaměstnavatele</a:t>
            </a:r>
          </a:p>
          <a:p>
            <a:r>
              <a:rPr lang="cs-CZ" dirty="0" smtClean="0"/>
              <a:t>Osobní rozvoj</a:t>
            </a:r>
          </a:p>
          <a:p>
            <a:r>
              <a:rPr lang="cs-CZ" dirty="0" smtClean="0"/>
              <a:t>Digitální propast</a:t>
            </a:r>
          </a:p>
          <a:p>
            <a:r>
              <a:rPr lang="cs-CZ" dirty="0" smtClean="0"/>
              <a:t>Antropologická potřeba</a:t>
            </a:r>
          </a:p>
          <a:p>
            <a:r>
              <a:rPr lang="cs-CZ" dirty="0" smtClean="0"/>
              <a:t>… 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43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Míra autonomie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 vnějšku řízené vzdělávání</a:t>
            </a:r>
          </a:p>
          <a:p>
            <a:r>
              <a:rPr lang="cs-CZ" dirty="0" err="1" smtClean="0"/>
              <a:t>Sebeřízené</a:t>
            </a:r>
            <a:r>
              <a:rPr lang="cs-CZ" dirty="0" smtClean="0"/>
              <a:t> vzdělávání</a:t>
            </a:r>
          </a:p>
          <a:p>
            <a:r>
              <a:rPr lang="cs-CZ" dirty="0" smtClean="0"/>
              <a:t>Sebeurčené vzdělávání</a:t>
            </a:r>
          </a:p>
          <a:p>
            <a:endParaRPr lang="cs-CZ" dirty="0"/>
          </a:p>
          <a:p>
            <a:r>
              <a:rPr lang="cs-CZ" dirty="0" smtClean="0"/>
              <a:t>Kdo by měl stanovovat plán vzdělávání? A podle čí potřeb (zaměstnanec x zaměstnavatel)?</a:t>
            </a:r>
          </a:p>
          <a:p>
            <a:r>
              <a:rPr lang="cs-CZ" dirty="0" smtClean="0"/>
              <a:t>Ví člověk, co by se měl naučit? A může se učit sám? (paradox Tomáš Akvinského: Pokud by se člověk mohl učit sám, učí se to co již ví, takže se neučí.)</a:t>
            </a:r>
          </a:p>
          <a:p>
            <a:r>
              <a:rPr lang="cs-CZ" dirty="0" smtClean="0"/>
              <a:t>Role učitele x mentora x supervizora</a:t>
            </a:r>
          </a:p>
          <a:p>
            <a:r>
              <a:rPr lang="cs-CZ" dirty="0" smtClean="0"/>
              <a:t>Vnitřní x vnější motivace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03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Vzdělávací obsahy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se člověk může učit:</a:t>
            </a:r>
          </a:p>
          <a:p>
            <a:pPr lvl="1"/>
            <a:r>
              <a:rPr lang="cs-CZ" dirty="0" smtClean="0"/>
              <a:t>Konkrétní instrumentální znalosti</a:t>
            </a:r>
          </a:p>
          <a:p>
            <a:pPr lvl="1"/>
            <a:r>
              <a:rPr lang="cs-CZ" dirty="0" smtClean="0"/>
              <a:t>Klíčové kompetence</a:t>
            </a:r>
          </a:p>
          <a:p>
            <a:pPr lvl="1"/>
            <a:r>
              <a:rPr lang="cs-CZ" dirty="0" smtClean="0"/>
              <a:t>Osobnostní vzdělávání</a:t>
            </a:r>
          </a:p>
          <a:p>
            <a:pPr lvl="1"/>
            <a:r>
              <a:rPr lang="cs-CZ" dirty="0" smtClean="0"/>
              <a:t>Osvojování si nových profesí (rekvalifikace)</a:t>
            </a:r>
          </a:p>
          <a:p>
            <a:pPr lvl="1"/>
            <a:r>
              <a:rPr lang="cs-CZ" dirty="0" smtClean="0"/>
              <a:t>Rozvoj </a:t>
            </a:r>
            <a:r>
              <a:rPr lang="cs-CZ" dirty="0" err="1" smtClean="0"/>
              <a:t>expertnosti</a:t>
            </a:r>
            <a:endParaRPr lang="cs-CZ" dirty="0"/>
          </a:p>
          <a:p>
            <a:pPr lvl="1"/>
            <a:r>
              <a:rPr lang="cs-CZ" dirty="0" smtClean="0"/>
              <a:t>Sociální dovednosti</a:t>
            </a:r>
          </a:p>
          <a:p>
            <a:pPr lvl="1"/>
            <a:endParaRPr lang="cs-CZ" dirty="0"/>
          </a:p>
          <a:p>
            <a:r>
              <a:rPr lang="cs-CZ" dirty="0" smtClean="0"/>
              <a:t>A jak? Je velký rozdíl mezi vzděláváním dospělých a dětí?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74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rozměr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Kritická teorie x </a:t>
            </a:r>
            <a:r>
              <a:rPr lang="cs-CZ" dirty="0" err="1" smtClean="0"/>
              <a:t>kredencionalismus</a:t>
            </a:r>
            <a:r>
              <a:rPr lang="cs-CZ" dirty="0" smtClean="0"/>
              <a:t> x humanistický pohled</a:t>
            </a:r>
          </a:p>
          <a:p>
            <a:r>
              <a:rPr lang="cs-CZ" dirty="0" smtClean="0"/>
              <a:t>Vzdělání jako možnost sociální intervence:</a:t>
            </a:r>
          </a:p>
          <a:p>
            <a:pPr lvl="1"/>
            <a:r>
              <a:rPr lang="cs-CZ" dirty="0" smtClean="0"/>
              <a:t>Vzdělání jako cesta ze sociálně či ekonomicky problematického prostředí</a:t>
            </a:r>
          </a:p>
          <a:p>
            <a:pPr lvl="1"/>
            <a:r>
              <a:rPr lang="cs-CZ" dirty="0" smtClean="0"/>
              <a:t>Sociální poradenství</a:t>
            </a:r>
          </a:p>
          <a:p>
            <a:pPr lvl="1"/>
            <a:r>
              <a:rPr lang="cs-CZ" dirty="0" smtClean="0"/>
              <a:t>Péče o tzv. třetí svět</a:t>
            </a:r>
          </a:p>
          <a:p>
            <a:r>
              <a:rPr lang="cs-CZ" dirty="0" smtClean="0"/>
              <a:t>Změna rozměru vzdělávacího prostředí</a:t>
            </a:r>
          </a:p>
          <a:p>
            <a:r>
              <a:rPr lang="cs-CZ" dirty="0" smtClean="0"/>
              <a:t>Integrace:</a:t>
            </a:r>
          </a:p>
          <a:p>
            <a:pPr lvl="1"/>
            <a:r>
              <a:rPr lang="cs-CZ" dirty="0" smtClean="0"/>
              <a:t>Do společenského života</a:t>
            </a:r>
          </a:p>
          <a:p>
            <a:pPr lvl="1"/>
            <a:r>
              <a:rPr lang="cs-CZ" dirty="0" smtClean="0"/>
              <a:t>Do online komunity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07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Dotazy, připomínky, komentáře…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55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pohledy na učící se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Buď v kontextu sociologickém, kdy označuje stav společnosti (té aktuální) nebo pedagogickém, ve kterém je spojen spíše s konečným </a:t>
            </a:r>
            <a:r>
              <a:rPr lang="cs-CZ" dirty="0" smtClean="0"/>
              <a:t>stavem, ke kterému směřuje.</a:t>
            </a:r>
          </a:p>
          <a:p>
            <a:endParaRPr lang="cs-CZ" dirty="0"/>
          </a:p>
          <a:p>
            <a:r>
              <a:rPr lang="cs-CZ" dirty="0" err="1" smtClean="0"/>
              <a:t>Zounek</a:t>
            </a:r>
            <a:r>
              <a:rPr lang="cs-CZ" dirty="0" smtClean="0"/>
              <a:t>: </a:t>
            </a:r>
            <a:r>
              <a:rPr lang="cs-CZ" i="1" dirty="0"/>
              <a:t>„Celé tři čtvrtiny </a:t>
            </a:r>
            <a:r>
              <a:rPr lang="cs-CZ" i="1" dirty="0" smtClean="0"/>
              <a:t>nezdatných (v práci s ICT)“ </a:t>
            </a:r>
            <a:r>
              <a:rPr lang="cs-CZ" i="1" dirty="0"/>
              <a:t>(75,6 %) nepociťuje žádnou potřebu vzdělávat se v následujícím roce a dalších 13 % respondentů se chce zúčastnit jednoho </a:t>
            </a:r>
            <a:r>
              <a:rPr lang="cs-CZ" i="1" dirty="0" smtClean="0"/>
              <a:t>kurzu.“</a:t>
            </a:r>
          </a:p>
          <a:p>
            <a:endParaRPr lang="cs-CZ" i="1" dirty="0"/>
          </a:p>
          <a:p>
            <a:r>
              <a:rPr lang="cs-CZ" dirty="0" smtClean="0"/>
              <a:t>Proč se lidé vzdělávají?</a:t>
            </a:r>
          </a:p>
          <a:p>
            <a:endParaRPr lang="cs-CZ" dirty="0"/>
          </a:p>
          <a:p>
            <a:r>
              <a:rPr lang="cs-CZ" dirty="0" smtClean="0"/>
              <a:t>Nejde o (úplně) nový fenomén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21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Formální: vše co končí diplomem s kulatým razítkem</a:t>
            </a:r>
          </a:p>
          <a:p>
            <a:r>
              <a:rPr lang="cs-CZ" dirty="0" smtClean="0"/>
              <a:t>Neformální: vše co je organisované a nekončí </a:t>
            </a:r>
            <a:r>
              <a:rPr lang="cs-CZ" dirty="0" smtClean="0"/>
              <a:t>diplomem s kulatým razítkem</a:t>
            </a:r>
          </a:p>
          <a:p>
            <a:r>
              <a:rPr lang="cs-CZ" dirty="0" smtClean="0"/>
              <a:t>Šedá zóna mezi tím</a:t>
            </a:r>
          </a:p>
          <a:p>
            <a:r>
              <a:rPr lang="cs-CZ" dirty="0" smtClean="0"/>
              <a:t>Informální vzdělávání</a:t>
            </a:r>
          </a:p>
          <a:p>
            <a:endParaRPr lang="cs-CZ" dirty="0"/>
          </a:p>
          <a:p>
            <a:r>
              <a:rPr lang="cs-CZ" dirty="0" smtClean="0"/>
              <a:t>Kurikulum x ad hoc přístup</a:t>
            </a:r>
          </a:p>
          <a:p>
            <a:r>
              <a:rPr lang="cs-CZ" dirty="0" smtClean="0"/>
              <a:t>Zdarma x za peníze</a:t>
            </a:r>
          </a:p>
          <a:p>
            <a:r>
              <a:rPr lang="cs-CZ" dirty="0" smtClean="0"/>
              <a:t>Autorita x autonomie</a:t>
            </a:r>
          </a:p>
          <a:p>
            <a:r>
              <a:rPr lang="cs-CZ" dirty="0" smtClean="0"/>
              <a:t>Formalizace neformálního vzdělávání – je to dobře nebo špatně?</a:t>
            </a:r>
          </a:p>
          <a:p>
            <a:r>
              <a:rPr lang="cs-CZ" dirty="0" smtClean="0"/>
              <a:t>Univerzitní přístup a C kredity</a:t>
            </a:r>
          </a:p>
        </p:txBody>
      </p:sp>
    </p:spTree>
    <p:extLst>
      <p:ext uri="{BB962C8B-B14F-4D97-AF65-F5344CB8AC3E}">
        <p14:creationId xmlns:p14="http://schemas.microsoft.com/office/powerpoint/2010/main" val="3933602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Andragogický</a:t>
            </a:r>
            <a:r>
              <a:rPr lang="cs-CZ" dirty="0" smtClean="0"/>
              <a:t>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Smyslem vzdělávání dospělých je v integrální andragogice:</a:t>
            </a:r>
          </a:p>
          <a:p>
            <a:pPr lvl="1"/>
            <a:r>
              <a:rPr lang="cs-CZ" dirty="0" err="1" smtClean="0"/>
              <a:t>Enkulturace</a:t>
            </a:r>
            <a:endParaRPr lang="cs-CZ" dirty="0" smtClean="0"/>
          </a:p>
          <a:p>
            <a:pPr lvl="1"/>
            <a:r>
              <a:rPr lang="cs-CZ" dirty="0" smtClean="0"/>
              <a:t>Socializace</a:t>
            </a:r>
          </a:p>
          <a:p>
            <a:pPr lvl="1"/>
            <a:r>
              <a:rPr lang="cs-CZ" dirty="0" err="1" smtClean="0"/>
              <a:t>Personalisace</a:t>
            </a:r>
            <a:endParaRPr lang="cs-CZ" dirty="0" smtClean="0"/>
          </a:p>
          <a:p>
            <a:r>
              <a:rPr lang="cs-CZ" dirty="0" smtClean="0"/>
              <a:t>Mělké a široké kurikulum x hluboké a úzce profilované vzdělání</a:t>
            </a:r>
          </a:p>
          <a:p>
            <a:r>
              <a:rPr lang="cs-CZ" dirty="0" smtClean="0"/>
              <a:t>Skeptické x optimistické pojetí</a:t>
            </a:r>
          </a:p>
          <a:p>
            <a:r>
              <a:rPr lang="cs-CZ" dirty="0" smtClean="0"/>
              <a:t>Každý jedinec disponuje:</a:t>
            </a:r>
          </a:p>
          <a:p>
            <a:pPr lvl="1"/>
            <a:r>
              <a:rPr lang="cs-CZ" dirty="0" smtClean="0"/>
              <a:t>Kulturním kapitálem</a:t>
            </a:r>
          </a:p>
          <a:p>
            <a:pPr lvl="1"/>
            <a:r>
              <a:rPr lang="cs-CZ" dirty="0" smtClean="0"/>
              <a:t>Sociální kapitálem</a:t>
            </a:r>
          </a:p>
          <a:p>
            <a:pPr lvl="1"/>
            <a:r>
              <a:rPr lang="cs-CZ" dirty="0" smtClean="0"/>
              <a:t>Oba dva jsou přitom navázány na výkon povolání (do značné míry dominantě)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64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směry andragogiky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Illich</a:t>
            </a:r>
            <a:r>
              <a:rPr lang="cs-CZ" dirty="0" smtClean="0"/>
              <a:t>: </a:t>
            </a:r>
            <a:r>
              <a:rPr lang="cs-CZ" dirty="0" err="1" smtClean="0"/>
              <a:t>odškolnění</a:t>
            </a:r>
            <a:r>
              <a:rPr lang="cs-CZ" dirty="0" smtClean="0"/>
              <a:t> společnosti</a:t>
            </a:r>
          </a:p>
          <a:p>
            <a:r>
              <a:rPr lang="cs-CZ" dirty="0" err="1" smtClean="0"/>
              <a:t>Freire</a:t>
            </a:r>
            <a:r>
              <a:rPr lang="cs-CZ" dirty="0" smtClean="0"/>
              <a:t>: pedagogika utlačovaných, kritická teorie</a:t>
            </a:r>
          </a:p>
          <a:p>
            <a:r>
              <a:rPr lang="cs-CZ" dirty="0" err="1" smtClean="0"/>
              <a:t>Jarvis</a:t>
            </a:r>
            <a:r>
              <a:rPr lang="cs-CZ" dirty="0" smtClean="0"/>
              <a:t>: vzdělávání shora x vzdělávání sobě rovných</a:t>
            </a:r>
          </a:p>
          <a:p>
            <a:r>
              <a:rPr lang="cs-CZ" dirty="0" err="1" smtClean="0"/>
              <a:t>Sociotechnika</a:t>
            </a:r>
            <a:r>
              <a:rPr lang="cs-CZ" dirty="0" smtClean="0"/>
              <a:t>: cílevědomé řízení společenských procesů a vztahů pomocí</a:t>
            </a:r>
          </a:p>
          <a:p>
            <a:r>
              <a:rPr lang="cs-CZ" dirty="0" smtClean="0"/>
              <a:t>Funkcionalistické pojetí: systém funguje a brání se změnám</a:t>
            </a:r>
          </a:p>
          <a:p>
            <a:r>
              <a:rPr lang="cs-CZ" dirty="0" smtClean="0"/>
              <a:t>Humanistické pojetí: člověk se chce celý život vzdělávat, jde o jeho přirozenou potřebu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503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Rychlé změny – </a:t>
            </a:r>
            <a:r>
              <a:rPr lang="cs-CZ" dirty="0" err="1" smtClean="0"/>
              <a:t>Moorův</a:t>
            </a:r>
            <a:r>
              <a:rPr lang="cs-CZ" dirty="0" smtClean="0"/>
              <a:t> zákon</a:t>
            </a:r>
          </a:p>
          <a:p>
            <a:r>
              <a:rPr lang="cs-CZ" dirty="0" smtClean="0"/>
              <a:t>Nová povolání</a:t>
            </a:r>
          </a:p>
          <a:p>
            <a:r>
              <a:rPr lang="cs-CZ" dirty="0" smtClean="0"/>
              <a:t>Stará povolání se zcela novou náplní</a:t>
            </a:r>
          </a:p>
          <a:p>
            <a:r>
              <a:rPr lang="cs-CZ" dirty="0" smtClean="0"/>
              <a:t>Globalizace</a:t>
            </a:r>
          </a:p>
          <a:p>
            <a:r>
              <a:rPr lang="cs-CZ" dirty="0" smtClean="0"/>
              <a:t>Škola nemůže připravit na výkon konkrétního povolání: neví, jaké bude</a:t>
            </a:r>
          </a:p>
          <a:p>
            <a:r>
              <a:rPr lang="cs-CZ" dirty="0" smtClean="0"/>
              <a:t>Celoživotní x postgraduální vzdělávání – certifikace, unifikace, svoboda</a:t>
            </a:r>
          </a:p>
          <a:p>
            <a:r>
              <a:rPr lang="cs-CZ" dirty="0" smtClean="0"/>
              <a:t>Kvalifikace x vzdělání</a:t>
            </a:r>
          </a:p>
          <a:p>
            <a:r>
              <a:rPr lang="cs-CZ" dirty="0" smtClean="0"/>
              <a:t>Adaptabilita, flexibilita, … ale co to je?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818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Cena vzdělávacího obsahu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206" y="2458497"/>
            <a:ext cx="6094413" cy="3085296"/>
          </a:xfrm>
        </p:spPr>
      </p:pic>
    </p:spTree>
    <p:extLst>
      <p:ext uri="{BB962C8B-B14F-4D97-AF65-F5344CB8AC3E}">
        <p14:creationId xmlns:p14="http://schemas.microsoft.com/office/powerpoint/2010/main" val="3628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Cena vzdělávacího obsahu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Cení jsou lidé a osobní kontakt, nikoli informace samotné</a:t>
            </a:r>
          </a:p>
          <a:p>
            <a:r>
              <a:rPr lang="cs-CZ" dirty="0" smtClean="0"/>
              <a:t>Encyklopedické informace jsou důležité, ale nic nestojí (Wikipedie)</a:t>
            </a:r>
          </a:p>
          <a:p>
            <a:r>
              <a:rPr lang="cs-CZ" dirty="0" smtClean="0"/>
              <a:t>K čemu jsou učebnice? Jak nová by v nich měla být data? A jaká?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76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vzdělání?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Suma vědomostí, znalostí a dovedností?</a:t>
            </a:r>
          </a:p>
          <a:p>
            <a:r>
              <a:rPr lang="cs-CZ" dirty="0" smtClean="0"/>
              <a:t>Schopnost řešit problémové úlohy?</a:t>
            </a:r>
          </a:p>
          <a:p>
            <a:r>
              <a:rPr lang="cs-CZ" dirty="0" smtClean="0"/>
              <a:t>Veřejný nebo soukromí statek?</a:t>
            </a:r>
          </a:p>
          <a:p>
            <a:r>
              <a:rPr lang="cs-CZ" dirty="0" smtClean="0"/>
              <a:t>Schopnost uplatnit se na trhu práce?</a:t>
            </a:r>
          </a:p>
          <a:p>
            <a:r>
              <a:rPr lang="cs-CZ" dirty="0" smtClean="0"/>
              <a:t>???</a:t>
            </a:r>
          </a:p>
          <a:p>
            <a:endParaRPr lang="cs-CZ" dirty="0" smtClean="0"/>
          </a:p>
          <a:p>
            <a:r>
              <a:rPr lang="cs-CZ" dirty="0" smtClean="0"/>
              <a:t>Co je učení?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529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d39a2144a6b48ddee2083dfdd8831b8145b"/>
</p:tagLst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552</Words>
  <Application>Microsoft Office PowerPoint</Application>
  <PresentationFormat>Vlastní</PresentationFormat>
  <Paragraphs>109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Century Gothic</vt:lpstr>
      <vt:lpstr>Continental_World_16x9</vt:lpstr>
      <vt:lpstr>Učí se společnost</vt:lpstr>
      <vt:lpstr>Dva pohledy na učící se společnost</vt:lpstr>
      <vt:lpstr>Druhy vzdělávání</vt:lpstr>
      <vt:lpstr>Andragogický kontext</vt:lpstr>
      <vt:lpstr>Jiné směry andragogiky</vt:lpstr>
      <vt:lpstr>Kontext</vt:lpstr>
      <vt:lpstr>Cena vzdělávacího obsahu</vt:lpstr>
      <vt:lpstr>Cena vzdělávacího obsahu</vt:lpstr>
      <vt:lpstr>Co je vzdělání?</vt:lpstr>
      <vt:lpstr>Výchova, péče, vzdělávání</vt:lpstr>
      <vt:lpstr>Motivace pro vzdělávání se</vt:lpstr>
      <vt:lpstr>Míra autonomie</vt:lpstr>
      <vt:lpstr>Vzdělávací obsahy</vt:lpstr>
      <vt:lpstr>Sociální rozměr</vt:lpstr>
      <vt:lpstr>Dotazy, připomínky, komentáře…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2016-02-19T12:29:25Z</dcterms:created>
  <dcterms:modified xsi:type="dcterms:W3CDTF">2016-02-25T09:18:10Z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